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
  </p:notesMasterIdLst>
  <p:sldIdLst>
    <p:sldId id="256" r:id="rId2"/>
    <p:sldId id="257" r:id="rId3"/>
    <p:sldId id="287" r:id="rId4"/>
    <p:sldId id="288" r:id="rId5"/>
    <p:sldId id="289" r:id="rId6"/>
    <p:sldId id="290" r:id="rId7"/>
    <p:sldId id="291" r:id="rId8"/>
    <p:sldId id="304" r:id="rId9"/>
    <p:sldId id="293" r:id="rId10"/>
    <p:sldId id="294" r:id="rId11"/>
    <p:sldId id="307" r:id="rId12"/>
    <p:sldId id="295" r:id="rId13"/>
    <p:sldId id="296" r:id="rId14"/>
    <p:sldId id="308" r:id="rId15"/>
    <p:sldId id="297" r:id="rId16"/>
    <p:sldId id="302" r:id="rId17"/>
    <p:sldId id="303" r:id="rId18"/>
    <p:sldId id="298" r:id="rId19"/>
    <p:sldId id="299" r:id="rId20"/>
    <p:sldId id="278" r:id="rId21"/>
    <p:sldId id="305" r:id="rId22"/>
    <p:sldId id="282" r:id="rId23"/>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06" autoAdjust="0"/>
    <p:restoredTop sz="95949" autoAdjust="0"/>
  </p:normalViewPr>
  <p:slideViewPr>
    <p:cSldViewPr>
      <p:cViewPr varScale="1">
        <p:scale>
          <a:sx n="59" d="100"/>
          <a:sy n="59" d="100"/>
        </p:scale>
        <p:origin x="654" y="72"/>
      </p:cViewPr>
      <p:guideLst>
        <p:guide orient="horz" pos="2160"/>
        <p:guide pos="2880"/>
      </p:guideLst>
    </p:cSldViewPr>
  </p:slideViewPr>
  <p:notesTextViewPr>
    <p:cViewPr>
      <p:scale>
        <a:sx n="1" d="1"/>
        <a:sy n="1" d="1"/>
      </p:scale>
      <p:origin x="0" y="0"/>
    </p:cViewPr>
  </p:notesTextViewPr>
  <p:sorterViewPr>
    <p:cViewPr>
      <p:scale>
        <a:sx n="100" d="100"/>
        <a:sy n="100" d="100"/>
      </p:scale>
      <p:origin x="0" y="54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105D4E-CD20-4DA1-8893-E04DD71D3B0A}" type="datetimeFigureOut">
              <a:rPr lang="uk-UA" smtClean="0"/>
              <a:t>24.10.2019</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14720D-4356-4752-9DEA-4A7F1C4101A5}" type="slidenum">
              <a:rPr lang="uk-UA" smtClean="0"/>
              <a:t>‹#›</a:t>
            </a:fld>
            <a:endParaRPr lang="uk-UA"/>
          </a:p>
        </p:txBody>
      </p:sp>
    </p:spTree>
    <p:extLst>
      <p:ext uri="{BB962C8B-B14F-4D97-AF65-F5344CB8AC3E}">
        <p14:creationId xmlns:p14="http://schemas.microsoft.com/office/powerpoint/2010/main" val="2792419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DCBFFBA5-AB2A-4492-889C-D0720861AA8B}" type="datetimeFigureOut">
              <a:rPr lang="uk-UA" smtClean="0"/>
              <a:t>24.10.2019</a:t>
            </a:fld>
            <a:endParaRPr lang="uk-UA"/>
          </a:p>
        </p:txBody>
      </p:sp>
      <p:sp>
        <p:nvSpPr>
          <p:cNvPr id="17" name="Нижний колонтитул 16"/>
          <p:cNvSpPr>
            <a:spLocks noGrp="1"/>
          </p:cNvSpPr>
          <p:nvPr>
            <p:ph type="ftr" sz="quarter" idx="11"/>
          </p:nvPr>
        </p:nvSpPr>
        <p:spPr/>
        <p:txBody>
          <a:bodyPr/>
          <a:lstStyle/>
          <a:p>
            <a:endParaRPr lang="uk-UA"/>
          </a:p>
        </p:txBody>
      </p:sp>
      <p:sp>
        <p:nvSpPr>
          <p:cNvPr id="29" name="Номер слайда 28"/>
          <p:cNvSpPr>
            <a:spLocks noGrp="1"/>
          </p:cNvSpPr>
          <p:nvPr>
            <p:ph type="sldNum" sz="quarter" idx="12"/>
          </p:nvPr>
        </p:nvSpPr>
        <p:spPr/>
        <p:txBody>
          <a:bodyPr/>
          <a:lstStyle/>
          <a:p>
            <a:fld id="{4C2BFEFD-0AB4-45CD-BBFA-A5D60E569D8B}" type="slidenum">
              <a:rPr lang="uk-UA" smtClean="0"/>
              <a:t>‹#›</a:t>
            </a:fld>
            <a:endParaRPr lang="uk-UA"/>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CBFFBA5-AB2A-4492-889C-D0720861AA8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CBFFBA5-AB2A-4492-889C-D0720861AA8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CBFFBA5-AB2A-4492-889C-D0720861AA8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DCBFFBA5-AB2A-4492-889C-D0720861AA8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a:xfrm>
            <a:off x="7924800" y="6416675"/>
            <a:ext cx="762000" cy="365125"/>
          </a:xfrm>
        </p:spPr>
        <p:txBody>
          <a:bodyPr/>
          <a:lstStyle/>
          <a:p>
            <a:fld id="{4C2BFEFD-0AB4-45CD-BBFA-A5D60E569D8B}"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DCBFFBA5-AB2A-4492-889C-D0720861AA8B}" type="datetimeFigureOut">
              <a:rPr lang="uk-UA" smtClean="0"/>
              <a:t>24.10.2019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DCBFFBA5-AB2A-4492-889C-D0720861AA8B}" type="datetimeFigureOut">
              <a:rPr lang="uk-UA" smtClean="0"/>
              <a:t>24.10.2019</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DCBFFBA5-AB2A-4492-889C-D0720861AA8B}" type="datetimeFigureOut">
              <a:rPr lang="uk-UA" smtClean="0"/>
              <a:t>24.10.2019</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CBFFBA5-AB2A-4492-889C-D0720861AA8B}" type="datetimeFigureOut">
              <a:rPr lang="uk-UA" smtClean="0"/>
              <a:t>24.10.2019</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DCBFFBA5-AB2A-4492-889C-D0720861AA8B}" type="datetimeFigureOut">
              <a:rPr lang="uk-UA" smtClean="0"/>
              <a:t>24.10.2019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DCBFFBA5-AB2A-4492-889C-D0720861AA8B}" type="datetimeFigureOut">
              <a:rPr lang="uk-UA" smtClean="0"/>
              <a:t>24.10.2019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C2BFEFD-0AB4-45CD-BBFA-A5D60E569D8B}"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dirty="0" smtClean="0"/>
              <a:t>Образец заголовка</a:t>
            </a:r>
            <a:endParaRPr kumimoji="0" lang="en-US" dirty="0"/>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dirty="0" smtClean="0"/>
              <a:t>Образец текста</a:t>
            </a:r>
          </a:p>
          <a:p>
            <a:pPr lvl="1" eaLnBrk="1" latinLnBrk="0" hangingPunct="1"/>
            <a:r>
              <a:rPr kumimoji="0" lang="ru-RU" dirty="0" smtClean="0"/>
              <a:t>Второй уровень</a:t>
            </a:r>
          </a:p>
          <a:p>
            <a:pPr lvl="2" eaLnBrk="1" latinLnBrk="0" hangingPunct="1"/>
            <a:r>
              <a:rPr kumimoji="0" lang="ru-RU" dirty="0" smtClean="0"/>
              <a:t>Третий уровень</a:t>
            </a:r>
          </a:p>
          <a:p>
            <a:pPr lvl="3" eaLnBrk="1" latinLnBrk="0" hangingPunct="1"/>
            <a:r>
              <a:rPr kumimoji="0" lang="ru-RU" dirty="0" smtClean="0"/>
              <a:t>Четвертый уровень</a:t>
            </a:r>
          </a:p>
          <a:p>
            <a:pPr lvl="4" eaLnBrk="1" latinLnBrk="0" hangingPunct="1"/>
            <a:r>
              <a:rPr kumimoji="0" lang="ru-RU" dirty="0" smtClean="0"/>
              <a:t>Пятый уровень</a:t>
            </a:r>
            <a:endParaRPr kumimoji="0" lang="en-US" dirty="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CBFFBA5-AB2A-4492-889C-D0720861AA8B}" type="datetimeFigureOut">
              <a:rPr lang="uk-UA" smtClean="0"/>
              <a:t>24.10.2019</a:t>
            </a:fld>
            <a:endParaRPr lang="uk-UA"/>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uk-UA"/>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C2BFEFD-0AB4-45CD-BBFA-A5D60E569D8B}" type="slidenum">
              <a:rPr lang="uk-UA" smtClean="0"/>
              <a:t>‹#›</a:t>
            </a:fld>
            <a:endParaRPr lang="uk-UA"/>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3608" y="908720"/>
            <a:ext cx="7344816" cy="4752528"/>
          </a:xfrm>
        </p:spPr>
        <p:style>
          <a:lnRef idx="3">
            <a:schemeClr val="lt1"/>
          </a:lnRef>
          <a:fillRef idx="1">
            <a:schemeClr val="accent2"/>
          </a:fillRef>
          <a:effectRef idx="1">
            <a:schemeClr val="accent2"/>
          </a:effectRef>
          <a:fontRef idx="minor">
            <a:schemeClr val="lt1"/>
          </a:fontRef>
        </p:style>
        <p:txBody>
          <a:bodyPr>
            <a:noAutofit/>
          </a:bodyPr>
          <a:lstStyle/>
          <a:p>
            <a:r>
              <a:rPr lang="uk-UA" sz="3200" b="1" dirty="0" smtClean="0"/>
              <a:t>Експертиза Документів </a:t>
            </a:r>
            <a:r>
              <a:rPr lang="uk-UA" sz="3200" b="1" dirty="0" smtClean="0"/>
              <a:t>зі спеціальними засобами </a:t>
            </a:r>
            <a:r>
              <a:rPr lang="uk-UA" sz="3200" b="1" dirty="0"/>
              <a:t>захисту від </a:t>
            </a:r>
            <a:r>
              <a:rPr lang="uk-UA" sz="3200" b="1" dirty="0" smtClean="0"/>
              <a:t>підробки</a:t>
            </a:r>
            <a:br>
              <a:rPr lang="uk-UA" sz="3200" b="1" dirty="0" smtClean="0"/>
            </a:br>
            <a:r>
              <a:rPr lang="uk-UA" sz="3200" dirty="0"/>
              <a:t/>
            </a:r>
            <a:br>
              <a:rPr lang="uk-UA" sz="3200" dirty="0"/>
            </a:br>
            <a:r>
              <a:rPr lang="uk-UA" sz="3200" dirty="0" smtClean="0"/>
              <a:t/>
            </a:r>
            <a:br>
              <a:rPr lang="uk-UA" sz="3200" dirty="0" smtClean="0"/>
            </a:br>
            <a:r>
              <a:rPr lang="uk-UA" sz="2400" dirty="0" smtClean="0">
                <a:solidFill>
                  <a:srgbClr val="002060"/>
                </a:solidFill>
              </a:rPr>
              <a:t>Сучасні засоби та елементи захисту від підробки</a:t>
            </a:r>
            <a:r>
              <a:rPr lang="uk-UA" sz="3200" dirty="0"/>
              <a:t/>
            </a:r>
            <a:br>
              <a:rPr lang="uk-UA" sz="3200" dirty="0"/>
            </a:br>
            <a:endParaRPr lang="uk-UA" sz="3200" dirty="0"/>
          </a:p>
        </p:txBody>
      </p:sp>
    </p:spTree>
    <p:extLst>
      <p:ext uri="{BB962C8B-B14F-4D97-AF65-F5344CB8AC3E}">
        <p14:creationId xmlns:p14="http://schemas.microsoft.com/office/powerpoint/2010/main" val="2436046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107504" y="2060848"/>
            <a:ext cx="5915000" cy="4608512"/>
          </a:xfrm>
        </p:spPr>
        <p:txBody>
          <a:bodyPr>
            <a:normAutofit fontScale="70000" lnSpcReduction="20000"/>
          </a:bodyPr>
          <a:lstStyle/>
          <a:p>
            <a:endParaRPr lang="uk-UA" dirty="0" smtClean="0"/>
          </a:p>
          <a:p>
            <a:endParaRPr lang="uk-UA" dirty="0"/>
          </a:p>
          <a:p>
            <a:endParaRPr lang="uk-UA" dirty="0" smtClean="0"/>
          </a:p>
          <a:p>
            <a:pPr algn="ctr"/>
            <a:r>
              <a:rPr lang="uk-UA" sz="4000" dirty="0" smtClean="0">
                <a:solidFill>
                  <a:srgbClr val="FF0000"/>
                </a:solidFill>
              </a:rPr>
              <a:t>Біометричний паспорт громадянина України для виїзду за кордон</a:t>
            </a:r>
            <a:endParaRPr lang="uk-UA" sz="4000" dirty="0">
              <a:solidFill>
                <a:srgbClr val="FF0000"/>
              </a:solidFill>
            </a:endParaRPr>
          </a:p>
          <a:p>
            <a:pPr algn="just"/>
            <a:r>
              <a:rPr lang="uk-UA" sz="2600" dirty="0"/>
              <a:t>Зображення на сторінках нового паспортного документа відтворюють багатовікову історію </a:t>
            </a:r>
            <a:r>
              <a:rPr lang="uk-UA" sz="2600" dirty="0" smtClean="0"/>
              <a:t>України.</a:t>
            </a:r>
            <a:endParaRPr lang="uk-UA" sz="2600" dirty="0"/>
          </a:p>
          <a:p>
            <a:pPr algn="just"/>
            <a:r>
              <a:rPr lang="uk-UA" sz="2600" dirty="0" smtClean="0"/>
              <a:t>Бланк </a:t>
            </a:r>
            <a:r>
              <a:rPr lang="uk-UA" sz="2600" dirty="0"/>
              <a:t>паспорта громадянина України для виїзду за кордон з безконтактним електронним носієм виготовляється у формі книжечки розміром 88 х 125 міліметрів. Бланк паспорта складається з м’якої обкладинки, форзаца, сторінки даних і 32 паперових сторінок. У праву частину обкладинки імплантовано безконтактний електронний носій, який відповідає вимогам стандарту </a:t>
            </a:r>
            <a:r>
              <a:rPr lang="en-US" sz="2600" dirty="0"/>
              <a:t>ISO/IEC 14443A </a:t>
            </a:r>
            <a:r>
              <a:rPr lang="uk-UA" sz="2600" dirty="0"/>
              <a:t>щодо запису і зчитування даних та вимогам </a:t>
            </a:r>
            <a:r>
              <a:rPr lang="en-US" sz="2600" dirty="0"/>
              <a:t>IKAO, </a:t>
            </a:r>
            <a:r>
              <a:rPr lang="uk-UA" sz="2600" dirty="0"/>
              <a:t>що встановлюються до електронних документів. У нижній частині лицевого боку обкладинки розміщується спеціальний символ, який свідчить про наявність безконтактного електронного носія.</a:t>
            </a:r>
          </a:p>
          <a:p>
            <a:endParaRPr lang="uk-UA" dirty="0"/>
          </a:p>
        </p:txBody>
      </p:sp>
      <p:pic>
        <p:nvPicPr>
          <p:cNvPr id="1229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9864" y="2060848"/>
            <a:ext cx="2859272" cy="404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611560" y="404664"/>
            <a:ext cx="7931224" cy="1359353"/>
          </a:xfrm>
        </p:spPr>
        <p:txBody>
          <a:bodyPr>
            <a:noAutofit/>
          </a:bodyPr>
          <a:lstStyle/>
          <a:p>
            <a:r>
              <a:rPr lang="uk-UA" sz="3200" dirty="0" smtClean="0"/>
              <a:t>Спеціальні способи друку та елементи захисту від підробки розглянемо на прикладах окремих документів   </a:t>
            </a:r>
            <a:endParaRPr lang="uk-UA" sz="3200" dirty="0"/>
          </a:p>
        </p:txBody>
      </p:sp>
    </p:spTree>
    <p:extLst>
      <p:ext uri="{BB962C8B-B14F-4D97-AF65-F5344CB8AC3E}">
        <p14:creationId xmlns:p14="http://schemas.microsoft.com/office/powerpoint/2010/main" val="2448257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5" name="Picture 53" descr="https://pk-ukraina.gov.ua/images/BioPassImg/BioPassIm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555" y="2834250"/>
            <a:ext cx="4248354" cy="2737098"/>
          </a:xfrm>
          <a:prstGeom prst="rect">
            <a:avLst/>
          </a:prstGeom>
          <a:noFill/>
          <a:extLst>
            <a:ext uri="{909E8E84-426E-40DD-AFC4-6F175D3DCCD1}">
              <a14:hiddenFill xmlns:a14="http://schemas.microsoft.com/office/drawing/2010/main">
                <a:solidFill>
                  <a:srgbClr val="FFFFFF"/>
                </a:solidFill>
              </a14:hiddenFill>
            </a:ext>
          </a:extLst>
        </p:spPr>
      </p:pic>
      <p:pic>
        <p:nvPicPr>
          <p:cNvPr id="8246" name="Picture 54" descr="https://pk-ukraina.gov.ua/images/BioPassImg/BioPassImg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3870" y="2834250"/>
            <a:ext cx="4075187" cy="2737098"/>
          </a:xfrm>
          <a:prstGeom prst="rect">
            <a:avLst/>
          </a:prstGeom>
          <a:noFill/>
          <a:extLst>
            <a:ext uri="{909E8E84-426E-40DD-AFC4-6F175D3DCCD1}">
              <a14:hiddenFill xmlns:a14="http://schemas.microsoft.com/office/drawing/2010/main">
                <a:solidFill>
                  <a:srgbClr val="FFFFFF"/>
                </a:solidFill>
              </a14:hiddenFill>
            </a:ext>
          </a:extLst>
        </p:spPr>
      </p:pic>
      <p:pic>
        <p:nvPicPr>
          <p:cNvPr id="8250" name="Picture 58"/>
          <p:cNvPicPr>
            <a:picLocks noChangeAspect="1" noChangeArrowheads="1"/>
          </p:cNvPicPr>
          <p:nvPr/>
        </p:nvPicPr>
        <p:blipFill rotWithShape="1">
          <a:blip r:embed="rId4">
            <a:extLst>
              <a:ext uri="{28A0092B-C50C-407E-A947-70E740481C1C}">
                <a14:useLocalDpi xmlns:a14="http://schemas.microsoft.com/office/drawing/2010/main" val="0"/>
              </a:ext>
            </a:extLst>
          </a:blip>
          <a:srcRect l="43033" r="-43033"/>
          <a:stretch/>
        </p:blipFill>
        <p:spPr bwMode="auto">
          <a:xfrm>
            <a:off x="1028045" y="573269"/>
            <a:ext cx="11346836" cy="144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881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298378"/>
          </a:xfrm>
        </p:spPr>
        <p:txBody>
          <a:bodyPr>
            <a:noAutofit/>
          </a:bodyPr>
          <a:lstStyle/>
          <a:p>
            <a:pPr algn="just"/>
            <a:r>
              <a:rPr lang="uk-UA" sz="2000" dirty="0"/>
              <a:t>На форзаці способом </a:t>
            </a:r>
            <a:r>
              <a:rPr lang="uk-UA" sz="2000" dirty="0" err="1"/>
              <a:t>інтагліо</a:t>
            </a:r>
            <a:r>
              <a:rPr lang="uk-UA" sz="2000" dirty="0"/>
              <a:t> друку фарбою темно-синього кольору надруковано зображення малого Державного Герба України. Фарбами, невидимими при денному світлі, що набувають жовтого та синього свічення під дією джерела ультрафіолетового опромінення, надруковано слова </a:t>
            </a:r>
            <a:r>
              <a:rPr lang="uk-UA" sz="2000" dirty="0" smtClean="0"/>
              <a:t>«Україна</a:t>
            </a:r>
            <a:r>
              <a:rPr lang="uk-UA" sz="2000" dirty="0" smtClean="0"/>
              <a:t>»</a:t>
            </a:r>
            <a:r>
              <a:rPr lang="uk-UA" sz="2000" dirty="0" smtClean="0"/>
              <a:t> </a:t>
            </a:r>
            <a:r>
              <a:rPr lang="uk-UA" sz="2000" dirty="0"/>
              <a:t>і </a:t>
            </a:r>
            <a:r>
              <a:rPr lang="uk-UA" sz="2000" dirty="0" smtClean="0"/>
              <a:t>«</a:t>
            </a:r>
            <a:r>
              <a:rPr lang="en-US" sz="2000" dirty="0" smtClean="0"/>
              <a:t>UKRAINE</a:t>
            </a:r>
            <a:r>
              <a:rPr lang="uk-UA" sz="2000" dirty="0" smtClean="0"/>
              <a:t>»</a:t>
            </a:r>
            <a:r>
              <a:rPr lang="en-US" sz="2000" dirty="0" smtClean="0"/>
              <a:t>, </a:t>
            </a:r>
            <a:r>
              <a:rPr lang="uk-UA" sz="2000" dirty="0"/>
              <a:t>що повторюються. Під текстом способом </a:t>
            </a:r>
            <a:r>
              <a:rPr lang="uk-UA" sz="2000" dirty="0" err="1"/>
              <a:t>інтагліо</a:t>
            </a:r>
            <a:r>
              <a:rPr lang="uk-UA" sz="2000" dirty="0"/>
              <a:t> друку фарбою темно-синього кольору надруковано стилізоване зображення Державного Прапора України, в якому виконано зображення малого Державного Герба України та приховане зображення </a:t>
            </a:r>
            <a:r>
              <a:rPr lang="uk-UA" sz="2000" dirty="0"/>
              <a:t>слів «Україна» і «</a:t>
            </a:r>
            <a:r>
              <a:rPr lang="en-US" sz="2000" dirty="0"/>
              <a:t>UKRAINE</a:t>
            </a:r>
            <a:r>
              <a:rPr lang="uk-UA" sz="2000" dirty="0" smtClean="0"/>
              <a:t>»</a:t>
            </a:r>
            <a:r>
              <a:rPr lang="en-US" sz="2000" dirty="0" smtClean="0"/>
              <a:t>.</a:t>
            </a:r>
            <a:r>
              <a:rPr lang="en-US" sz="2000" dirty="0"/>
              <a:t/>
            </a:r>
            <a:br>
              <a:rPr lang="en-US" sz="2000" dirty="0"/>
            </a:br>
            <a:endParaRPr lang="uk-UA" sz="2000" dirty="0"/>
          </a:p>
        </p:txBody>
      </p:sp>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27584" y="3642762"/>
            <a:ext cx="3312368" cy="2810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40758" y="3573016"/>
            <a:ext cx="3319674" cy="288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4786857"/>
            <a:ext cx="4298478" cy="166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787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2"/>
          </p:nvPr>
        </p:nvSpPr>
        <p:spPr>
          <a:xfrm>
            <a:off x="457200" y="476672"/>
            <a:ext cx="3754760" cy="5832648"/>
          </a:xfrm>
        </p:spPr>
        <p:txBody>
          <a:bodyPr>
            <a:noAutofit/>
          </a:bodyPr>
          <a:lstStyle/>
          <a:p>
            <a:pPr algn="just"/>
            <a:r>
              <a:rPr lang="uk-UA" sz="1800" dirty="0"/>
              <a:t>Розрізняють наступні </a:t>
            </a:r>
            <a:r>
              <a:rPr lang="uk-UA" sz="1800" dirty="0">
                <a:solidFill>
                  <a:srgbClr val="FF0000"/>
                </a:solidFill>
              </a:rPr>
              <a:t>рівні захисту окремих методів та засобів захисту </a:t>
            </a:r>
            <a:r>
              <a:rPr lang="uk-UA" sz="1800" dirty="0"/>
              <a:t>даної категорії документів: допоміжного характеру; із задовільною та достатньою надійністю; з високим ступенем надійності та з найвищим рівнем. Аналіз сучасних технічних засобів захисту документів дозволяє констатувати, що їх ефективність визначається успішним вирішенням таких завдань: можливістю візуальної (суб’єктивної) оцінки справжності і цілісності документа; можливістю об’єктивної і однозначної ідентифікації за допомогою спеціальних приладів і створенням для злочинців таких технічних, фінансових і інших труднощів, які позбавляють їх зусилля економічного сенсу.</a:t>
            </a:r>
          </a:p>
          <a:p>
            <a:pPr algn="just"/>
            <a:endParaRPr lang="uk-UA" sz="1800" dirty="0"/>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499992" y="476672"/>
            <a:ext cx="4176464" cy="572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018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7560840" cy="1080120"/>
          </a:xfrm>
        </p:spPr>
        <p:txBody>
          <a:bodyPr>
            <a:noAutofit/>
          </a:bodyPr>
          <a:lstStyle/>
          <a:p>
            <a:pPr algn="ctr"/>
            <a:r>
              <a:rPr lang="uk-UA" sz="2800" dirty="0" smtClean="0"/>
              <a:t>Новий </a:t>
            </a:r>
            <a:r>
              <a:rPr lang="uk-UA" sz="2800" dirty="0" smtClean="0"/>
              <a:t>біометричний паспорт </a:t>
            </a:r>
            <a:br>
              <a:rPr lang="uk-UA" sz="2800" dirty="0" smtClean="0"/>
            </a:br>
            <a:r>
              <a:rPr lang="uk-UA" sz="2800" dirty="0" smtClean="0"/>
              <a:t>громадянина </a:t>
            </a:r>
            <a:r>
              <a:rPr lang="uk-UA" sz="2800" dirty="0" smtClean="0"/>
              <a:t>України</a:t>
            </a:r>
            <a:endParaRPr lang="uk-UA" sz="2800" dirty="0"/>
          </a:p>
        </p:txBody>
      </p:sp>
      <p:sp>
        <p:nvSpPr>
          <p:cNvPr id="3" name="Текст 2"/>
          <p:cNvSpPr>
            <a:spLocks noGrp="1"/>
          </p:cNvSpPr>
          <p:nvPr>
            <p:ph type="body" idx="2"/>
          </p:nvPr>
        </p:nvSpPr>
        <p:spPr>
          <a:xfrm>
            <a:off x="323528" y="1844824"/>
            <a:ext cx="8280920" cy="4392488"/>
          </a:xfrm>
        </p:spPr>
        <p:txBody>
          <a:bodyPr>
            <a:normAutofit/>
          </a:bodyPr>
          <a:lstStyle/>
          <a:p>
            <a:pPr algn="just"/>
            <a:r>
              <a:rPr lang="uk-UA" sz="2400" dirty="0"/>
              <a:t>Державна міграційна служба (ДМС</a:t>
            </a:r>
            <a:r>
              <a:rPr lang="uk-UA" sz="2400" dirty="0" smtClean="0"/>
              <a:t>) з </a:t>
            </a:r>
            <a:r>
              <a:rPr lang="uk-UA" sz="2400" dirty="0"/>
              <a:t>11 </a:t>
            </a:r>
            <a:r>
              <a:rPr lang="uk-UA" sz="2400" dirty="0" smtClean="0"/>
              <a:t>січня 2016 року почала </a:t>
            </a:r>
            <a:r>
              <a:rPr lang="uk-UA" sz="2400" dirty="0"/>
              <a:t>оформлення нового внутрішнього паспорта у вигляді </a:t>
            </a:r>
            <a:r>
              <a:rPr lang="en-US" sz="2400" dirty="0"/>
              <a:t>ID-</a:t>
            </a:r>
            <a:r>
              <a:rPr lang="uk-UA" sz="2400" dirty="0"/>
              <a:t>карти. </a:t>
            </a:r>
            <a:r>
              <a:rPr lang="uk-UA" sz="2400" dirty="0" smtClean="0"/>
              <a:t>Отримати </a:t>
            </a:r>
            <a:r>
              <a:rPr lang="uk-UA" sz="2400" dirty="0"/>
              <a:t>такий паспорт </a:t>
            </a:r>
            <a:r>
              <a:rPr lang="uk-UA" sz="2400" dirty="0" smtClean="0"/>
              <a:t>можуть особи</a:t>
            </a:r>
            <a:r>
              <a:rPr lang="uk-UA" sz="2400" dirty="0"/>
              <a:t>, які досягли </a:t>
            </a:r>
            <a:r>
              <a:rPr lang="uk-UA" sz="2400" dirty="0" smtClean="0"/>
              <a:t>14-річного віку.</a:t>
            </a:r>
          </a:p>
        </p:txBody>
      </p:sp>
      <p:pic>
        <p:nvPicPr>
          <p:cNvPr id="5" name="Рисунок 4"/>
          <p:cNvPicPr>
            <a:picLocks noChangeAspect="1"/>
          </p:cNvPicPr>
          <p:nvPr/>
        </p:nvPicPr>
        <p:blipFill>
          <a:blip r:embed="rId2"/>
          <a:stretch>
            <a:fillRect/>
          </a:stretch>
        </p:blipFill>
        <p:spPr>
          <a:xfrm>
            <a:off x="2699792" y="3140968"/>
            <a:ext cx="5125752" cy="3468426"/>
          </a:xfrm>
          <a:prstGeom prst="rect">
            <a:avLst/>
          </a:prstGeom>
        </p:spPr>
      </p:pic>
    </p:spTree>
    <p:extLst>
      <p:ext uri="{BB962C8B-B14F-4D97-AF65-F5344CB8AC3E}">
        <p14:creationId xmlns:p14="http://schemas.microsoft.com/office/powerpoint/2010/main" val="2822715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9792"/>
            <a:ext cx="4932040" cy="3086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3" y="2876831"/>
            <a:ext cx="4392488" cy="364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6794" y="1137718"/>
            <a:ext cx="8275646" cy="1754326"/>
          </a:xfrm>
          <a:prstGeom prst="rect">
            <a:avLst/>
          </a:prstGeom>
        </p:spPr>
        <p:txBody>
          <a:bodyPr wrap="square">
            <a:spAutoFit/>
          </a:bodyPr>
          <a:lstStyle/>
          <a:p>
            <a:pPr algn="just"/>
            <a:r>
              <a:rPr lang="uk-UA" dirty="0" smtClean="0"/>
              <a:t>8 листопада 2012 року діючий Президент ЄЦБ </a:t>
            </a:r>
            <a:r>
              <a:rPr lang="uk-UA" dirty="0" err="1" smtClean="0"/>
              <a:t>Маріо</a:t>
            </a:r>
            <a:r>
              <a:rPr lang="uk-UA" dirty="0" smtClean="0"/>
              <a:t> Драгі анонсував другу серію банкнот євро — серію «Європа». Першою банкнотою в новій серії є банкнота €5, що була введена в обіг 2 травня 2013 року. Наступною оновленою банкнотою стала банкнота €10, що введена в обіг 23 вересня 2014 року. 24 лютого 2015 року був оприлюднений дизайн нової банкноти €20, що введена у обіг 25 листопада 2015 серії</a:t>
            </a:r>
            <a:endParaRPr lang="uk-UA" dirty="0"/>
          </a:p>
        </p:txBody>
      </p:sp>
      <p:sp>
        <p:nvSpPr>
          <p:cNvPr id="3" name="Прямоугольник 2"/>
          <p:cNvSpPr/>
          <p:nvPr/>
        </p:nvSpPr>
        <p:spPr>
          <a:xfrm>
            <a:off x="1818085" y="630022"/>
            <a:ext cx="4943465" cy="367537"/>
          </a:xfrm>
          <a:prstGeom prst="rect">
            <a:avLst/>
          </a:prstGeom>
        </p:spPr>
        <p:txBody>
          <a:bodyPr wrap="square">
            <a:spAutoFit/>
          </a:bodyPr>
          <a:lstStyle/>
          <a:p>
            <a:pPr algn="ctr">
              <a:lnSpc>
                <a:spcPts val="1920"/>
              </a:lnSpc>
              <a:spcAft>
                <a:spcPts val="1650"/>
              </a:spcAft>
            </a:pPr>
            <a:r>
              <a:rPr lang="uk-UA" sz="2800" dirty="0">
                <a:solidFill>
                  <a:srgbClr val="FF0000"/>
                </a:solidFill>
                <a:ea typeface="Times New Roman"/>
                <a:cs typeface="Times New Roman"/>
              </a:rPr>
              <a:t>Нові банкноти євро</a:t>
            </a:r>
            <a:endParaRPr lang="uk-UA" sz="2800" dirty="0">
              <a:solidFill>
                <a:srgbClr val="FF0000"/>
              </a:solidFill>
              <a:effectLst/>
              <a:latin typeface="Calibri"/>
              <a:ea typeface="Calibri"/>
              <a:cs typeface="Times New Roman"/>
            </a:endParaRPr>
          </a:p>
        </p:txBody>
      </p:sp>
    </p:spTree>
    <p:extLst>
      <p:ext uri="{BB962C8B-B14F-4D97-AF65-F5344CB8AC3E}">
        <p14:creationId xmlns:p14="http://schemas.microsoft.com/office/powerpoint/2010/main" val="4250368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3050"/>
            <a:ext cx="3008313" cy="491654"/>
          </a:xfrm>
        </p:spPr>
        <p:txBody>
          <a:bodyPr/>
          <a:lstStyle/>
          <a:p>
            <a:r>
              <a:rPr lang="uk-UA" dirty="0" smtClean="0"/>
              <a:t>Спеціальний папір</a:t>
            </a:r>
            <a:endParaRPr lang="uk-UA" dirty="0"/>
          </a:p>
        </p:txBody>
      </p:sp>
      <p:sp>
        <p:nvSpPr>
          <p:cNvPr id="7" name="Объект 6"/>
          <p:cNvSpPr>
            <a:spLocks noGrp="1"/>
          </p:cNvSpPr>
          <p:nvPr>
            <p:ph sz="half" idx="1"/>
          </p:nvPr>
        </p:nvSpPr>
        <p:spPr>
          <a:xfrm>
            <a:off x="3779912" y="908720"/>
            <a:ext cx="4968552" cy="5421066"/>
          </a:xfrm>
        </p:spPr>
        <p:txBody>
          <a:bodyPr>
            <a:noAutofit/>
          </a:bodyPr>
          <a:lstStyle/>
          <a:p>
            <a:pPr algn="just"/>
            <a:r>
              <a:rPr lang="uk-UA" sz="1400" dirty="0" smtClean="0"/>
              <a:t>Водяні знаки можна розділити на види: темний -  елементи водяного </a:t>
            </a:r>
            <a:r>
              <a:rPr lang="uk-UA" sz="1400" dirty="0" err="1" smtClean="0"/>
              <a:t>знака</a:t>
            </a:r>
            <a:r>
              <a:rPr lang="uk-UA" sz="1400" dirty="0" smtClean="0"/>
              <a:t> темніші за тло паперу;  світлий - елементи водяного </a:t>
            </a:r>
            <a:r>
              <a:rPr lang="uk-UA" sz="1400" dirty="0" err="1" smtClean="0"/>
              <a:t>знака</a:t>
            </a:r>
            <a:r>
              <a:rPr lang="uk-UA" sz="1400" dirty="0" smtClean="0"/>
              <a:t> світліші за тло паперу; </a:t>
            </a:r>
            <a:r>
              <a:rPr lang="uk-UA" sz="1400" dirty="0" err="1" smtClean="0"/>
              <a:t>двутоновий</a:t>
            </a:r>
            <a:r>
              <a:rPr lang="uk-UA" sz="1400" dirty="0" smtClean="0"/>
              <a:t> - синтезує перших два види; </a:t>
            </a:r>
            <a:r>
              <a:rPr lang="uk-UA" sz="1400" dirty="0" err="1" smtClean="0"/>
              <a:t>багатотоновий</a:t>
            </a:r>
            <a:r>
              <a:rPr lang="uk-UA" sz="1400" dirty="0" smtClean="0"/>
              <a:t> - синтезує в собі елементи двох перших із поступовими переходами між ними. </a:t>
            </a:r>
            <a:r>
              <a:rPr lang="uk-UA" sz="1400" dirty="0"/>
              <a:t>Збагачений відтінками </a:t>
            </a:r>
            <a:r>
              <a:rPr lang="uk-UA" sz="1400" dirty="0" err="1"/>
              <a:t>багатотоновий</a:t>
            </a:r>
            <a:r>
              <a:rPr lang="uk-UA" sz="1400" dirty="0"/>
              <a:t> водяний знак зараз найчастіше використовується для захисту паперових грошей. Його виконання вимагає особливої технології виготовлення, спеціального складного устаткування та високої кваліфікації фахівців. </a:t>
            </a:r>
          </a:p>
        </p:txBody>
      </p:sp>
      <p:sp>
        <p:nvSpPr>
          <p:cNvPr id="8" name="Текст 7"/>
          <p:cNvSpPr>
            <a:spLocks noGrp="1"/>
          </p:cNvSpPr>
          <p:nvPr>
            <p:ph type="body" idx="2"/>
          </p:nvPr>
        </p:nvSpPr>
        <p:spPr>
          <a:xfrm>
            <a:off x="467544" y="908720"/>
            <a:ext cx="3600400" cy="5421066"/>
          </a:xfrm>
        </p:spPr>
        <p:txBody>
          <a:bodyPr>
            <a:normAutofit lnSpcReduction="10000"/>
          </a:bodyPr>
          <a:lstStyle/>
          <a:p>
            <a:pPr algn="just"/>
            <a:r>
              <a:rPr lang="uk-UA" dirty="0"/>
              <a:t>Більшість документів зі спеціальними засобами захисту від підробки виконуються на папері. Його основу складають волокна целюлози бавовни, льону чи їх суміш, вони, поряд з іншими елементами композиційного складу паперу, забезпечують йому таку експлуатаційну якість, як міцність на розрив, зносостійкість при терті, стійкість до багаторазових перегинів і тривалого впливу вологи. </a:t>
            </a:r>
            <a:endParaRPr lang="uk-UA" dirty="0" smtClean="0"/>
          </a:p>
          <a:p>
            <a:pPr algn="just"/>
            <a:r>
              <a:rPr lang="uk-UA" dirty="0"/>
              <a:t>Головним засобом захисту документів від підробки ще у давнину стали </a:t>
            </a:r>
            <a:r>
              <a:rPr lang="uk-UA" b="1" dirty="0">
                <a:solidFill>
                  <a:srgbClr val="FF0000"/>
                </a:solidFill>
              </a:rPr>
              <a:t>водяні знаки</a:t>
            </a:r>
            <a:r>
              <a:rPr lang="uk-UA" dirty="0">
                <a:solidFill>
                  <a:srgbClr val="FF0000"/>
                </a:solidFill>
              </a:rPr>
              <a:t>. </a:t>
            </a:r>
            <a:r>
              <a:rPr lang="uk-UA" dirty="0"/>
              <a:t>У процесі виготовлення паперу сира маса у папероробній машині розподіляється на поверхні металевої відливної сітки. Малюнок водяного </a:t>
            </a:r>
            <a:r>
              <a:rPr lang="uk-UA" dirty="0" err="1"/>
              <a:t>знака</a:t>
            </a:r>
            <a:r>
              <a:rPr lang="uk-UA" dirty="0"/>
              <a:t> переноситься на штампи та далі на металеву сітку папероробної машини. У місцях, що відповідають опуклим лініям візерунка, розміщується менша кількість волокон паперової маси, і шар паперу утворюється тонший. На просвіт ці ділянки прозоріші, а там, де товщина сітки зменшена і шар паперу товстіший, – менш прозорі.  Таким чином, при  розгляді паперу на просвіт чітко виділяються написи або зображення. </a:t>
            </a:r>
          </a:p>
          <a:p>
            <a:pPr algn="just"/>
            <a:endParaRPr lang="uk-UA" dirty="0"/>
          </a:p>
          <a:p>
            <a:pPr algn="just"/>
            <a:endParaRPr lang="uk-UA" dirty="0"/>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827488"/>
            <a:ext cx="3600400" cy="206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96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3050"/>
            <a:ext cx="3008313" cy="563662"/>
          </a:xfrm>
        </p:spPr>
        <p:txBody>
          <a:bodyPr/>
          <a:lstStyle/>
          <a:p>
            <a:pPr algn="ctr"/>
            <a:r>
              <a:rPr lang="uk-UA" dirty="0" smtClean="0"/>
              <a:t>Спеціальні фарби</a:t>
            </a:r>
            <a:endParaRPr lang="uk-UA" dirty="0"/>
          </a:p>
        </p:txBody>
      </p:sp>
      <p:sp>
        <p:nvSpPr>
          <p:cNvPr id="8" name="Текст 7"/>
          <p:cNvSpPr>
            <a:spLocks noGrp="1"/>
          </p:cNvSpPr>
          <p:nvPr>
            <p:ph type="body" idx="2"/>
          </p:nvPr>
        </p:nvSpPr>
        <p:spPr>
          <a:xfrm>
            <a:off x="457200" y="836712"/>
            <a:ext cx="4042792" cy="5289451"/>
          </a:xfrm>
        </p:spPr>
        <p:txBody>
          <a:bodyPr>
            <a:noAutofit/>
          </a:bodyPr>
          <a:lstStyle/>
          <a:p>
            <a:pPr algn="just"/>
            <a:r>
              <a:rPr lang="uk-UA" sz="1200" dirty="0" smtClean="0"/>
              <a:t>1.</a:t>
            </a:r>
            <a:r>
              <a:rPr lang="uk-UA" dirty="0" smtClean="0"/>
              <a:t> </a:t>
            </a:r>
            <a:r>
              <a:rPr lang="uk-UA" dirty="0"/>
              <a:t>Метамерні – однакові за кольором за одних умов освітлення та різні за інших умов освітлення.</a:t>
            </a:r>
          </a:p>
          <a:p>
            <a:pPr algn="just"/>
            <a:r>
              <a:rPr lang="uk-UA" dirty="0" smtClean="0"/>
              <a:t>2.</a:t>
            </a:r>
            <a:r>
              <a:rPr lang="uk-UA" dirty="0"/>
              <a:t> Фарби, що змінюють колір від випромінювання (фарбу можна перевірити на справжність, наприклад, ультрафіолетовим або інфрачервоним випромінюванням чи просто сильним освітленням природного денного спектра). </a:t>
            </a:r>
          </a:p>
          <a:p>
            <a:pPr algn="just"/>
            <a:r>
              <a:rPr lang="uk-UA" dirty="0" smtClean="0"/>
              <a:t>3. Магнітні – із спеціальними включеннями до складу барвника магнітних матеріалів. Місця використання такої фарби мають визначені магнітні властивості, що дозволяє швидко сортувати документи та перевіряти справжність.   </a:t>
            </a:r>
          </a:p>
          <a:p>
            <a:pPr algn="just"/>
            <a:r>
              <a:rPr lang="uk-UA" dirty="0" smtClean="0"/>
              <a:t>4. </a:t>
            </a:r>
            <a:r>
              <a:rPr lang="uk-UA" dirty="0"/>
              <a:t>Металізовані, до складу барвника яких входять металізовані матеріали і порошки. Ці фарби створюють особливі візуальні </a:t>
            </a:r>
            <a:r>
              <a:rPr lang="uk-UA" dirty="0" smtClean="0"/>
              <a:t>ефекти </a:t>
            </a:r>
            <a:r>
              <a:rPr lang="uk-UA" dirty="0"/>
              <a:t>(металевий блиск, іскорки тощо) і можуть одночасно визначатися магнітним детектором, що збільшує ступінь </a:t>
            </a:r>
            <a:r>
              <a:rPr lang="uk-UA" dirty="0" smtClean="0"/>
              <a:t>захисту.</a:t>
            </a:r>
            <a:endParaRPr lang="uk-UA" dirty="0"/>
          </a:p>
          <a:p>
            <a:pPr algn="just"/>
            <a:r>
              <a:rPr lang="uk-UA" dirty="0" smtClean="0"/>
              <a:t>5. </a:t>
            </a:r>
            <a:r>
              <a:rPr lang="uk-UA" dirty="0"/>
              <a:t>Невидимі, флуоресцентні (невидимі або видимі у звичайному денному чи штучному світлі, але при освітленні їх </a:t>
            </a:r>
            <a:r>
              <a:rPr lang="uk-UA" dirty="0" smtClean="0"/>
              <a:t>УФ-променями </a:t>
            </a:r>
            <a:r>
              <a:rPr lang="uk-UA" dirty="0"/>
              <a:t>вони починають світиться певним кольором. Також існують </a:t>
            </a:r>
            <a:r>
              <a:rPr lang="uk-UA" dirty="0" err="1"/>
              <a:t>біфлуоресцентні</a:t>
            </a:r>
            <a:r>
              <a:rPr lang="uk-UA" dirty="0"/>
              <a:t> фарби, невидимі в денному світлі і мають різне світіння, залежно від довжини хвилі ультрафіолетових променів</a:t>
            </a:r>
            <a:r>
              <a:rPr lang="uk-UA" dirty="0" smtClean="0"/>
              <a:t>).</a:t>
            </a:r>
            <a:endParaRPr lang="uk-UA" dirty="0"/>
          </a:p>
        </p:txBody>
      </p:sp>
      <p:pic>
        <p:nvPicPr>
          <p:cNvPr id="3379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613704" y="3442360"/>
            <a:ext cx="4144658" cy="310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499992" y="764704"/>
            <a:ext cx="4320480" cy="2677656"/>
          </a:xfrm>
          <a:prstGeom prst="rect">
            <a:avLst/>
          </a:prstGeom>
        </p:spPr>
        <p:txBody>
          <a:bodyPr wrap="square">
            <a:spAutoFit/>
          </a:bodyPr>
          <a:lstStyle/>
          <a:p>
            <a:pPr algn="just"/>
            <a:r>
              <a:rPr lang="uk-UA" sz="1400" dirty="0" smtClean="0"/>
              <a:t>6. Фарби, що змінюють колір від температури (діапазон чутливості температурних фарб може бути різний. Найпопулярніші фарби, які реагують на температуру в діапазоні 20–40о С. Для перевірки справжності документа з такими фарбами достатньо потримати його кілька хвилин у руці і дочекатися зміни колірного відтінку).</a:t>
            </a:r>
          </a:p>
          <a:p>
            <a:pPr algn="just"/>
            <a:r>
              <a:rPr lang="uk-UA" sz="1400" dirty="0" smtClean="0"/>
              <a:t>7. Фарби, що змінюють колір, залежно від кута зору. Наприклад, фарба </a:t>
            </a:r>
            <a:r>
              <a:rPr lang="uk-UA" sz="1400" dirty="0" err="1" smtClean="0"/>
              <a:t>овіай</a:t>
            </a:r>
            <a:r>
              <a:rPr lang="uk-UA" sz="1400" dirty="0" smtClean="0"/>
              <a:t> (скорочено від англійського </a:t>
            </a:r>
            <a:r>
              <a:rPr lang="en-US" sz="1400" dirty="0" smtClean="0"/>
              <a:t>Optically Variable Ink - </a:t>
            </a:r>
            <a:r>
              <a:rPr lang="uk-UA" sz="1400" dirty="0" smtClean="0"/>
              <a:t>буквально чорнило, що оптично змінюється) – спеціальна  фарба, яка  змінює колір, залежно від кута зору.</a:t>
            </a:r>
            <a:endParaRPr lang="uk-UA" sz="1400" dirty="0"/>
          </a:p>
        </p:txBody>
      </p:sp>
    </p:spTree>
    <p:extLst>
      <p:ext uri="{BB962C8B-B14F-4D97-AF65-F5344CB8AC3E}">
        <p14:creationId xmlns:p14="http://schemas.microsoft.com/office/powerpoint/2010/main" val="95196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67545" y="332656"/>
            <a:ext cx="8239946" cy="1368152"/>
          </a:xfrm>
        </p:spPr>
        <p:txBody>
          <a:bodyPr>
            <a:noAutofit/>
          </a:bodyPr>
          <a:lstStyle/>
          <a:p>
            <a:pPr lvl="0" fontAlgn="base">
              <a:spcBef>
                <a:spcPct val="0"/>
              </a:spcBef>
              <a:spcAft>
                <a:spcPct val="0"/>
              </a:spcAft>
              <a:buClrTx/>
              <a:buSzTx/>
            </a:pPr>
            <a:r>
              <a:rPr lang="uk-UA" altLang="uk-UA" sz="2000" b="1" dirty="0">
                <a:solidFill>
                  <a:srgbClr val="FF0000"/>
                </a:solidFill>
                <a:latin typeface="BenguaitRegular"/>
                <a:cs typeface="Arial" pitchFamily="34" charset="0"/>
              </a:rPr>
              <a:t>Посвідчення водія</a:t>
            </a:r>
            <a:r>
              <a:rPr lang="uk-UA" altLang="uk-UA" sz="2000" b="1" dirty="0">
                <a:solidFill>
                  <a:srgbClr val="000080"/>
                </a:solidFill>
                <a:latin typeface="BenguaitRegular"/>
                <a:cs typeface="Arial" pitchFamily="34" charset="0"/>
              </a:rPr>
              <a:t/>
            </a:r>
            <a:br>
              <a:rPr lang="uk-UA" altLang="uk-UA" sz="2000" b="1" dirty="0">
                <a:solidFill>
                  <a:srgbClr val="000080"/>
                </a:solidFill>
                <a:latin typeface="BenguaitRegular"/>
                <a:cs typeface="Arial" pitchFamily="34" charset="0"/>
              </a:rPr>
            </a:br>
            <a:r>
              <a:rPr lang="uk-UA" altLang="uk-UA" sz="2000" b="1" dirty="0" smtClean="0">
                <a:solidFill>
                  <a:schemeClr val="bg1"/>
                </a:solidFill>
                <a:cs typeface="Arial" pitchFamily="34" charset="0"/>
              </a:rPr>
              <a:t>Бланк </a:t>
            </a:r>
            <a:r>
              <a:rPr lang="uk-UA" altLang="uk-UA" sz="2000" b="1" dirty="0">
                <a:solidFill>
                  <a:schemeClr val="bg1"/>
                </a:solidFill>
                <a:cs typeface="Arial" pitchFamily="34" charset="0"/>
              </a:rPr>
              <a:t>національного посвідчення водія виготовляється з полімерного матеріалу - полікарбонату - формату ІД-1 згідно з ДСТУ ISO/IEC 7810:2008 “Картки ідентифікаційні. Фізичні характеристики” </a:t>
            </a:r>
          </a:p>
          <a:p>
            <a:endParaRPr lang="uk-UA" sz="2000" dirty="0"/>
          </a:p>
        </p:txBody>
      </p:sp>
      <p:sp>
        <p:nvSpPr>
          <p:cNvPr id="5" name="Рисунок 4"/>
          <p:cNvSpPr>
            <a:spLocks noGrp="1"/>
          </p:cNvSpPr>
          <p:nvPr>
            <p:ph type="pic" idx="1"/>
          </p:nvPr>
        </p:nvSpPr>
        <p:spPr>
          <a:xfrm>
            <a:off x="1872410" y="2276872"/>
            <a:ext cx="5486400" cy="3962400"/>
          </a:xfrm>
        </p:spPr>
      </p:sp>
      <p:pic>
        <p:nvPicPr>
          <p:cNvPr id="10244" name="Picture 4" descr="https://pk-ukraina.gov.ua/images/DrivingLicence/DL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44824"/>
            <a:ext cx="7864084" cy="475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691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48680"/>
            <a:ext cx="8435280" cy="4320480"/>
          </a:xfrm>
        </p:spPr>
        <p:txBody>
          <a:bodyPr>
            <a:normAutofit fontScale="40000" lnSpcReduction="20000"/>
          </a:bodyPr>
          <a:lstStyle/>
          <a:p>
            <a:pPr algn="just"/>
            <a:r>
              <a:rPr lang="uk-UA" dirty="0">
                <a:solidFill>
                  <a:schemeClr val="bg1"/>
                </a:solidFill>
                <a:latin typeface="BenguaitRegular"/>
              </a:rPr>
              <a:t>На лицьовому боці бланка посвідчення надруковано: у верхній частині чорною фарбою - код держави “</a:t>
            </a:r>
            <a:r>
              <a:rPr lang="en-US" dirty="0">
                <a:solidFill>
                  <a:schemeClr val="bg1"/>
                </a:solidFill>
                <a:latin typeface="BenguaitRegular"/>
              </a:rPr>
              <a:t>UA”. </a:t>
            </a:r>
            <a:r>
              <a:rPr lang="uk-UA" dirty="0">
                <a:solidFill>
                  <a:schemeClr val="bg1"/>
                </a:solidFill>
                <a:latin typeface="BenguaitRegular"/>
              </a:rPr>
              <a:t>Назву держави “УКРАЇНА”, назву документа “ПОСВІДЧЕННЯ ВОДІЯ” українською, російською, англійською, французькою мовами. Верхня частина відділена від основної лінією позитивного </a:t>
            </a:r>
            <a:r>
              <a:rPr lang="uk-UA" dirty="0" err="1">
                <a:solidFill>
                  <a:schemeClr val="bg1"/>
                </a:solidFill>
                <a:latin typeface="BenguaitRegular"/>
              </a:rPr>
              <a:t>мікротексту</a:t>
            </a:r>
            <a:r>
              <a:rPr lang="uk-UA" dirty="0">
                <a:solidFill>
                  <a:schemeClr val="bg1"/>
                </a:solidFill>
                <a:latin typeface="BenguaitRegular"/>
              </a:rPr>
              <a:t> “ПОСВІДЧЕННЯ ВОДІЯ ВОДИТЕЛЬСКОЕ УДОСТОВЕРЕНИЕ </a:t>
            </a:r>
            <a:r>
              <a:rPr lang="en-US" dirty="0">
                <a:solidFill>
                  <a:schemeClr val="bg1"/>
                </a:solidFill>
                <a:latin typeface="BenguaitRegular"/>
              </a:rPr>
              <a:t>DRIVING LICENCE PERMIS DE CONDUIRE”. </a:t>
            </a:r>
          </a:p>
          <a:p>
            <a:pPr algn="just"/>
            <a:r>
              <a:rPr lang="uk-UA" dirty="0">
                <a:solidFill>
                  <a:schemeClr val="bg1"/>
                </a:solidFill>
                <a:latin typeface="BenguaitRegular"/>
              </a:rPr>
              <a:t>Три сітки змінної геометрії, у яких виконано стилізовані зображення тризуба і Державного Прапора України. Фрагмент сітки виконано з ліній позитивного </a:t>
            </a:r>
            <a:r>
              <a:rPr lang="uk-UA" dirty="0" err="1">
                <a:solidFill>
                  <a:schemeClr val="bg1"/>
                </a:solidFill>
                <a:latin typeface="BenguaitRegular"/>
              </a:rPr>
              <a:t>мікротексту</a:t>
            </a:r>
            <a:r>
              <a:rPr lang="uk-UA" dirty="0">
                <a:solidFill>
                  <a:schemeClr val="bg1"/>
                </a:solidFill>
                <a:latin typeface="BenguaitRegular"/>
              </a:rPr>
              <a:t> “ПОСВІДЧЕННЯ ВОДІЯ”. Дві лінії позитивного </a:t>
            </a:r>
            <a:r>
              <a:rPr lang="uk-UA" dirty="0" err="1">
                <a:solidFill>
                  <a:schemeClr val="bg1"/>
                </a:solidFill>
                <a:latin typeface="BenguaitRegular"/>
              </a:rPr>
              <a:t>мікротексту</a:t>
            </a:r>
            <a:r>
              <a:rPr lang="uk-UA" dirty="0">
                <a:solidFill>
                  <a:schemeClr val="bg1"/>
                </a:solidFill>
                <a:latin typeface="BenguaitRegular"/>
              </a:rPr>
              <a:t> “ПОСВІДЧЕННЯ ВОДІЯ”. Орнаментальний рисунок. У верхній правій частині оптико-перемінною фарбою надруковано зображення карти України. Нижче послідовно згори донизу надруковано номери полів. У лівій частині бланка посвідчення розміщується поле для нанесення </a:t>
            </a:r>
            <a:r>
              <a:rPr lang="uk-UA" dirty="0" err="1">
                <a:solidFill>
                  <a:schemeClr val="bg1"/>
                </a:solidFill>
                <a:latin typeface="BenguaitRegular"/>
              </a:rPr>
              <a:t>відцифрованого</a:t>
            </a:r>
            <a:r>
              <a:rPr lang="uk-UA" dirty="0">
                <a:solidFill>
                  <a:schemeClr val="bg1"/>
                </a:solidFill>
                <a:latin typeface="BenguaitRegular"/>
              </a:rPr>
              <a:t> образу обличчя особи.</a:t>
            </a:r>
          </a:p>
          <a:p>
            <a:pPr algn="just"/>
            <a:r>
              <a:rPr lang="uk-UA" dirty="0">
                <a:solidFill>
                  <a:schemeClr val="bg1"/>
                </a:solidFill>
                <a:latin typeface="BenguaitRegular"/>
              </a:rPr>
              <a:t>Одну з сіток виконано способом ірисного офсетного друку, що створює плавний перехід блакитного кольору в блакитний, який під дією ультрафіолетового проміння набуває свічення. Фарбою, невидимою при денному світлі, яка під дією ультрафіолетового проміння набуває свічення зеленого кольору, надруковано зображення малого Державного Герба України та контури Державного Прапора України.</a:t>
            </a:r>
          </a:p>
          <a:p>
            <a:pPr algn="just"/>
            <a:r>
              <a:rPr lang="uk-UA" dirty="0">
                <a:solidFill>
                  <a:schemeClr val="bg1"/>
                </a:solidFill>
                <a:latin typeface="BenguaitRegular"/>
              </a:rPr>
              <a:t>На зворотному боці бланка посвідчення надруковані дві захисні сітки змінної геометрії, у яких виконано зображення малого Державного Герба України, орнаментальний рисунок. Дві вертикальні лінії позитивного </a:t>
            </a:r>
            <a:r>
              <a:rPr lang="uk-UA" dirty="0" err="1">
                <a:solidFill>
                  <a:schemeClr val="bg1"/>
                </a:solidFill>
                <a:latin typeface="BenguaitRegular"/>
              </a:rPr>
              <a:t>мікротексту</a:t>
            </a:r>
            <a:r>
              <a:rPr lang="uk-UA" dirty="0">
                <a:solidFill>
                  <a:schemeClr val="bg1"/>
                </a:solidFill>
                <a:latin typeface="BenguaitRegular"/>
              </a:rPr>
              <a:t> “ПОСВІДЧЕННЯ ВОДІЯ ВОДИТЕЛЬСКОЕ УДОСТОВЕРЕНИЕ </a:t>
            </a:r>
            <a:r>
              <a:rPr lang="en-US" dirty="0">
                <a:solidFill>
                  <a:schemeClr val="bg1"/>
                </a:solidFill>
                <a:latin typeface="BenguaitRegular"/>
              </a:rPr>
              <a:t>DRIVING LICENCE PERMIS DE CONDUIRE”. </a:t>
            </a:r>
            <a:r>
              <a:rPr lang="uk-UA" dirty="0">
                <a:solidFill>
                  <a:schemeClr val="bg1"/>
                </a:solidFill>
                <a:latin typeface="BenguaitRegular"/>
              </a:rPr>
              <a:t>Горизонтальну лінію позитивного </a:t>
            </a:r>
            <a:r>
              <a:rPr lang="uk-UA" dirty="0" err="1">
                <a:solidFill>
                  <a:schemeClr val="bg1"/>
                </a:solidFill>
                <a:latin typeface="BenguaitRegular"/>
              </a:rPr>
              <a:t>мікротексту</a:t>
            </a:r>
            <a:r>
              <a:rPr lang="uk-UA" dirty="0">
                <a:solidFill>
                  <a:schemeClr val="bg1"/>
                </a:solidFill>
                <a:latin typeface="BenguaitRegular"/>
              </a:rPr>
              <a:t> “ПОСВІДЧЕННЯ ВОДІЯ”. У верхньому лівому кутку виділено біле поле для нанесення одновимірного штрих-коду. Зліва зверху вниз - список даних, які вносяться в документ. Праворуч надруковано таблицю з категоріями транспортних засобів, піктограмами і полями.</a:t>
            </a:r>
          </a:p>
          <a:p>
            <a:pPr algn="just"/>
            <a:r>
              <a:rPr lang="uk-UA" dirty="0">
                <a:solidFill>
                  <a:schemeClr val="bg1"/>
                </a:solidFill>
                <a:latin typeface="BenguaitRegular"/>
              </a:rPr>
              <a:t>Фарбою, невидимою при денному світлі, яка під дією джерела ультрафіолетового опромінення набуває свічення зеленого кольору, - слова “ПОСВІДЧЕННЯ ВОДІЯ ВОДИТЕЛЬСКОЕ УДОСТОВЕРЕНИЕ </a:t>
            </a:r>
            <a:r>
              <a:rPr lang="en-US" dirty="0">
                <a:solidFill>
                  <a:schemeClr val="bg1"/>
                </a:solidFill>
                <a:latin typeface="BenguaitRegular"/>
              </a:rPr>
              <a:t>DRIVING LICENCE PERMIS DE CONDUIRE” </a:t>
            </a:r>
            <a:r>
              <a:rPr lang="uk-UA" dirty="0">
                <a:solidFill>
                  <a:schemeClr val="bg1"/>
                </a:solidFill>
                <a:latin typeface="BenguaitRegular"/>
              </a:rPr>
              <a:t>перемінного розміру у вигляді чотирьох хвилястих ліній. Серія та номер бланка посвідчення, які складаються з трьох літер та шести цифр, реквізити виготовлювача бланка посвідчення виконуються способом лазерного гравіювання. Персоналізація бланка посвідчення здійснюється способом кольорового </a:t>
            </a:r>
            <a:r>
              <a:rPr lang="uk-UA" dirty="0" err="1">
                <a:solidFill>
                  <a:schemeClr val="bg1"/>
                </a:solidFill>
                <a:latin typeface="BenguaitRegular"/>
              </a:rPr>
              <a:t>ретрансферного</a:t>
            </a:r>
            <a:r>
              <a:rPr lang="uk-UA" dirty="0">
                <a:solidFill>
                  <a:schemeClr val="bg1"/>
                </a:solidFill>
                <a:latin typeface="BenguaitRegular"/>
              </a:rPr>
              <a:t> друку за допомогою спеціальної захисної плівки.</a:t>
            </a:r>
          </a:p>
          <a:p>
            <a:endParaRPr lang="uk-UA" dirty="0">
              <a:solidFill>
                <a:schemeClr val="bg1"/>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365104"/>
            <a:ext cx="252028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92" y="4365104"/>
            <a:ext cx="2568556"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365104"/>
            <a:ext cx="2540124"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800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20688"/>
            <a:ext cx="8229600" cy="1224136"/>
          </a:xfrm>
        </p:spPr>
        <p:txBody>
          <a:bodyPr>
            <a:normAutofit fontScale="90000"/>
          </a:bodyPr>
          <a:lstStyle/>
          <a:p>
            <a:pPr lvl="0"/>
            <a:r>
              <a:rPr lang="uk-UA" sz="3100" dirty="0" smtClean="0"/>
              <a:t>Цінні </a:t>
            </a:r>
            <a:r>
              <a:rPr lang="uk-UA" sz="3100" dirty="0"/>
              <a:t>папери та документи суворого обліку в Україні: різновиди та їх особливості.</a:t>
            </a:r>
            <a:r>
              <a:rPr lang="uk-UA" dirty="0"/>
              <a:t/>
            </a:r>
            <a:br>
              <a:rPr lang="uk-UA" dirty="0"/>
            </a:br>
            <a:endParaRPr lang="uk-UA" dirty="0"/>
          </a:p>
        </p:txBody>
      </p:sp>
      <p:sp>
        <p:nvSpPr>
          <p:cNvPr id="9" name="Объект 8"/>
          <p:cNvSpPr>
            <a:spLocks noGrp="1"/>
          </p:cNvSpPr>
          <p:nvPr>
            <p:ph sz="quarter" idx="2"/>
          </p:nvPr>
        </p:nvSpPr>
        <p:spPr>
          <a:xfrm>
            <a:off x="251520" y="1628800"/>
            <a:ext cx="4608512" cy="4968552"/>
          </a:xfrm>
        </p:spPr>
        <p:txBody>
          <a:bodyPr>
            <a:noAutofit/>
          </a:bodyPr>
          <a:lstStyle/>
          <a:p>
            <a:r>
              <a:rPr lang="uk-UA" sz="1750" b="1" dirty="0" smtClean="0">
                <a:solidFill>
                  <a:srgbClr val="FF0000"/>
                </a:solidFill>
              </a:rPr>
              <a:t>Основні види </a:t>
            </a:r>
            <a:r>
              <a:rPr lang="uk-UA" sz="1750" b="1" dirty="0">
                <a:solidFill>
                  <a:srgbClr val="FF0000"/>
                </a:solidFill>
              </a:rPr>
              <a:t>цінних паперів та документів суворого </a:t>
            </a:r>
            <a:r>
              <a:rPr lang="uk-UA" sz="1750" b="1" dirty="0" smtClean="0">
                <a:solidFill>
                  <a:srgbClr val="FF0000"/>
                </a:solidFill>
              </a:rPr>
              <a:t>обліку в Україні: </a:t>
            </a:r>
          </a:p>
          <a:p>
            <a:r>
              <a:rPr lang="uk-UA" sz="1750" dirty="0" smtClean="0"/>
              <a:t>бланки  державних документів – паспорти, пенсійні та </a:t>
            </a:r>
            <a:r>
              <a:rPr lang="uk-UA" sz="1750" dirty="0" err="1" smtClean="0"/>
              <a:t>страхувальні</a:t>
            </a:r>
            <a:r>
              <a:rPr lang="uk-UA" sz="1750" dirty="0" smtClean="0"/>
              <a:t> документи, посвідчення державних відомств, документи про освіту, виборчі бюлетені тощо;</a:t>
            </a:r>
          </a:p>
          <a:p>
            <a:r>
              <a:rPr lang="uk-UA" sz="1750" dirty="0" smtClean="0"/>
              <a:t>цінні папери, акції сертифікати;</a:t>
            </a:r>
          </a:p>
          <a:p>
            <a:r>
              <a:rPr lang="uk-UA" sz="1750" dirty="0" smtClean="0"/>
              <a:t>бланки фінансових документів та документів</a:t>
            </a:r>
            <a:r>
              <a:rPr lang="uk-UA" sz="1750" dirty="0"/>
              <a:t>, що прямо чи опосередковано є засобами платежів та одержання послуг; </a:t>
            </a:r>
            <a:endParaRPr lang="uk-UA" sz="1750" dirty="0" smtClean="0"/>
          </a:p>
          <a:p>
            <a:r>
              <a:rPr lang="uk-UA" sz="1750" dirty="0" smtClean="0"/>
              <a:t>акцизні</a:t>
            </a:r>
            <a:r>
              <a:rPr lang="uk-UA" sz="1750" dirty="0"/>
              <a:t>, митні та гербові </a:t>
            </a:r>
            <a:r>
              <a:rPr lang="uk-UA" sz="1750" dirty="0" smtClean="0"/>
              <a:t>марки;</a:t>
            </a:r>
          </a:p>
          <a:p>
            <a:r>
              <a:rPr lang="uk-UA" sz="1750" dirty="0" smtClean="0"/>
              <a:t>поштові </a:t>
            </a:r>
            <a:r>
              <a:rPr lang="uk-UA" sz="1750" dirty="0"/>
              <a:t>марки та конверти</a:t>
            </a:r>
            <a:r>
              <a:rPr lang="uk-UA" sz="1750" dirty="0" smtClean="0"/>
              <a:t>;</a:t>
            </a:r>
          </a:p>
          <a:p>
            <a:r>
              <a:rPr lang="uk-UA" sz="1750" dirty="0" smtClean="0"/>
              <a:t>лотерейна </a:t>
            </a:r>
            <a:r>
              <a:rPr lang="uk-UA" sz="1750" dirty="0"/>
              <a:t>та білетна продукція; </a:t>
            </a:r>
            <a:endParaRPr lang="uk-UA" sz="1750" dirty="0" smtClean="0"/>
          </a:p>
          <a:p>
            <a:r>
              <a:rPr lang="uk-UA" sz="1750" dirty="0" err="1" smtClean="0"/>
              <a:t>високозахищена</a:t>
            </a:r>
            <a:r>
              <a:rPr lang="uk-UA" sz="1750" dirty="0" smtClean="0"/>
              <a:t> </a:t>
            </a:r>
            <a:r>
              <a:rPr lang="uk-UA" sz="1750" dirty="0" err="1" smtClean="0"/>
              <a:t>етикеткова</a:t>
            </a:r>
            <a:r>
              <a:rPr lang="uk-UA" sz="1750" dirty="0" smtClean="0"/>
              <a:t> продукція.  </a:t>
            </a:r>
            <a:endParaRPr lang="uk-UA" sz="1750" dirty="0"/>
          </a:p>
        </p:txBody>
      </p:sp>
      <p:pic>
        <p:nvPicPr>
          <p:cNvPr id="1033" name="Picture 9"/>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076056" y="1628800"/>
            <a:ext cx="381642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690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3"/>
            <a:ext cx="8229600" cy="2070429"/>
          </a:xfrm>
        </p:spPr>
        <p:txBody>
          <a:bodyPr>
            <a:normAutofit fontScale="90000"/>
          </a:bodyPr>
          <a:lstStyle/>
          <a:p>
            <a:r>
              <a:rPr lang="uk-UA" sz="2700" dirty="0" smtClean="0"/>
              <a:t/>
            </a:r>
            <a:br>
              <a:rPr lang="uk-UA" sz="2700" dirty="0" smtClean="0"/>
            </a:br>
            <a:r>
              <a:rPr lang="uk-UA" sz="2700" dirty="0" smtClean="0"/>
              <a:t>Голографічні елементи захисту</a:t>
            </a:r>
            <a:r>
              <a:rPr lang="uk-UA" dirty="0" smtClean="0"/>
              <a:t/>
            </a:r>
            <a:br>
              <a:rPr lang="uk-UA" dirty="0" smtClean="0"/>
            </a:br>
            <a:r>
              <a:rPr lang="uk-UA" sz="2000" dirty="0" smtClean="0">
                <a:solidFill>
                  <a:schemeClr val="tx1"/>
                </a:solidFill>
                <a:effectLst/>
              </a:rPr>
              <a:t>Найчастіше для виготовлення цінних паперів та документів суворого обліку застосовують голографічні прозорі плівкові матеріали (голографічна фольга) у рулонах, що вміщують голографічне зображення та переносяться під дією тепла й тиску. Вони можуть </a:t>
            </a:r>
            <a:r>
              <a:rPr lang="uk-UA" sz="2000" dirty="0">
                <a:solidFill>
                  <a:schemeClr val="tx1"/>
                </a:solidFill>
                <a:effectLst/>
              </a:rPr>
              <a:t>бути виготовлені (на вимогу замовника) на матеріалі, що руйнується </a:t>
            </a:r>
            <a:r>
              <a:rPr lang="uk-UA" sz="2000" dirty="0" smtClean="0">
                <a:solidFill>
                  <a:schemeClr val="tx1"/>
                </a:solidFill>
                <a:effectLst/>
              </a:rPr>
              <a:t/>
            </a:r>
            <a:br>
              <a:rPr lang="uk-UA" sz="2000" dirty="0" smtClean="0">
                <a:solidFill>
                  <a:schemeClr val="tx1"/>
                </a:solidFill>
                <a:effectLst/>
              </a:rPr>
            </a:br>
            <a:r>
              <a:rPr lang="uk-UA" sz="2000" dirty="0" smtClean="0">
                <a:solidFill>
                  <a:schemeClr val="tx1"/>
                </a:solidFill>
                <a:effectLst/>
              </a:rPr>
              <a:t>при </a:t>
            </a:r>
            <a:r>
              <a:rPr lang="uk-UA" sz="2000" dirty="0">
                <a:solidFill>
                  <a:schemeClr val="tx1"/>
                </a:solidFill>
                <a:effectLst/>
              </a:rPr>
              <a:t>спробі </a:t>
            </a:r>
            <a:r>
              <a:rPr lang="uk-UA" sz="2000" dirty="0" smtClean="0">
                <a:solidFill>
                  <a:schemeClr val="tx1"/>
                </a:solidFill>
                <a:effectLst/>
              </a:rPr>
              <a:t>відриву від виробу</a:t>
            </a:r>
            <a:r>
              <a:rPr lang="uk-UA" sz="2000" dirty="0">
                <a:solidFill>
                  <a:schemeClr val="tx1"/>
                </a:solidFill>
                <a:effectLst/>
              </a:rPr>
              <a:t>. </a:t>
            </a:r>
            <a:r>
              <a:rPr lang="uk-UA" dirty="0"/>
              <a:t/>
            </a:r>
            <a:br>
              <a:rPr lang="uk-UA" dirty="0"/>
            </a:br>
            <a:endParaRPr lang="uk-UA" dirty="0">
              <a:solidFill>
                <a:schemeClr val="tx1"/>
              </a:solidFill>
            </a:endParaRP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2475093"/>
            <a:ext cx="6840760" cy="377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2970908"/>
            <a:ext cx="2279190" cy="278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875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Autofit/>
          </a:bodyPr>
          <a:lstStyle/>
          <a:p>
            <a:r>
              <a:rPr lang="ru-RU" sz="2800" dirty="0" err="1"/>
              <a:t>С</a:t>
            </a:r>
            <a:r>
              <a:rPr lang="ru-RU" sz="2800" dirty="0" err="1" smtClean="0"/>
              <a:t>учасні</a:t>
            </a:r>
            <a:r>
              <a:rPr lang="ru-RU" sz="2800" dirty="0" smtClean="0"/>
              <a:t> </a:t>
            </a:r>
            <a:r>
              <a:rPr lang="ru-RU" sz="2800" dirty="0" err="1"/>
              <a:t>способи</a:t>
            </a:r>
            <a:r>
              <a:rPr lang="ru-RU" sz="2800" dirty="0"/>
              <a:t> </a:t>
            </a:r>
            <a:r>
              <a:rPr lang="ru-RU" sz="2800" dirty="0" err="1"/>
              <a:t>підробки</a:t>
            </a:r>
            <a:r>
              <a:rPr lang="ru-RU" sz="2800" dirty="0"/>
              <a:t> </a:t>
            </a:r>
            <a:r>
              <a:rPr lang="ru-RU" sz="2800" dirty="0" err="1"/>
              <a:t>бланків</a:t>
            </a:r>
            <a:r>
              <a:rPr lang="ru-RU" sz="2800" dirty="0"/>
              <a:t> </a:t>
            </a:r>
            <a:r>
              <a:rPr lang="ru-RU" sz="2800" dirty="0" err="1"/>
              <a:t>цінних</a:t>
            </a:r>
            <a:r>
              <a:rPr lang="ru-RU" sz="2800" dirty="0"/>
              <a:t> </a:t>
            </a:r>
            <a:r>
              <a:rPr lang="ru-RU" sz="2800" dirty="0" err="1"/>
              <a:t>паперів</a:t>
            </a:r>
            <a:r>
              <a:rPr lang="ru-RU" sz="2800" dirty="0"/>
              <a:t> та </a:t>
            </a:r>
            <a:r>
              <a:rPr lang="ru-RU" sz="2800" dirty="0" err="1"/>
              <a:t>документів</a:t>
            </a:r>
            <a:r>
              <a:rPr lang="ru-RU" sz="2800" dirty="0"/>
              <a:t> </a:t>
            </a:r>
            <a:r>
              <a:rPr lang="ru-RU" sz="2800" dirty="0" err="1"/>
              <a:t>суворого</a:t>
            </a:r>
            <a:r>
              <a:rPr lang="ru-RU" sz="2800" dirty="0"/>
              <a:t> </a:t>
            </a:r>
            <a:r>
              <a:rPr lang="ru-RU" sz="2800" dirty="0" err="1"/>
              <a:t>обліку</a:t>
            </a:r>
            <a:r>
              <a:rPr lang="ru-RU" sz="2800" dirty="0"/>
              <a:t>, </a:t>
            </a:r>
            <a:r>
              <a:rPr lang="ru-RU" sz="2800" dirty="0" err="1"/>
              <a:t>їх</a:t>
            </a:r>
            <a:r>
              <a:rPr lang="ru-RU" sz="2800" dirty="0"/>
              <a:t> </a:t>
            </a:r>
            <a:r>
              <a:rPr lang="ru-RU" sz="2800" dirty="0" err="1"/>
              <a:t>характерні</a:t>
            </a:r>
            <a:r>
              <a:rPr lang="ru-RU" sz="2800" dirty="0"/>
              <a:t> </a:t>
            </a:r>
            <a:r>
              <a:rPr lang="ru-RU" sz="2800" dirty="0" err="1"/>
              <a:t>ознаки</a:t>
            </a:r>
            <a:endParaRPr lang="uk-UA" sz="2800" dirty="0"/>
          </a:p>
        </p:txBody>
      </p:sp>
      <p:sp>
        <p:nvSpPr>
          <p:cNvPr id="5" name="Объект 4"/>
          <p:cNvSpPr>
            <a:spLocks noGrp="1"/>
          </p:cNvSpPr>
          <p:nvPr>
            <p:ph idx="1"/>
          </p:nvPr>
        </p:nvSpPr>
        <p:spPr>
          <a:xfrm>
            <a:off x="457200" y="1916832"/>
            <a:ext cx="8229600" cy="4392528"/>
          </a:xfrm>
        </p:spPr>
        <p:txBody>
          <a:bodyPr>
            <a:normAutofit/>
          </a:bodyPr>
          <a:lstStyle/>
          <a:p>
            <a:pPr algn="just"/>
            <a:r>
              <a:rPr lang="uk-UA" sz="1800" dirty="0"/>
              <a:t>Розрізняють два основні способи підробки документів зі спеціальними засобами захисту: </a:t>
            </a:r>
            <a:r>
              <a:rPr lang="uk-UA" sz="1800" dirty="0">
                <a:solidFill>
                  <a:srgbClr val="FF0000"/>
                </a:solidFill>
              </a:rPr>
              <a:t>повна та часткова підробка</a:t>
            </a:r>
            <a:r>
              <a:rPr lang="uk-UA" sz="1800" dirty="0"/>
              <a:t>. </a:t>
            </a:r>
            <a:endParaRPr lang="uk-UA" sz="1800" dirty="0" smtClean="0"/>
          </a:p>
          <a:p>
            <a:pPr algn="just"/>
            <a:r>
              <a:rPr lang="uk-UA" sz="1800" dirty="0"/>
              <a:t>Нерідко експерти виявляють часткову підробку документів, що посвідчують особу. Наприклад, зловмисники намагаються змінити рукописні записи у паспортах, </a:t>
            </a:r>
            <a:r>
              <a:rPr lang="uk-UA" sz="1800" dirty="0" err="1"/>
              <a:t>свідоцтвах</a:t>
            </a:r>
            <a:r>
              <a:rPr lang="uk-UA" sz="1800" dirty="0"/>
              <a:t> про народження тощо (позначення прізвища, імені, року народження тощо). </a:t>
            </a:r>
            <a:endParaRPr lang="uk-UA" sz="1800" dirty="0" smtClean="0"/>
          </a:p>
          <a:p>
            <a:pPr algn="just"/>
            <a:r>
              <a:rPr lang="uk-UA" sz="1800" dirty="0" smtClean="0"/>
              <a:t>Старі </a:t>
            </a:r>
            <a:r>
              <a:rPr lang="uk-UA" sz="1800" dirty="0"/>
              <a:t>записи підчищаються, </a:t>
            </a:r>
            <a:endParaRPr lang="uk-UA" sz="1800" dirty="0" smtClean="0"/>
          </a:p>
          <a:p>
            <a:pPr algn="just"/>
            <a:r>
              <a:rPr lang="uk-UA" sz="1800" dirty="0" smtClean="0"/>
              <a:t>вимиваються</a:t>
            </a:r>
            <a:r>
              <a:rPr lang="uk-UA" sz="1800" dirty="0"/>
              <a:t>, витравлюються, а нові </a:t>
            </a:r>
            <a:endParaRPr lang="uk-UA" sz="1800" dirty="0" smtClean="0"/>
          </a:p>
          <a:p>
            <a:pPr algn="just"/>
            <a:r>
              <a:rPr lang="uk-UA" sz="1800" dirty="0" smtClean="0"/>
              <a:t>штрихи </a:t>
            </a:r>
            <a:r>
              <a:rPr lang="uk-UA" sz="1800" dirty="0"/>
              <a:t>дописуються. </a:t>
            </a:r>
            <a:endParaRPr lang="uk-UA" sz="1800" dirty="0" smtClean="0"/>
          </a:p>
          <a:p>
            <a:pPr algn="just"/>
            <a:r>
              <a:rPr lang="ru-RU" sz="1800" dirty="0" smtClean="0"/>
              <a:t>У </a:t>
            </a:r>
            <a:r>
              <a:rPr lang="ru-RU" sz="1800" dirty="0"/>
              <a:t>паспортах та </a:t>
            </a:r>
            <a:r>
              <a:rPr lang="ru-RU" sz="1800" dirty="0" err="1"/>
              <a:t>інших</a:t>
            </a:r>
            <a:r>
              <a:rPr lang="ru-RU" sz="1800" dirty="0"/>
              <a:t> документах </a:t>
            </a:r>
            <a:endParaRPr lang="ru-RU" sz="1800" dirty="0" smtClean="0"/>
          </a:p>
          <a:p>
            <a:pPr algn="just"/>
            <a:r>
              <a:rPr lang="ru-RU" sz="1800" dirty="0" err="1" smtClean="0"/>
              <a:t>зустрічаються</a:t>
            </a:r>
            <a:r>
              <a:rPr lang="ru-RU" sz="1800" dirty="0" smtClean="0"/>
              <a:t> </a:t>
            </a:r>
            <a:r>
              <a:rPr lang="ru-RU" sz="1800" dirty="0" err="1"/>
              <a:t>випадки</a:t>
            </a:r>
            <a:r>
              <a:rPr lang="ru-RU" sz="1800" dirty="0"/>
              <a:t> </a:t>
            </a:r>
            <a:r>
              <a:rPr lang="ru-RU" sz="1800" dirty="0" err="1"/>
              <a:t>заміни</a:t>
            </a:r>
            <a:r>
              <a:rPr lang="ru-RU" sz="1800" dirty="0"/>
              <a:t> </a:t>
            </a:r>
            <a:endParaRPr lang="ru-RU" sz="1800" dirty="0" smtClean="0"/>
          </a:p>
          <a:p>
            <a:pPr algn="just"/>
            <a:r>
              <a:rPr lang="ru-RU" sz="1800" dirty="0" err="1" smtClean="0"/>
              <a:t>фотознімків</a:t>
            </a:r>
            <a:r>
              <a:rPr lang="ru-RU" sz="1800" dirty="0" smtClean="0"/>
              <a:t>,  </a:t>
            </a:r>
            <a:r>
              <a:rPr lang="ru-RU" sz="1800" dirty="0" err="1"/>
              <a:t>видалення</a:t>
            </a:r>
            <a:r>
              <a:rPr lang="ru-RU" sz="1800" dirty="0"/>
              <a:t> </a:t>
            </a:r>
            <a:r>
              <a:rPr lang="ru-RU" sz="1800" dirty="0" err="1"/>
              <a:t>або</a:t>
            </a:r>
            <a:r>
              <a:rPr lang="ru-RU" sz="1800" dirty="0"/>
              <a:t> </a:t>
            </a:r>
            <a:r>
              <a:rPr lang="ru-RU" sz="1800" dirty="0" err="1" smtClean="0"/>
              <a:t>заміни</a:t>
            </a:r>
            <a:endParaRPr lang="ru-RU" sz="1800" dirty="0" smtClean="0"/>
          </a:p>
          <a:p>
            <a:pPr algn="just"/>
            <a:r>
              <a:rPr lang="ru-RU" sz="1800" dirty="0" smtClean="0"/>
              <a:t> </a:t>
            </a:r>
            <a:r>
              <a:rPr lang="ru-RU" sz="1800" dirty="0" err="1"/>
              <a:t>сторінок</a:t>
            </a:r>
            <a:r>
              <a:rPr lang="ru-RU" sz="1800" dirty="0"/>
              <a:t>. </a:t>
            </a:r>
          </a:p>
          <a:p>
            <a:pPr algn="just"/>
            <a:endParaRPr lang="uk-UA" sz="2000" dirty="0" smtClean="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3478488"/>
            <a:ext cx="3146934" cy="265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819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idx="1"/>
          </p:nvPr>
        </p:nvSpPr>
        <p:spPr>
          <a:xfrm>
            <a:off x="457200" y="476671"/>
            <a:ext cx="8219256" cy="3378423"/>
          </a:xfrm>
        </p:spPr>
        <p:txBody>
          <a:bodyPr>
            <a:normAutofit fontScale="70000" lnSpcReduction="20000"/>
          </a:bodyPr>
          <a:lstStyle/>
          <a:p>
            <a:pPr algn="just"/>
            <a:r>
              <a:rPr lang="uk-UA" sz="2900" dirty="0" smtClean="0"/>
              <a:t>   Д</a:t>
            </a:r>
            <a:r>
              <a:rPr lang="uk-UA" sz="2800" cap="none" dirty="0" smtClean="0"/>
              <a:t>ля виготовлення документів зі спеціальними засобами захисту злочинці застосовують, головним чином, ті самі способи підробки, що і для виготовлення бланків звичайних документів, тільки вони ще змушені підробляти чи імітувати захисні засоби. оскільки це пов’язано зі значними технічними </a:t>
            </a:r>
            <a:r>
              <a:rPr lang="uk-UA" sz="2800" cap="none" dirty="0" err="1" smtClean="0"/>
              <a:t>складностями</a:t>
            </a:r>
            <a:r>
              <a:rPr lang="uk-UA" sz="2800" cap="none" dirty="0" smtClean="0"/>
              <a:t>, захисні засоби при підробці виготовляються спрощеними способами. в  останні роки найчастіше застосовується сучасна копіювально-</a:t>
            </a:r>
            <a:r>
              <a:rPr lang="uk-UA" sz="2800" cap="none" dirty="0" err="1" smtClean="0"/>
              <a:t>множильна</a:t>
            </a:r>
            <a:r>
              <a:rPr lang="uk-UA" sz="2800" cap="none" dirty="0" smtClean="0"/>
              <a:t> техніка. </a:t>
            </a:r>
          </a:p>
          <a:p>
            <a:pPr algn="just"/>
            <a:r>
              <a:rPr lang="uk-UA" sz="2800" cap="none" dirty="0"/>
              <a:t> </a:t>
            </a:r>
            <a:r>
              <a:rPr lang="uk-UA" sz="2800" cap="none" dirty="0" smtClean="0"/>
              <a:t>   Із доступних засобів оргтехніки злочинці обирають кольорові струменеві принтери (або копіри зі </a:t>
            </a:r>
            <a:r>
              <a:rPr lang="uk-UA" sz="2800" cap="none" dirty="0" err="1" smtClean="0"/>
              <a:t>струменевим</a:t>
            </a:r>
            <a:r>
              <a:rPr lang="uk-UA" sz="2800" cap="none" dirty="0" smtClean="0"/>
              <a:t> друком).  для підроблених таким способом документів характерна низька якість відтворення складних зображень (</a:t>
            </a:r>
            <a:r>
              <a:rPr lang="uk-UA" sz="2800" cap="none" dirty="0" err="1" smtClean="0"/>
              <a:t>мікродруку</a:t>
            </a:r>
            <a:r>
              <a:rPr lang="uk-UA" sz="2800" cap="none" dirty="0" smtClean="0"/>
              <a:t>, складних захисних сіток,. </a:t>
            </a:r>
            <a:r>
              <a:rPr lang="uk-UA" sz="2800" cap="none" dirty="0" err="1" smtClean="0"/>
              <a:t>гільошних</a:t>
            </a:r>
            <a:r>
              <a:rPr lang="uk-UA" sz="2800" cap="none" dirty="0" smtClean="0"/>
              <a:t> візерунків тощо), при збільшенні  проявляється структура штрихів, що складаються з окремих крапок</a:t>
            </a:r>
          </a:p>
          <a:p>
            <a:endParaRPr lang="uk-UA" dirty="0"/>
          </a:p>
        </p:txBody>
      </p:sp>
      <p:pic>
        <p:nvPicPr>
          <p:cNvPr id="23556" name="Picture 4"/>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156176" y="3828309"/>
            <a:ext cx="2328280" cy="255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3342735" y="3855095"/>
            <a:ext cx="2217152" cy="252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descr="L15"/>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40868" t="13278" r="23219" b="20747"/>
          <a:stretch>
            <a:fillRect/>
          </a:stretch>
        </p:blipFill>
        <p:spPr bwMode="auto">
          <a:xfrm>
            <a:off x="457200" y="3847077"/>
            <a:ext cx="2160240" cy="25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728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424936" cy="3240360"/>
          </a:xfrm>
        </p:spPr>
        <p:txBody>
          <a:bodyPr>
            <a:noAutofit/>
          </a:bodyPr>
          <a:lstStyle/>
          <a:p>
            <a:pPr algn="just"/>
            <a:r>
              <a:rPr lang="uk-UA" sz="1800" dirty="0" smtClean="0"/>
              <a:t>     В </a:t>
            </a:r>
            <a:r>
              <a:rPr lang="uk-UA" sz="1800" dirty="0"/>
              <a:t>нашій країні виготовлення цінних паперів та документів суворого обліку було розпочато у 1992 році зі створення </a:t>
            </a:r>
            <a:r>
              <a:rPr lang="uk-UA" sz="1800" dirty="0" err="1"/>
              <a:t>Держзнаку</a:t>
            </a:r>
            <a:r>
              <a:rPr lang="uk-UA" sz="1800" dirty="0"/>
              <a:t> та прийняття </a:t>
            </a:r>
            <a:r>
              <a:rPr lang="uk-UA" sz="1800" dirty="0" smtClean="0"/>
              <a:t>відповідних </a:t>
            </a:r>
            <a:r>
              <a:rPr lang="uk-UA" sz="1800" dirty="0"/>
              <a:t>постанов КМУ. Відповідно до нормативних актів виготовлення вітчизняних </a:t>
            </a:r>
            <a:r>
              <a:rPr lang="uk-UA" sz="1800" dirty="0" smtClean="0"/>
              <a:t>ЦПДСО </a:t>
            </a:r>
            <a:r>
              <a:rPr lang="uk-UA" sz="1800" dirty="0"/>
              <a:t>було визнано важливою державною справою, а керівництво організацією їх виробництва було доручено Міністерству фінансів України. Стратегія організації виробництва для виготовлення нової продукції вперше в країні включала створення комплексу методів захисту від підроблення документів згідно з чинним законодавством в обсягах, які гарантують повне забезпечення державних замовлень і потреб.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501008"/>
            <a:ext cx="856895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320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611560" y="476672"/>
            <a:ext cx="8229600" cy="1368152"/>
          </a:xfrm>
        </p:spPr>
        <p:txBody>
          <a:bodyPr>
            <a:normAutofit fontScale="90000"/>
          </a:bodyPr>
          <a:lstStyle/>
          <a:p>
            <a:r>
              <a:rPr lang="uk-UA" sz="2700" dirty="0" smtClean="0"/>
              <a:t/>
            </a:r>
            <a:br>
              <a:rPr lang="uk-UA" sz="2700" dirty="0" smtClean="0"/>
            </a:br>
            <a:r>
              <a:rPr lang="uk-UA" sz="2700" dirty="0"/>
              <a:t/>
            </a:r>
            <a:br>
              <a:rPr lang="uk-UA" sz="2700" dirty="0"/>
            </a:br>
            <a:r>
              <a:rPr lang="uk-UA" sz="3100" dirty="0" smtClean="0"/>
              <a:t>Основні </a:t>
            </a:r>
            <a:r>
              <a:rPr lang="uk-UA" sz="3100" dirty="0"/>
              <a:t>технології захисту бланків цінних </a:t>
            </a:r>
            <a:r>
              <a:rPr lang="uk-UA" sz="3100" dirty="0" smtClean="0"/>
              <a:t/>
            </a:r>
            <a:br>
              <a:rPr lang="uk-UA" sz="3100" dirty="0" smtClean="0"/>
            </a:br>
            <a:r>
              <a:rPr lang="uk-UA" sz="3100" dirty="0" smtClean="0"/>
              <a:t>паперів </a:t>
            </a:r>
            <a:r>
              <a:rPr lang="uk-UA" sz="3100" dirty="0"/>
              <a:t>та </a:t>
            </a:r>
            <a:r>
              <a:rPr lang="uk-UA" sz="3100" dirty="0" smtClean="0"/>
              <a:t>документів </a:t>
            </a:r>
            <a:r>
              <a:rPr lang="uk-UA" sz="3100" dirty="0"/>
              <a:t>суворого обліку</a:t>
            </a:r>
            <a:r>
              <a:rPr lang="uk-UA" dirty="0"/>
              <a:t/>
            </a:r>
            <a:br>
              <a:rPr lang="uk-UA" dirty="0"/>
            </a:br>
            <a:endParaRPr lang="uk-UA" dirty="0"/>
          </a:p>
        </p:txBody>
      </p:sp>
      <p:sp>
        <p:nvSpPr>
          <p:cNvPr id="8" name="Объект 7"/>
          <p:cNvSpPr>
            <a:spLocks noGrp="1"/>
          </p:cNvSpPr>
          <p:nvPr>
            <p:ph idx="1"/>
          </p:nvPr>
        </p:nvSpPr>
        <p:spPr>
          <a:xfrm>
            <a:off x="457200" y="1844824"/>
            <a:ext cx="8229600" cy="4464536"/>
          </a:xfrm>
        </p:spPr>
        <p:txBody>
          <a:bodyPr>
            <a:normAutofit fontScale="85000" lnSpcReduction="20000"/>
          </a:bodyPr>
          <a:lstStyle/>
          <a:p>
            <a:pPr algn="just"/>
            <a:r>
              <a:rPr lang="uk-UA" dirty="0" smtClean="0">
                <a:solidFill>
                  <a:srgbClr val="FF0000"/>
                </a:solidFill>
              </a:rPr>
              <a:t>Спеціальні </a:t>
            </a:r>
            <a:r>
              <a:rPr lang="uk-UA" dirty="0">
                <a:solidFill>
                  <a:srgbClr val="FF0000"/>
                </a:solidFill>
              </a:rPr>
              <a:t>засоби захисту від підробки </a:t>
            </a:r>
            <a:r>
              <a:rPr lang="uk-UA" dirty="0"/>
              <a:t>– це сукупність технічних прийомів та засобів, які використовуються в процесі виробництва виробів суворого обліку, з метою захисту їх  від несанкціонованого виготовлення (повної підробки) та істотного ускладнення внесення до них будь-яких змін (часткової підробки). </a:t>
            </a:r>
            <a:endParaRPr lang="uk-UA" dirty="0" smtClean="0"/>
          </a:p>
          <a:p>
            <a:pPr algn="just"/>
            <a:r>
              <a:rPr lang="uk-UA" dirty="0" smtClean="0"/>
              <a:t>Засобами </a:t>
            </a:r>
            <a:r>
              <a:rPr lang="uk-UA" dirty="0"/>
              <a:t>захисту від підробки можуть бути спеціальні матеріали, технології та елементи захисту (здатність паперу або фарби флуоресціювати в УФ-променях; наявність водяних знаків, захисних стрічок, волокон; використання комбінованого способу друкування зображень; захисні сітки, </a:t>
            </a:r>
            <a:r>
              <a:rPr lang="uk-UA" dirty="0" err="1" smtClean="0"/>
              <a:t>гільошні</a:t>
            </a:r>
            <a:r>
              <a:rPr lang="uk-UA" dirty="0" smtClean="0"/>
              <a:t> </a:t>
            </a:r>
            <a:r>
              <a:rPr lang="uk-UA" dirty="0"/>
              <a:t>візерунки, голографічні зображення, захисна плівка, </a:t>
            </a:r>
            <a:r>
              <a:rPr lang="uk-UA" dirty="0" err="1"/>
              <a:t>мікротексти</a:t>
            </a:r>
            <a:r>
              <a:rPr lang="uk-UA" dirty="0"/>
              <a:t>, </a:t>
            </a:r>
            <a:r>
              <a:rPr lang="uk-UA" dirty="0" err="1"/>
              <a:t>мікроштрихові</a:t>
            </a:r>
            <a:r>
              <a:rPr lang="uk-UA" dirty="0"/>
              <a:t> зображення тощо).</a:t>
            </a:r>
          </a:p>
          <a:p>
            <a:endParaRPr lang="uk-UA" dirty="0"/>
          </a:p>
        </p:txBody>
      </p:sp>
    </p:spTree>
    <p:extLst>
      <p:ext uri="{BB962C8B-B14F-4D97-AF65-F5344CB8AC3E}">
        <p14:creationId xmlns:p14="http://schemas.microsoft.com/office/powerpoint/2010/main" val="4109596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904696"/>
          </a:xfrm>
        </p:spPr>
        <p:txBody>
          <a:bodyPr>
            <a:normAutofit/>
          </a:bodyPr>
          <a:lstStyle/>
          <a:p>
            <a:r>
              <a:rPr lang="uk-UA" sz="3200" dirty="0" smtClean="0">
                <a:solidFill>
                  <a:srgbClr val="FF0000"/>
                </a:solidFill>
              </a:rPr>
              <a:t>Технології </a:t>
            </a:r>
            <a:r>
              <a:rPr lang="uk-UA" sz="3200" dirty="0">
                <a:solidFill>
                  <a:srgbClr val="FF0000"/>
                </a:solidFill>
              </a:rPr>
              <a:t>захисту бланків цінних паперів та документів суворого обліку </a:t>
            </a:r>
            <a:r>
              <a:rPr lang="uk-UA" sz="3200" dirty="0" smtClean="0">
                <a:solidFill>
                  <a:srgbClr val="FF0000"/>
                </a:solidFill>
              </a:rPr>
              <a:t>поділяються </a:t>
            </a:r>
            <a:r>
              <a:rPr lang="uk-UA" sz="3200" dirty="0">
                <a:solidFill>
                  <a:srgbClr val="FF0000"/>
                </a:solidFill>
              </a:rPr>
              <a:t>на групи</a:t>
            </a:r>
            <a:r>
              <a:rPr lang="uk-UA" sz="3200" dirty="0" smtClean="0">
                <a:solidFill>
                  <a:srgbClr val="FF0000"/>
                </a:solidFill>
              </a:rPr>
              <a:t>:</a:t>
            </a:r>
          </a:p>
          <a:p>
            <a:r>
              <a:rPr lang="uk-UA" sz="3200" dirty="0" smtClean="0"/>
              <a:t> </a:t>
            </a:r>
            <a:r>
              <a:rPr lang="uk-UA" sz="3200" dirty="0"/>
              <a:t>захист із використанням графічних методів захисту; </a:t>
            </a:r>
            <a:endParaRPr lang="uk-UA" sz="3200" dirty="0" smtClean="0"/>
          </a:p>
          <a:p>
            <a:r>
              <a:rPr lang="uk-UA" sz="3200" dirty="0" smtClean="0"/>
              <a:t>спеціальні </a:t>
            </a:r>
            <a:r>
              <a:rPr lang="uk-UA" sz="3200" dirty="0"/>
              <a:t>види та способи друку</a:t>
            </a:r>
            <a:r>
              <a:rPr lang="uk-UA" sz="3200" dirty="0" smtClean="0"/>
              <a:t>;</a:t>
            </a:r>
          </a:p>
          <a:p>
            <a:r>
              <a:rPr lang="uk-UA" sz="3200" dirty="0" smtClean="0"/>
              <a:t> </a:t>
            </a:r>
            <a:r>
              <a:rPr lang="uk-UA" sz="3200" dirty="0"/>
              <a:t>використання захищеного паперу; </a:t>
            </a:r>
            <a:endParaRPr lang="uk-UA" sz="3200" dirty="0" smtClean="0"/>
          </a:p>
          <a:p>
            <a:r>
              <a:rPr lang="uk-UA" sz="3200" dirty="0" smtClean="0"/>
              <a:t>використання </a:t>
            </a:r>
            <a:r>
              <a:rPr lang="uk-UA" sz="3200" dirty="0"/>
              <a:t>спеціальних фарб; </a:t>
            </a:r>
            <a:endParaRPr lang="uk-UA" sz="3200" dirty="0" smtClean="0"/>
          </a:p>
          <a:p>
            <a:r>
              <a:rPr lang="uk-UA" sz="3200" dirty="0" smtClean="0"/>
              <a:t>захист </a:t>
            </a:r>
            <a:r>
              <a:rPr lang="uk-UA" sz="3200" dirty="0"/>
              <a:t>із використанням оздоблювальних технологій. </a:t>
            </a:r>
          </a:p>
        </p:txBody>
      </p:sp>
    </p:spTree>
    <p:extLst>
      <p:ext uri="{BB962C8B-B14F-4D97-AF65-F5344CB8AC3E}">
        <p14:creationId xmlns:p14="http://schemas.microsoft.com/office/powerpoint/2010/main" val="1102411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sz="half" idx="2"/>
          </p:nvPr>
        </p:nvSpPr>
        <p:spPr>
          <a:xfrm>
            <a:off x="3275856" y="332656"/>
            <a:ext cx="5410944" cy="6120679"/>
          </a:xfrm>
        </p:spPr>
        <p:txBody>
          <a:bodyPr>
            <a:normAutofit/>
          </a:bodyPr>
          <a:lstStyle/>
          <a:p>
            <a:pPr algn="just"/>
            <a:r>
              <a:rPr lang="uk-UA" sz="2000" b="1" dirty="0" smtClean="0">
                <a:solidFill>
                  <a:srgbClr val="FF0000"/>
                </a:solidFill>
              </a:rPr>
              <a:t>Графічний захист </a:t>
            </a:r>
            <a:r>
              <a:rPr lang="uk-UA" sz="2000" dirty="0" smtClean="0"/>
              <a:t>– це створення складних графічних зображень, що максимально ускладнюють несанкціоноване відтворення документу, його </a:t>
            </a:r>
            <a:r>
              <a:rPr lang="uk-UA" sz="2000" dirty="0" err="1" smtClean="0"/>
              <a:t>мідробку</a:t>
            </a:r>
            <a:r>
              <a:rPr lang="uk-UA" sz="2000" dirty="0" smtClean="0"/>
              <a:t>): </a:t>
            </a:r>
            <a:r>
              <a:rPr lang="uk-UA" sz="2000" dirty="0" err="1" smtClean="0"/>
              <a:t>гільйошні</a:t>
            </a:r>
            <a:r>
              <a:rPr lang="uk-UA" sz="2000" dirty="0" smtClean="0"/>
              <a:t> </a:t>
            </a:r>
            <a:r>
              <a:rPr lang="uk-UA" sz="2000" dirty="0"/>
              <a:t>пояси, розетки й орнаменти, віньєтки та інші засоби </a:t>
            </a:r>
            <a:r>
              <a:rPr lang="uk-UA" sz="2000" dirty="0" smtClean="0"/>
              <a:t>декору, фонові сітки, </a:t>
            </a:r>
            <a:r>
              <a:rPr lang="uk-UA" sz="2000" dirty="0" err="1" smtClean="0"/>
              <a:t>мікродрук</a:t>
            </a:r>
            <a:r>
              <a:rPr lang="uk-UA" sz="2000" dirty="0" smtClean="0"/>
              <a:t>, </a:t>
            </a:r>
            <a:r>
              <a:rPr lang="uk-UA" sz="2000" dirty="0"/>
              <a:t>приховані </a:t>
            </a:r>
            <a:r>
              <a:rPr lang="uk-UA" sz="2000" dirty="0" smtClean="0"/>
              <a:t>зображення, тощо </a:t>
            </a:r>
            <a:endParaRPr lang="uk-UA" sz="2000" dirty="0"/>
          </a:p>
        </p:txBody>
      </p:sp>
      <p:pic>
        <p:nvPicPr>
          <p:cNvPr id="266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2520280" cy="625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040452"/>
            <a:ext cx="4256996" cy="33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598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uk-UA" sz="1800" dirty="0"/>
              <a:t>Захисна сітка являє собою складний візерунок, вона може бути одноколірною, двоколірною та багатокольоровою. Одними з найскладніших для підробки захисних елементів є так звані </a:t>
            </a:r>
            <a:r>
              <a:rPr lang="uk-UA" sz="1800" dirty="0" err="1"/>
              <a:t>гільошні</a:t>
            </a:r>
            <a:r>
              <a:rPr lang="uk-UA" sz="1800" dirty="0"/>
              <a:t> елементи, що виготовляються у вигляді розеток і поясів</a:t>
            </a:r>
            <a:endParaRPr lang="uk-UA" sz="1600" dirty="0"/>
          </a:p>
        </p:txBody>
      </p:sp>
      <p:sp>
        <p:nvSpPr>
          <p:cNvPr id="6" name="Объект 5"/>
          <p:cNvSpPr>
            <a:spLocks noGrp="1"/>
          </p:cNvSpPr>
          <p:nvPr>
            <p:ph sz="half" idx="2"/>
          </p:nvPr>
        </p:nvSpPr>
        <p:spPr>
          <a:xfrm>
            <a:off x="4648200" y="1484784"/>
            <a:ext cx="4316288" cy="5112568"/>
          </a:xfrm>
        </p:spPr>
        <p:txBody>
          <a:bodyPr>
            <a:noAutofit/>
          </a:bodyPr>
          <a:lstStyle/>
          <a:p>
            <a:pPr algn="just"/>
            <a:r>
              <a:rPr lang="uk-UA" sz="1600" dirty="0" smtClean="0"/>
              <a:t>.  </a:t>
            </a:r>
            <a:r>
              <a:rPr lang="uk-UA" sz="1600" dirty="0"/>
              <a:t>Ці засоби  з успіхом використовуються понад півтора </a:t>
            </a:r>
            <a:r>
              <a:rPr lang="uk-UA" sz="1600" dirty="0" smtClean="0"/>
              <a:t>століття, принцип їх побудови є простим, </a:t>
            </a:r>
            <a:r>
              <a:rPr lang="uk-UA" sz="1600" dirty="0"/>
              <a:t>але припускає дуже велику різноманітність у виконанні та є надійним засобом </a:t>
            </a:r>
            <a:r>
              <a:rPr lang="uk-UA" sz="1600" dirty="0" smtClean="0"/>
              <a:t>для </a:t>
            </a:r>
            <a:r>
              <a:rPr lang="uk-UA" sz="1600" dirty="0"/>
              <a:t>художнього оформлення документів. Донедавна розетки й пояси виготовлялися винятково за допомогою спеціальних </a:t>
            </a:r>
            <a:r>
              <a:rPr lang="uk-UA" sz="1600" dirty="0" err="1" smtClean="0"/>
              <a:t>гільошних</a:t>
            </a:r>
            <a:r>
              <a:rPr lang="uk-UA" sz="1600" dirty="0" smtClean="0"/>
              <a:t> </a:t>
            </a:r>
            <a:r>
              <a:rPr lang="uk-UA" sz="1600" dirty="0"/>
              <a:t>машин. Завдяки розвитку обчислювальної техніки, вони виготовляються за спеціальними програмами на комп'ютерах. Для захисної мети  розетки будуються шляхом комбінації й накладання кількох подібних кривих </a:t>
            </a:r>
            <a:r>
              <a:rPr lang="uk-UA" sz="1600" dirty="0" smtClean="0"/>
              <a:t> </a:t>
            </a:r>
            <a:r>
              <a:rPr lang="uk-UA" sz="1600" dirty="0"/>
              <a:t>Щоб малюнки не  були відтворені фотомеханічним </a:t>
            </a:r>
            <a:r>
              <a:rPr lang="uk-UA" sz="1600" dirty="0" smtClean="0"/>
              <a:t>способом та копіюванням, </a:t>
            </a:r>
            <a:r>
              <a:rPr lang="uk-UA" sz="1600" dirty="0"/>
              <a:t>вони оздоблюються дуже дрібними </a:t>
            </a:r>
            <a:r>
              <a:rPr lang="uk-UA" sz="1600" dirty="0" smtClean="0"/>
              <a:t>деталями.</a:t>
            </a:r>
            <a:endParaRPr lang="uk-UA" sz="1600" dirty="0"/>
          </a:p>
        </p:txBody>
      </p:sp>
      <p:pic>
        <p:nvPicPr>
          <p:cNvPr id="276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424956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592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79"/>
            <a:ext cx="8229600" cy="2112557"/>
          </a:xfrm>
        </p:spPr>
        <p:txBody>
          <a:bodyPr>
            <a:noAutofit/>
          </a:bodyPr>
          <a:lstStyle/>
          <a:p>
            <a:pPr algn="just"/>
            <a:r>
              <a:rPr lang="uk-UA" sz="2000" dirty="0" smtClean="0">
                <a:solidFill>
                  <a:schemeClr val="tx1"/>
                </a:solidFill>
              </a:rPr>
              <a:t>       Штрихові зображення, що створені для ускладнення підробки. </a:t>
            </a:r>
            <a:r>
              <a:rPr lang="uk-UA" sz="2000" dirty="0" smtClean="0">
                <a:solidFill>
                  <a:schemeClr val="tx1"/>
                </a:solidFill>
              </a:rPr>
              <a:t>На </a:t>
            </a:r>
            <a:r>
              <a:rPr lang="uk-UA" sz="2000" dirty="0" smtClean="0">
                <a:solidFill>
                  <a:schemeClr val="tx1"/>
                </a:solidFill>
              </a:rPr>
              <a:t>першому фото зображено захисну сітку, виконану плоским офсетним друком, яка ускладнює сканування та </a:t>
            </a:r>
            <a:r>
              <a:rPr lang="uk-UA" sz="2000" dirty="0" smtClean="0">
                <a:solidFill>
                  <a:schemeClr val="tx1"/>
                </a:solidFill>
              </a:rPr>
              <a:t>копіювання. документу. На </a:t>
            </a:r>
            <a:r>
              <a:rPr lang="uk-UA" sz="2000" dirty="0" smtClean="0">
                <a:solidFill>
                  <a:schemeClr val="tx1"/>
                </a:solidFill>
              </a:rPr>
              <a:t>другому фото відображено збільшений прихований захисний елемент, утворений глибоким металографським друком (</a:t>
            </a:r>
            <a:r>
              <a:rPr lang="uk-UA" sz="2000" dirty="0" err="1" smtClean="0">
                <a:solidFill>
                  <a:schemeClr val="tx1"/>
                </a:solidFill>
              </a:rPr>
              <a:t>інтагліо</a:t>
            </a:r>
            <a:r>
              <a:rPr lang="uk-UA" sz="2000" dirty="0" smtClean="0">
                <a:solidFill>
                  <a:schemeClr val="tx1"/>
                </a:solidFill>
              </a:rPr>
              <a:t>). </a:t>
            </a:r>
            <a:endParaRPr lang="uk-UA" sz="2000" dirty="0">
              <a:solidFill>
                <a:schemeClr val="tx1"/>
              </a:solidFill>
            </a:endParaRPr>
          </a:p>
        </p:txBody>
      </p:sp>
      <p:pic>
        <p:nvPicPr>
          <p:cNvPr id="20483" name="Picture 3"/>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148064" y="2884741"/>
            <a:ext cx="3240360" cy="335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755576" y="3054482"/>
            <a:ext cx="3600400" cy="317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454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57" y="692695"/>
            <a:ext cx="4360360" cy="314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003" y="3645024"/>
            <a:ext cx="412845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429000"/>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716016" y="332656"/>
            <a:ext cx="3912434" cy="3693319"/>
          </a:xfrm>
          <a:prstGeom prst="rect">
            <a:avLst/>
          </a:prstGeom>
        </p:spPr>
        <p:txBody>
          <a:bodyPr wrap="square">
            <a:spAutoFit/>
          </a:bodyPr>
          <a:lstStyle/>
          <a:p>
            <a:pPr algn="ctr"/>
            <a:r>
              <a:rPr lang="uk-UA" dirty="0" smtClean="0"/>
              <a:t>  </a:t>
            </a:r>
            <a:r>
              <a:rPr lang="uk-UA" dirty="0" smtClean="0">
                <a:solidFill>
                  <a:srgbClr val="FF0000"/>
                </a:solidFill>
              </a:rPr>
              <a:t>ІНТАГЛІО</a:t>
            </a:r>
          </a:p>
          <a:p>
            <a:pPr algn="just"/>
            <a:r>
              <a:rPr lang="uk-UA" dirty="0" smtClean="0"/>
              <a:t>Одним із ключових у світовій практиці методів захисту спеціалізованої друкарської продукції є металографічний (</a:t>
            </a:r>
            <a:r>
              <a:rPr lang="uk-UA" dirty="0" err="1" smtClean="0"/>
              <a:t>інтагліо</a:t>
            </a:r>
            <a:r>
              <a:rPr lang="uk-UA" dirty="0" smtClean="0"/>
              <a:t>) друк.</a:t>
            </a:r>
          </a:p>
          <a:p>
            <a:pPr algn="just"/>
            <a:r>
              <a:rPr lang="uk-UA" dirty="0" smtClean="0"/>
              <a:t>Ця технологія використовується для виготовлення банкнот. та ЦПДСО,  Обладнанням </a:t>
            </a:r>
            <a:r>
              <a:rPr lang="uk-UA" dirty="0" err="1" smtClean="0"/>
              <a:t>інтагліо</a:t>
            </a:r>
            <a:r>
              <a:rPr lang="uk-UA" dirty="0" smtClean="0"/>
              <a:t> друкування в Україні володіє тільки </a:t>
            </a:r>
            <a:r>
              <a:rPr lang="uk-UA" dirty="0" err="1" smtClean="0"/>
              <a:t>Банкнотно</a:t>
            </a:r>
            <a:r>
              <a:rPr lang="uk-UA" dirty="0" smtClean="0"/>
              <a:t>-монетний двір НБУ та Поліграфкомбінат «Україна». Елементи, виготовлені </a:t>
            </a:r>
            <a:r>
              <a:rPr lang="uk-UA" dirty="0" err="1" smtClean="0"/>
              <a:t>інтагліо</a:t>
            </a:r>
            <a:r>
              <a:rPr lang="uk-UA" dirty="0" smtClean="0"/>
              <a:t> відчутні на дотик.</a:t>
            </a:r>
            <a:endParaRPr lang="uk-UA" dirty="0"/>
          </a:p>
        </p:txBody>
      </p:sp>
    </p:spTree>
    <p:extLst>
      <p:ext uri="{BB962C8B-B14F-4D97-AF65-F5344CB8AC3E}">
        <p14:creationId xmlns:p14="http://schemas.microsoft.com/office/powerpoint/2010/main" val="23238699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13888</TotalTime>
  <Words>1753</Words>
  <Application>Microsoft Office PowerPoint</Application>
  <PresentationFormat>Экран (4:3)</PresentationFormat>
  <Paragraphs>71</Paragraphs>
  <Slides>22</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22</vt:i4>
      </vt:variant>
    </vt:vector>
  </HeadingPairs>
  <TitlesOfParts>
    <vt:vector size="32" baseType="lpstr">
      <vt:lpstr>Arial</vt:lpstr>
      <vt:lpstr>BenguaitRegular</vt:lpstr>
      <vt:lpstr>Book Antiqua</vt:lpstr>
      <vt:lpstr>Calibri</vt:lpstr>
      <vt:lpstr>Lucida Sans</vt:lpstr>
      <vt:lpstr>Times New Roman</vt:lpstr>
      <vt:lpstr>Wingdings</vt:lpstr>
      <vt:lpstr>Wingdings 2</vt:lpstr>
      <vt:lpstr>Wingdings 3</vt:lpstr>
      <vt:lpstr>Апекс</vt:lpstr>
      <vt:lpstr>Експертиза Документів зі спеціальними засобами захисту від підробки   Сучасні засоби та елементи захисту від підробки </vt:lpstr>
      <vt:lpstr>Цінні папери та документи суворого обліку в Україні: різновиди та їх особливості. </vt:lpstr>
      <vt:lpstr>     В нашій країні виготовлення цінних паперів та документів суворого обліку було розпочато у 1992 році зі створення Держзнаку та прийняття відповідних постанов КМУ. Відповідно до нормативних актів виготовлення вітчизняних ЦПДСО було визнано важливою державною справою, а керівництво організацією їх виробництва було доручено Міністерству фінансів України. Стратегія організації виробництва для виготовлення нової продукції вперше в країні включала створення комплексу методів захисту від підроблення документів згідно з чинним законодавством в обсягах, які гарантують повне забезпечення державних замовлень і потреб. </vt:lpstr>
      <vt:lpstr>  Основні технології захисту бланків цінних  паперів та документів суворого обліку </vt:lpstr>
      <vt:lpstr>Презентация PowerPoint</vt:lpstr>
      <vt:lpstr>Презентация PowerPoint</vt:lpstr>
      <vt:lpstr>Захисна сітка являє собою складний візерунок, вона може бути одноколірною, двоколірною та багатокольоровою. Одними з найскладніших для підробки захисних елементів є так звані гільошні елементи, що виготовляються у вигляді розеток і поясів</vt:lpstr>
      <vt:lpstr>       Штрихові зображення, що створені для ускладнення підробки. На першому фото зображено захисну сітку, виконану плоским офсетним друком, яка ускладнює сканування та копіювання. документу. На другому фото відображено збільшений прихований захисний елемент, утворений глибоким металографським друком (інтагліо). </vt:lpstr>
      <vt:lpstr>Презентация PowerPoint</vt:lpstr>
      <vt:lpstr>Спеціальні способи друку та елементи захисту від підробки розглянемо на прикладах окремих документів   </vt:lpstr>
      <vt:lpstr>Презентация PowerPoint</vt:lpstr>
      <vt:lpstr>На форзаці способом інтагліо друку фарбою темно-синього кольору надруковано зображення малого Державного Герба України. Фарбами, невидимими при денному світлі, що набувають жовтого та синього свічення під дією джерела ультрафіолетового опромінення, надруковано слова «Україна» і «UKRAINE», що повторюються. Під текстом способом інтагліо друку фарбою темно-синього кольору надруковано стилізоване зображення Державного Прапора України, в якому виконано зображення малого Державного Герба України та приховане зображення слів «Україна» і «UKRAINE». </vt:lpstr>
      <vt:lpstr>Презентация PowerPoint</vt:lpstr>
      <vt:lpstr>Новий біометричний паспорт  громадянина України</vt:lpstr>
      <vt:lpstr>Презентация PowerPoint</vt:lpstr>
      <vt:lpstr>Спеціальний папір</vt:lpstr>
      <vt:lpstr>Спеціальні фарби</vt:lpstr>
      <vt:lpstr>Презентация PowerPoint</vt:lpstr>
      <vt:lpstr>Презентация PowerPoint</vt:lpstr>
      <vt:lpstr> Голографічні елементи захисту Найчастіше для виготовлення цінних паперів та документів суворого обліку застосовують голографічні прозорі плівкові матеріали (голографічна фольга) у рулонах, що вміщують голографічне зображення та переносяться під дією тепла й тиску. Вони можуть бути виготовлені (на вимогу замовника) на матеріалі, що руйнується  при спробі відриву від виробу.  </vt:lpstr>
      <vt:lpstr>Сучасні способи підробки бланків цінних паперів та документів суворого обліку, їх характерні ознаки</vt:lpstr>
      <vt:lpstr>Презентация PowerPoint</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Новітні технології захисту від підробки цінних паперів та документів суворого обліку</dc:title>
  <dc:creator>Елена</dc:creator>
  <cp:lastModifiedBy>Елена</cp:lastModifiedBy>
  <cp:revision>65</cp:revision>
  <dcterms:created xsi:type="dcterms:W3CDTF">2016-02-06T11:06:33Z</dcterms:created>
  <dcterms:modified xsi:type="dcterms:W3CDTF">2019-10-24T18:37:52Z</dcterms:modified>
</cp:coreProperties>
</file>