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88" r:id="rId3"/>
    <p:sldId id="289" r:id="rId4"/>
    <p:sldId id="265" r:id="rId5"/>
    <p:sldId id="290" r:id="rId6"/>
    <p:sldId id="291" r:id="rId7"/>
    <p:sldId id="292" r:id="rId8"/>
    <p:sldId id="293" r:id="rId9"/>
    <p:sldId id="278" r:id="rId10"/>
    <p:sldId id="281" r:id="rId11"/>
    <p:sldId id="286" r:id="rId12"/>
    <p:sldId id="287" r:id="rId13"/>
    <p:sldId id="295" r:id="rId14"/>
    <p:sldId id="296" r:id="rId15"/>
    <p:sldId id="297" r:id="rId16"/>
    <p:sldId id="299" r:id="rId17"/>
    <p:sldId id="300" r:id="rId18"/>
    <p:sldId id="301" r:id="rId19"/>
    <p:sldId id="302" r:id="rId20"/>
    <p:sldId id="303" r:id="rId21"/>
    <p:sldId id="304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13A78-DEB2-4403-A5E0-DC69347B7FBA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C4660-EE61-44DD-8F02-F02F57CD5B5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4636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2232248"/>
          </a:xfrm>
        </p:spPr>
        <p:txBody>
          <a:bodyPr>
            <a:noAutofit/>
          </a:bodyPr>
          <a:lstStyle/>
          <a:p>
            <a:pPr algn="ctr"/>
            <a:r>
              <a:rPr lang="uk-UA" sz="3600" i="1" dirty="0">
                <a:effectLst/>
              </a:rPr>
              <a:t>Виникнення та розвиток поліграфії. Сучасні </a:t>
            </a:r>
            <a:r>
              <a:rPr lang="uk-UA" sz="3600" i="1" dirty="0" err="1">
                <a:effectLst/>
              </a:rPr>
              <a:t>знакодрукуючі</a:t>
            </a:r>
            <a:r>
              <a:rPr lang="uk-UA" sz="3600" i="1" dirty="0">
                <a:effectLst/>
              </a:rPr>
              <a:t> пристрої</a:t>
            </a:r>
            <a:endParaRPr lang="uk-UA" sz="360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852936"/>
            <a:ext cx="5832648" cy="377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87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C000"/>
                </a:solidFill>
              </a:rPr>
              <a:t>Схема непрямого друку</a:t>
            </a:r>
            <a:endParaRPr lang="uk-UA" sz="32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472" y="1916832"/>
            <a:ext cx="428591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598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Копіювально-</a:t>
            </a:r>
            <a:r>
              <a:rPr lang="uk-UA" sz="3600" dirty="0" err="1" smtClean="0">
                <a:solidFill>
                  <a:srgbClr val="FFFF00"/>
                </a:solidFill>
              </a:rPr>
              <a:t>множильна</a:t>
            </a:r>
            <a:r>
              <a:rPr lang="uk-UA" sz="3600" dirty="0" smtClean="0">
                <a:solidFill>
                  <a:srgbClr val="FFFF00"/>
                </a:solidFill>
              </a:rPr>
              <a:t> техніка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algn="just"/>
            <a:r>
              <a:rPr lang="uk-UA" b="1" dirty="0">
                <a:solidFill>
                  <a:srgbClr val="FFC000"/>
                </a:solidFill>
              </a:rPr>
              <a:t>Оргтехніка</a:t>
            </a:r>
            <a:r>
              <a:rPr lang="uk-UA" dirty="0">
                <a:solidFill>
                  <a:srgbClr val="FFC000"/>
                </a:solidFill>
              </a:rPr>
              <a:t> </a:t>
            </a:r>
            <a:r>
              <a:rPr lang="uk-UA" b="1" dirty="0"/>
              <a:t>(організаційна техніка) – комплекс технічних засобів, які використовують для забезпечення управлінської та іншої діяльності, нерідко пов’язаної зі складанням, копіюванням або </a:t>
            </a:r>
            <a:r>
              <a:rPr lang="uk-UA" b="1" dirty="0" smtClean="0"/>
              <a:t>зберіганням </a:t>
            </a:r>
            <a:r>
              <a:rPr lang="uk-UA" b="1" dirty="0"/>
              <a:t>документів</a:t>
            </a:r>
            <a:r>
              <a:rPr lang="uk-UA" b="1" dirty="0" smtClean="0"/>
              <a:t>.</a:t>
            </a:r>
          </a:p>
          <a:p>
            <a:pPr algn="just"/>
            <a:r>
              <a:rPr lang="ru-RU" b="1" dirty="0">
                <a:solidFill>
                  <a:srgbClr val="FFC000"/>
                </a:solidFill>
              </a:rPr>
              <a:t>Принтер</a:t>
            </a:r>
            <a:r>
              <a:rPr lang="ru-RU" dirty="0"/>
              <a:t>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друкарський</a:t>
            </a:r>
            <a:r>
              <a:rPr lang="ru-RU" b="1" dirty="0"/>
              <a:t> </a:t>
            </a:r>
            <a:r>
              <a:rPr lang="ru-RU" b="1" dirty="0" err="1"/>
              <a:t>пристрій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підключається</a:t>
            </a:r>
            <a:r>
              <a:rPr lang="ru-RU" b="1" dirty="0"/>
              <a:t> до персонального </a:t>
            </a:r>
            <a:r>
              <a:rPr lang="ru-RU" b="1" dirty="0" err="1"/>
              <a:t>комп’ютера</a:t>
            </a:r>
            <a:r>
              <a:rPr lang="ru-RU" b="1" dirty="0"/>
              <a:t>, </a:t>
            </a:r>
            <a:r>
              <a:rPr lang="ru-RU" b="1" dirty="0" err="1"/>
              <a:t>електронно-обчислювальної</a:t>
            </a:r>
            <a:r>
              <a:rPr lang="ru-RU" b="1" dirty="0"/>
              <a:t> </a:t>
            </a:r>
            <a:r>
              <a:rPr lang="ru-RU" b="1" dirty="0" err="1"/>
              <a:t>машини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комп’ютерної</a:t>
            </a:r>
            <a:r>
              <a:rPr lang="ru-RU" b="1" dirty="0"/>
              <a:t> </a:t>
            </a:r>
            <a:r>
              <a:rPr lang="ru-RU" b="1" dirty="0" err="1"/>
              <a:t>мережі</a:t>
            </a:r>
            <a:r>
              <a:rPr lang="ru-RU" b="1" dirty="0"/>
              <a:t> й </a:t>
            </a:r>
            <a:r>
              <a:rPr lang="ru-RU" b="1" dirty="0" err="1"/>
              <a:t>призначений</a:t>
            </a:r>
            <a:r>
              <a:rPr lang="ru-RU" b="1" dirty="0"/>
              <a:t> для </a:t>
            </a:r>
            <a:r>
              <a:rPr lang="ru-RU" b="1" dirty="0" err="1"/>
              <a:t>виведення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r>
              <a:rPr lang="ru-RU" b="1" dirty="0"/>
              <a:t> у </a:t>
            </a:r>
            <a:r>
              <a:rPr lang="ru-RU" b="1" dirty="0" err="1"/>
              <a:t>формі</a:t>
            </a:r>
            <a:r>
              <a:rPr lang="ru-RU" b="1" dirty="0"/>
              <a:t> </a:t>
            </a:r>
            <a:r>
              <a:rPr lang="ru-RU" b="1" dirty="0" err="1"/>
              <a:t>абетково-цифрових</a:t>
            </a:r>
            <a:r>
              <a:rPr lang="ru-RU" b="1" dirty="0"/>
              <a:t> </a:t>
            </a:r>
            <a:r>
              <a:rPr lang="ru-RU" b="1" dirty="0" err="1"/>
              <a:t>знаків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малюнків</a:t>
            </a:r>
            <a:r>
              <a:rPr lang="ru-RU" b="1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63261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FF00"/>
                </a:solidFill>
              </a:rPr>
              <a:t>Основні види принтерів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859216" cy="4695800"/>
          </a:xfrm>
        </p:spPr>
        <p:txBody>
          <a:bodyPr/>
          <a:lstStyle/>
          <a:p>
            <a:r>
              <a:rPr lang="uk-UA" dirty="0" smtClean="0"/>
              <a:t>Матричні (голчасті);</a:t>
            </a:r>
          </a:p>
          <a:p>
            <a:r>
              <a:rPr lang="uk-UA" dirty="0" smtClean="0"/>
              <a:t>Струменеві (</a:t>
            </a:r>
            <a:r>
              <a:rPr lang="uk-UA" dirty="0" err="1" smtClean="0"/>
              <a:t>струменево</a:t>
            </a:r>
            <a:r>
              <a:rPr lang="uk-UA" dirty="0" smtClean="0"/>
              <a:t>-крапельні) – поділяються на </a:t>
            </a:r>
            <a:r>
              <a:rPr lang="uk-UA" dirty="0" err="1" smtClean="0"/>
              <a:t>твердочорнильні</a:t>
            </a:r>
            <a:r>
              <a:rPr lang="uk-UA" dirty="0" smtClean="0"/>
              <a:t> та такі, що застосовують рідкі чорнила;</a:t>
            </a:r>
          </a:p>
          <a:p>
            <a:r>
              <a:rPr lang="uk-UA" dirty="0" smtClean="0"/>
              <a:t>Лазерні;</a:t>
            </a:r>
          </a:p>
          <a:p>
            <a:r>
              <a:rPr lang="uk-UA" dirty="0" err="1" smtClean="0"/>
              <a:t>Термосублімаційні</a:t>
            </a:r>
            <a:r>
              <a:rPr lang="uk-UA" dirty="0" smtClean="0"/>
              <a:t>;</a:t>
            </a:r>
          </a:p>
          <a:p>
            <a:r>
              <a:rPr lang="uk-UA" dirty="0" err="1" smtClean="0"/>
              <a:t>Термопринтери</a:t>
            </a:r>
            <a:endParaRPr lang="uk-UA" dirty="0" smtClean="0"/>
          </a:p>
          <a:p>
            <a:r>
              <a:rPr lang="uk-UA" dirty="0" smtClean="0"/>
              <a:t>інші </a:t>
            </a:r>
            <a:endParaRPr lang="uk-UA" dirty="0"/>
          </a:p>
        </p:txBody>
      </p:sp>
      <p:pic>
        <p:nvPicPr>
          <p:cNvPr id="4" name="Рисунок 3" descr="matrix_printer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212976"/>
            <a:ext cx="3203848" cy="2825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95739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84784"/>
            <a:ext cx="7632848" cy="537321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Принтери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бувають</a:t>
            </a:r>
            <a:r>
              <a:rPr lang="ru-RU" sz="3200" b="1" dirty="0" smtClean="0">
                <a:solidFill>
                  <a:srgbClr val="FFFF00"/>
                </a:solidFill>
              </a:rPr>
              <a:t>: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b="1" dirty="0" err="1" smtClean="0">
                <a:solidFill>
                  <a:srgbClr val="00B0F0"/>
                </a:solidFill>
              </a:rPr>
              <a:t>ко</a:t>
            </a:r>
            <a:r>
              <a:rPr lang="ru-RU" b="1" dirty="0" err="1" smtClean="0">
                <a:solidFill>
                  <a:srgbClr val="FFC000"/>
                </a:solidFill>
              </a:rPr>
              <a:t>ль</a:t>
            </a:r>
            <a:r>
              <a:rPr lang="ru-RU" b="1" dirty="0" err="1" smtClean="0">
                <a:solidFill>
                  <a:srgbClr val="92D050"/>
                </a:solidFill>
              </a:rPr>
              <a:t>ор</a:t>
            </a:r>
            <a:r>
              <a:rPr lang="ru-RU" b="1" dirty="0" err="1" smtClean="0">
                <a:solidFill>
                  <a:srgbClr val="FF0000"/>
                </a:solidFill>
              </a:rPr>
              <a:t>ов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b="1" dirty="0" err="1" smtClean="0">
                <a:solidFill>
                  <a:srgbClr val="99FF99"/>
                </a:solidFill>
              </a:rPr>
              <a:t>монохромні</a:t>
            </a:r>
            <a:endParaRPr lang="ru-RU" b="1" dirty="0" smtClean="0">
              <a:solidFill>
                <a:srgbClr val="99FF99"/>
              </a:solidFill>
            </a:endParaRPr>
          </a:p>
          <a:p>
            <a:r>
              <a:rPr lang="ru-RU" b="1" dirty="0" err="1" smtClean="0"/>
              <a:t>Монохромні</a:t>
            </a:r>
            <a:r>
              <a:rPr lang="ru-RU" b="1" dirty="0" smtClean="0"/>
              <a:t> </a:t>
            </a:r>
            <a:r>
              <a:rPr lang="ru-RU" b="1" dirty="0" err="1" smtClean="0"/>
              <a:t>принтери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друкувати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кілька</a:t>
            </a:r>
            <a:r>
              <a:rPr lang="ru-RU" b="1" dirty="0" smtClean="0"/>
              <a:t> </a:t>
            </a:r>
            <a:r>
              <a:rPr lang="ru-RU" b="1" dirty="0" err="1" smtClean="0"/>
              <a:t>градацій</a:t>
            </a:r>
            <a:r>
              <a:rPr lang="ru-RU" b="1" dirty="0" smtClean="0"/>
              <a:t> одного </a:t>
            </a:r>
            <a:r>
              <a:rPr lang="ru-RU" b="1" dirty="0" err="1" smtClean="0"/>
              <a:t>кольору</a:t>
            </a:r>
            <a:r>
              <a:rPr lang="ru-RU" b="1" dirty="0" smtClean="0"/>
              <a:t>, </a:t>
            </a:r>
            <a:r>
              <a:rPr lang="ru-RU" b="1" dirty="0" err="1" smtClean="0"/>
              <a:t>зазвичай</a:t>
            </a:r>
            <a:r>
              <a:rPr lang="ru-RU" b="1" dirty="0" smtClean="0"/>
              <a:t>, </a:t>
            </a:r>
            <a:r>
              <a:rPr lang="ru-RU" b="1" dirty="0" err="1" smtClean="0"/>
              <a:t>чорного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розвитком</a:t>
            </a:r>
            <a:r>
              <a:rPr lang="ru-RU" b="1" dirty="0" smtClean="0"/>
              <a:t> </a:t>
            </a:r>
            <a:r>
              <a:rPr lang="ru-RU" b="1" dirty="0" err="1" smtClean="0"/>
              <a:t>комп'ютерних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технологій</a:t>
            </a:r>
            <a:r>
              <a:rPr lang="ru-RU" b="1" dirty="0" smtClean="0"/>
              <a:t> </a:t>
            </a:r>
            <a:r>
              <a:rPr lang="ru-RU" b="1" dirty="0" err="1" smtClean="0"/>
              <a:t>крім</a:t>
            </a:r>
            <a:r>
              <a:rPr lang="ru-RU" b="1" dirty="0" smtClean="0"/>
              <a:t> </a:t>
            </a:r>
            <a:r>
              <a:rPr lang="ru-RU" b="1" dirty="0" err="1" smtClean="0"/>
              <a:t>монохромних</a:t>
            </a:r>
            <a:r>
              <a:rPr lang="ru-RU" b="1" dirty="0" smtClean="0"/>
              <a:t> </a:t>
            </a:r>
            <a:r>
              <a:rPr lang="ru-RU" b="1" dirty="0" err="1" smtClean="0"/>
              <a:t>набули</a:t>
            </a:r>
            <a:r>
              <a:rPr lang="ru-RU" b="1" dirty="0" smtClean="0"/>
              <a:t> </a:t>
            </a:r>
            <a:r>
              <a:rPr lang="ru-RU" b="1" dirty="0" err="1" smtClean="0"/>
              <a:t>поширення</a:t>
            </a:r>
            <a:r>
              <a:rPr lang="ru-RU" b="1" dirty="0" smtClean="0"/>
              <a:t> </a:t>
            </a:r>
            <a:r>
              <a:rPr lang="ru-RU" b="1" dirty="0" err="1" smtClean="0"/>
              <a:t>принтери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друкувати</a:t>
            </a:r>
            <a:r>
              <a:rPr lang="ru-RU" b="1" dirty="0" smtClean="0"/>
              <a:t> </a:t>
            </a:r>
            <a:r>
              <a:rPr lang="ru-RU" b="1" dirty="0" err="1" smtClean="0"/>
              <a:t>майже</a:t>
            </a:r>
            <a:r>
              <a:rPr lang="ru-RU" b="1" dirty="0" smtClean="0"/>
              <a:t> весь спектр </a:t>
            </a:r>
            <a:r>
              <a:rPr lang="ru-RU" b="1" dirty="0" err="1" smtClean="0"/>
              <a:t>кольорів</a:t>
            </a:r>
            <a:r>
              <a:rPr lang="ru-RU" b="1" dirty="0" smtClean="0"/>
              <a:t>, </a:t>
            </a:r>
            <a:r>
              <a:rPr lang="ru-RU" b="1" dirty="0" err="1" smtClean="0"/>
              <a:t>видимий</a:t>
            </a:r>
            <a:r>
              <a:rPr lang="ru-RU" b="1" dirty="0" smtClean="0"/>
              <a:t> </a:t>
            </a:r>
            <a:r>
              <a:rPr lang="ru-RU" b="1" dirty="0" err="1" smtClean="0"/>
              <a:t>людським</a:t>
            </a:r>
            <a:r>
              <a:rPr lang="ru-RU" b="1" dirty="0" smtClean="0"/>
              <a:t> оком</a:t>
            </a:r>
            <a:r>
              <a:rPr lang="ru-RU" b="1" dirty="0" smtClean="0"/>
              <a:t>. 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принтери</a:t>
            </a:r>
            <a:r>
              <a:rPr lang="ru-RU" b="1" dirty="0" smtClean="0"/>
              <a:t> </a:t>
            </a:r>
            <a:r>
              <a:rPr lang="ru-RU" b="1" dirty="0" err="1" smtClean="0"/>
              <a:t>називають</a:t>
            </a:r>
            <a:r>
              <a:rPr lang="ru-RU" b="1" dirty="0" smtClean="0"/>
              <a:t> «</a:t>
            </a:r>
            <a:r>
              <a:rPr lang="ru-RU" b="1" dirty="0" err="1" smtClean="0"/>
              <a:t>кольоровими</a:t>
            </a:r>
            <a:r>
              <a:rPr lang="ru-RU" b="1" dirty="0" smtClean="0"/>
              <a:t>». </a:t>
            </a:r>
          </a:p>
          <a:p>
            <a:endParaRPr lang="ru-RU" dirty="0"/>
          </a:p>
        </p:txBody>
      </p:sp>
      <p:pic>
        <p:nvPicPr>
          <p:cNvPr id="4" name="Рисунок 3" descr="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32656"/>
            <a:ext cx="2771800" cy="27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382668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600" dirty="0" err="1" smtClean="0">
                <a:solidFill>
                  <a:srgbClr val="FFFF00"/>
                </a:solidFill>
              </a:rPr>
              <a:t>Послідовність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формування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зображення</a:t>
            </a:r>
            <a:r>
              <a:rPr lang="ru-RU" sz="3600" dirty="0" smtClean="0">
                <a:solidFill>
                  <a:srgbClr val="FFFF00"/>
                </a:solidFill>
              </a:rPr>
              <a:t> в принтерах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352928" cy="396044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 smtClean="0">
                <a:solidFill>
                  <a:srgbClr val="99FF99"/>
                </a:solidFill>
              </a:rPr>
              <a:t>Послідовні</a:t>
            </a:r>
            <a:r>
              <a:rPr lang="ru-RU" b="1" dirty="0" smtClean="0"/>
              <a:t> </a:t>
            </a:r>
            <a:r>
              <a:rPr lang="ru-RU" b="1" dirty="0" smtClean="0"/>
              <a:t>- </a:t>
            </a:r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(</a:t>
            </a:r>
            <a:r>
              <a:rPr lang="ru-RU" b="1" dirty="0" err="1" smtClean="0"/>
              <a:t>крапки</a:t>
            </a:r>
            <a:r>
              <a:rPr lang="ru-RU" b="1" dirty="0" smtClean="0"/>
              <a:t>, </a:t>
            </a:r>
            <a:r>
              <a:rPr lang="ru-RU" b="1" dirty="0" err="1" smtClean="0"/>
              <a:t>плями</a:t>
            </a:r>
            <a:r>
              <a:rPr lang="ru-RU" b="1" dirty="0" smtClean="0"/>
              <a:t>, </a:t>
            </a:r>
            <a:r>
              <a:rPr lang="ru-RU" b="1" dirty="0" err="1" smtClean="0"/>
              <a:t>символи</a:t>
            </a:r>
            <a:r>
              <a:rPr lang="ru-RU" b="1" dirty="0" smtClean="0"/>
              <a:t>) </a:t>
            </a:r>
            <a:r>
              <a:rPr lang="ru-RU" b="1" dirty="0" err="1" smtClean="0"/>
              <a:t>наносяться</a:t>
            </a:r>
            <a:r>
              <a:rPr lang="ru-RU" b="1" dirty="0" smtClean="0"/>
              <a:t> </a:t>
            </a:r>
            <a:r>
              <a:rPr lang="ru-RU" b="1" dirty="0" err="1" smtClean="0"/>
              <a:t>послідовно</a:t>
            </a:r>
            <a:r>
              <a:rPr lang="ru-RU" b="1" dirty="0" smtClean="0"/>
              <a:t> (один за другим);</a:t>
            </a:r>
          </a:p>
          <a:p>
            <a:pPr algn="just"/>
            <a:r>
              <a:rPr lang="ru-RU" b="1" dirty="0" err="1" smtClean="0">
                <a:solidFill>
                  <a:srgbClr val="99FF99"/>
                </a:solidFill>
              </a:rPr>
              <a:t>Рядкові</a:t>
            </a:r>
            <a:r>
              <a:rPr lang="ru-RU" b="1" dirty="0" smtClean="0">
                <a:solidFill>
                  <a:srgbClr val="99FF99"/>
                </a:solidFill>
              </a:rPr>
              <a:t> </a:t>
            </a:r>
            <a:r>
              <a:rPr lang="ru-RU" b="1" dirty="0" smtClean="0"/>
              <a:t>-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формується</a:t>
            </a:r>
            <a:r>
              <a:rPr lang="ru-RU" b="1" dirty="0" smtClean="0"/>
              <a:t> по рядкам;</a:t>
            </a:r>
          </a:p>
          <a:p>
            <a:pPr algn="just"/>
            <a:r>
              <a:rPr lang="ru-RU" b="1" dirty="0" err="1" smtClean="0">
                <a:solidFill>
                  <a:srgbClr val="99FF99"/>
                </a:solidFill>
              </a:rPr>
              <a:t>Сторінкові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- на </a:t>
            </a:r>
            <a:r>
              <a:rPr lang="ru-RU" b="1" dirty="0" err="1" smtClean="0"/>
              <a:t>носії</a:t>
            </a:r>
            <a:r>
              <a:rPr lang="ru-RU" b="1" dirty="0" smtClean="0"/>
              <a:t> </a:t>
            </a:r>
            <a:r>
              <a:rPr lang="ru-RU" b="1" dirty="0" err="1" smtClean="0"/>
              <a:t>формується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цілої</a:t>
            </a:r>
            <a:r>
              <a:rPr lang="ru-RU" b="1" dirty="0" smtClean="0"/>
              <a:t> </a:t>
            </a:r>
            <a:r>
              <a:rPr lang="ru-RU" b="1" dirty="0" err="1" smtClean="0"/>
              <a:t>сторінки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В </a:t>
            </a:r>
            <a:r>
              <a:rPr lang="ru-RU" b="1" dirty="0" err="1" smtClean="0"/>
              <a:t>залежності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принципа </a:t>
            </a:r>
            <a:r>
              <a:rPr lang="ru-RU" b="1" dirty="0" err="1" smtClean="0"/>
              <a:t>роботи</a:t>
            </a:r>
            <a:r>
              <a:rPr lang="ru-RU" b="1" dirty="0" smtClean="0"/>
              <a:t> в </a:t>
            </a:r>
            <a:r>
              <a:rPr lang="ru-RU" b="1" dirty="0" err="1" smtClean="0"/>
              <a:t>кожній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перерахованих</a:t>
            </a:r>
            <a:r>
              <a:rPr lang="ru-RU" b="1" dirty="0" smtClean="0"/>
              <a:t> </a:t>
            </a:r>
            <a:r>
              <a:rPr lang="ru-RU" b="1" dirty="0" err="1" smtClean="0"/>
              <a:t>груп</a:t>
            </a:r>
            <a:r>
              <a:rPr lang="ru-RU" b="1" dirty="0" smtClean="0"/>
              <a:t> можно </a:t>
            </a:r>
            <a:r>
              <a:rPr lang="ru-RU" b="1" dirty="0" err="1" smtClean="0"/>
              <a:t>виділити</a:t>
            </a:r>
            <a:r>
              <a:rPr lang="ru-RU" b="1" dirty="0" smtClean="0"/>
              <a:t> </a:t>
            </a:r>
            <a:r>
              <a:rPr lang="ru-RU" b="1" dirty="0" err="1" smtClean="0"/>
              <a:t>пристрої</a:t>
            </a:r>
            <a:r>
              <a:rPr lang="ru-RU" b="1" dirty="0" smtClean="0"/>
              <a:t> </a:t>
            </a:r>
            <a:r>
              <a:rPr lang="ru-RU" b="1" dirty="0" err="1" smtClean="0"/>
              <a:t>ударної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безударної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6872"/>
            <a:ext cx="8892480" cy="4248472"/>
          </a:xfrm>
        </p:spPr>
        <p:txBody>
          <a:bodyPr>
            <a:normAutofit fontScale="92500"/>
          </a:bodyPr>
          <a:lstStyle/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Матричні принтери </a:t>
            </a:r>
            <a:r>
              <a:rPr lang="uk-UA" b="1" dirty="0" smtClean="0">
                <a:solidFill>
                  <a:schemeClr val="tx1"/>
                </a:solidFill>
              </a:rPr>
              <a:t>- найстаріші з нині вживаних типів принтерів, його механізм був винайдений в 1964 році корпорацією </a:t>
            </a:r>
            <a:r>
              <a:rPr lang="uk-UA" b="1" dirty="0" err="1" smtClean="0">
                <a:solidFill>
                  <a:schemeClr val="tx1"/>
                </a:solidFill>
              </a:rPr>
              <a:t>Seiko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Epson</a:t>
            </a:r>
            <a:r>
              <a:rPr lang="uk-UA" b="1" dirty="0" smtClean="0">
                <a:solidFill>
                  <a:schemeClr val="tx1"/>
                </a:solidFill>
              </a:rPr>
              <a:t>. Матричні принтери стали першими пристроями, що забезпечили графічне виведення твердої копії. Зображення формується друкуючою головкою, яка складається з набору голок (голкова матриця), що приводяться в дію електромагнітами. Головка пересувається </a:t>
            </a:r>
            <a:r>
              <a:rPr lang="uk-UA" b="1" dirty="0" err="1" smtClean="0">
                <a:solidFill>
                  <a:schemeClr val="tx1"/>
                </a:solidFill>
              </a:rPr>
              <a:t>по-рядково</a:t>
            </a:r>
            <a:r>
              <a:rPr lang="uk-UA" b="1" dirty="0" smtClean="0">
                <a:solidFill>
                  <a:schemeClr val="tx1"/>
                </a:solidFill>
              </a:rPr>
              <a:t> вздовж аркуша, при цьому голки вдаряють по паперу через фарбувальну стрічку, формуючи точкове зображення. </a:t>
            </a:r>
            <a:r>
              <a:rPr lang="uk-UA" b="1" dirty="0" smtClean="0">
                <a:solidFill>
                  <a:schemeClr val="tx1"/>
                </a:solidFill>
              </a:rPr>
              <a:t>Основного </a:t>
            </a:r>
            <a:r>
              <a:rPr lang="uk-UA" b="1" dirty="0" smtClean="0">
                <a:solidFill>
                  <a:schemeClr val="tx1"/>
                </a:solidFill>
              </a:rPr>
              <a:t>поширення набули 9-ти і 24-х голкові принтери. </a:t>
            </a:r>
          </a:p>
          <a:p>
            <a:pPr algn="just"/>
            <a:endParaRPr lang="ru-RU" dirty="0"/>
          </a:p>
        </p:txBody>
      </p:sp>
      <p:pic>
        <p:nvPicPr>
          <p:cNvPr id="6" name="Рисунок 5" descr="c11ca92-lq-2190-front-low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548680"/>
            <a:ext cx="3886489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92896"/>
            <a:ext cx="7992888" cy="3672408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Основними недоліками матричних принтерів є: </a:t>
            </a:r>
            <a:r>
              <a:rPr lang="uk-UA" b="1" dirty="0" err="1" smtClean="0"/>
              <a:t>монохромность</a:t>
            </a:r>
            <a:r>
              <a:rPr lang="uk-UA" b="1" dirty="0" smtClean="0"/>
              <a:t>, низька швидкість роботи і високий рівень шуму. Матричні принтери поширені до цих пір завдяки дешевизні копії (витратним матеріалом, по суті, є тільки фарбувальна стрічка) і можливості роботи з безперервним (</a:t>
            </a:r>
            <a:r>
              <a:rPr lang="uk-UA" b="1" dirty="0" smtClean="0"/>
              <a:t>рулонним) </a:t>
            </a:r>
            <a:r>
              <a:rPr lang="uk-UA" b="1" dirty="0" smtClean="0"/>
              <a:t>і копіювальним папером. 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printery-mogut-sprovocirovat-ra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4664"/>
            <a:ext cx="3528392" cy="220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212976"/>
            <a:ext cx="8280920" cy="3645024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err="1" smtClean="0">
                <a:solidFill>
                  <a:srgbClr val="FF0000"/>
                </a:solidFill>
              </a:rPr>
              <a:t>Струменеві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принтери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smtClean="0"/>
              <a:t>Принцип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 </a:t>
            </a:r>
            <a:r>
              <a:rPr lang="ru-RU" b="1" dirty="0" smtClean="0"/>
              <a:t>схожий </a:t>
            </a:r>
            <a:r>
              <a:rPr lang="ru-RU" b="1" dirty="0" smtClean="0"/>
              <a:t>на </a:t>
            </a:r>
            <a:r>
              <a:rPr lang="ru-RU" b="1" dirty="0" err="1" smtClean="0"/>
              <a:t>матричні</a:t>
            </a:r>
            <a:r>
              <a:rPr lang="ru-RU" b="1" dirty="0" smtClean="0"/>
              <a:t> </a:t>
            </a:r>
            <a:r>
              <a:rPr lang="ru-RU" b="1" dirty="0" err="1" smtClean="0"/>
              <a:t>принтери</a:t>
            </a:r>
            <a:r>
              <a:rPr lang="ru-RU" b="1" dirty="0" smtClean="0"/>
              <a:t> </a:t>
            </a:r>
            <a:r>
              <a:rPr lang="ru-RU" b="1" dirty="0" err="1" smtClean="0"/>
              <a:t>тим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на</a:t>
            </a:r>
            <a:r>
              <a:rPr lang="ru-RU" b="1" dirty="0" smtClean="0"/>
              <a:t> </a:t>
            </a:r>
            <a:r>
              <a:rPr lang="ru-RU" b="1" dirty="0" err="1" smtClean="0"/>
              <a:t>носієві</a:t>
            </a:r>
            <a:r>
              <a:rPr lang="ru-RU" b="1" dirty="0" smtClean="0"/>
              <a:t> </a:t>
            </a:r>
            <a:r>
              <a:rPr lang="ru-RU" b="1" dirty="0" err="1" smtClean="0"/>
              <a:t>формується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крапок</a:t>
            </a:r>
            <a:r>
              <a:rPr lang="ru-RU" b="1" dirty="0" smtClean="0"/>
              <a:t>. Але </a:t>
            </a:r>
            <a:r>
              <a:rPr lang="ru-RU" b="1" dirty="0" err="1" smtClean="0"/>
              <a:t>замість</a:t>
            </a:r>
            <a:r>
              <a:rPr lang="ru-RU" b="1" dirty="0" smtClean="0"/>
              <a:t> головок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голками</a:t>
            </a:r>
            <a:r>
              <a:rPr lang="ru-RU" b="1" dirty="0" smtClean="0"/>
              <a:t> в </a:t>
            </a:r>
            <a:r>
              <a:rPr lang="ru-RU" b="1" dirty="0" err="1" smtClean="0"/>
              <a:t>струменевих</a:t>
            </a:r>
            <a:r>
              <a:rPr lang="ru-RU" b="1" dirty="0" smtClean="0"/>
              <a:t> принтерах </a:t>
            </a:r>
            <a:r>
              <a:rPr lang="ru-RU" b="1" dirty="0" err="1" smtClean="0"/>
              <a:t>використовується</a:t>
            </a:r>
            <a:r>
              <a:rPr lang="ru-RU" b="1" dirty="0" smtClean="0"/>
              <a:t> </a:t>
            </a:r>
            <a:r>
              <a:rPr lang="ru-RU" b="1" dirty="0" err="1" smtClean="0"/>
              <a:t>матриця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друкує</a:t>
            </a:r>
            <a:r>
              <a:rPr lang="ru-RU" b="1" dirty="0" smtClean="0"/>
              <a:t> </a:t>
            </a:r>
            <a:r>
              <a:rPr lang="ru-RU" b="1" dirty="0" err="1" smtClean="0"/>
              <a:t>рідкими</a:t>
            </a:r>
            <a:r>
              <a:rPr lang="ru-RU" b="1" dirty="0" smtClean="0"/>
              <a:t> </a:t>
            </a:r>
            <a:r>
              <a:rPr lang="ru-RU" b="1" dirty="0" err="1" smtClean="0"/>
              <a:t>чорнилами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6" name="Рисунок 5" descr="48b01a3bb6ef359c0fb12074c8e7fd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836712"/>
            <a:ext cx="3816424" cy="248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0888"/>
            <a:ext cx="8748464" cy="4725144"/>
          </a:xfrm>
        </p:spPr>
        <p:txBody>
          <a:bodyPr>
            <a:normAutofit/>
          </a:bodyPr>
          <a:lstStyle/>
          <a:p>
            <a:pPr algn="just"/>
            <a:r>
              <a:rPr lang="uk-UA" sz="2200" b="1" dirty="0" smtClean="0"/>
              <a:t>На даний момент існує дві технічні реалізації даного способу подачі фарбника: </a:t>
            </a:r>
            <a:r>
              <a:rPr lang="uk-UA" sz="2200" b="1" dirty="0" smtClean="0"/>
              <a:t>п'єзоелектрична </a:t>
            </a:r>
            <a:r>
              <a:rPr lang="uk-UA" sz="2200" b="1" dirty="0" smtClean="0"/>
              <a:t>- над соплом розташований п'єзокристал з діафрагмою. Коли на п'єзоелемент подається електричний </a:t>
            </a:r>
            <a:r>
              <a:rPr lang="uk-UA" sz="2200" b="1" dirty="0" smtClean="0"/>
              <a:t>струм, </a:t>
            </a:r>
            <a:r>
              <a:rPr lang="uk-UA" sz="2200" b="1" dirty="0" smtClean="0"/>
              <a:t>він згинається і тягне за собою діафрагму - формується крапля, яка згодом виштовхується на папір. Широкого поширення набула в принтерах компанії </a:t>
            </a:r>
            <a:r>
              <a:rPr lang="uk-UA" sz="2200" b="1" dirty="0" err="1" smtClean="0"/>
              <a:t>Epson</a:t>
            </a:r>
            <a:r>
              <a:rPr lang="uk-UA" sz="2200" b="1" dirty="0" smtClean="0"/>
              <a:t>. </a:t>
            </a:r>
          </a:p>
          <a:p>
            <a:pPr algn="just"/>
            <a:r>
              <a:rPr lang="uk-UA" sz="2200" b="1" dirty="0" smtClean="0"/>
              <a:t>Термічна, також звана </a:t>
            </a:r>
            <a:r>
              <a:rPr lang="uk-UA" sz="2200" b="1" dirty="0" err="1" smtClean="0"/>
              <a:t>BubbleJet</a:t>
            </a:r>
            <a:r>
              <a:rPr lang="uk-UA" sz="2200" b="1" dirty="0" smtClean="0"/>
              <a:t> - </a:t>
            </a:r>
            <a:r>
              <a:rPr lang="uk-UA" sz="2200" b="1" dirty="0" smtClean="0"/>
              <a:t>розробник </a:t>
            </a:r>
            <a:r>
              <a:rPr lang="uk-UA" sz="2200" b="1" dirty="0" smtClean="0"/>
              <a:t>- компанія </a:t>
            </a:r>
            <a:r>
              <a:rPr lang="uk-UA" sz="2200" b="1" dirty="0" err="1" smtClean="0"/>
              <a:t>Canon</a:t>
            </a:r>
            <a:r>
              <a:rPr lang="uk-UA" sz="2200" b="1" dirty="0" smtClean="0"/>
              <a:t>. </a:t>
            </a:r>
            <a:r>
              <a:rPr lang="uk-UA" sz="2200" b="1" dirty="0" smtClean="0"/>
              <a:t>У соплі розташований мікроскопічний </a:t>
            </a:r>
            <a:r>
              <a:rPr lang="uk-UA" sz="2200" b="1" dirty="0" smtClean="0"/>
              <a:t>нагрівальний </a:t>
            </a:r>
            <a:r>
              <a:rPr lang="uk-UA" sz="2200" b="1" dirty="0" smtClean="0"/>
              <a:t>елемент, який при проходженні електричного струму миттєво нагрівається до температури близько 500 °C, </a:t>
            </a:r>
            <a:r>
              <a:rPr lang="uk-UA" sz="2200" b="1" dirty="0" smtClean="0"/>
              <a:t>в </a:t>
            </a:r>
            <a:r>
              <a:rPr lang="uk-UA" sz="2200" b="1" dirty="0" smtClean="0"/>
              <a:t>чорнилі утворюються газові бульбашки, які виштовхують краплі рідини з сопла на носій.</a:t>
            </a:r>
          </a:p>
          <a:p>
            <a:endParaRPr lang="ru-RU" dirty="0"/>
          </a:p>
        </p:txBody>
      </p:sp>
      <p:pic>
        <p:nvPicPr>
          <p:cNvPr id="5" name="Рисунок 4" descr="30024341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04664"/>
            <a:ext cx="227225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8892480" cy="49411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500" b="1" dirty="0" err="1" smtClean="0">
                <a:solidFill>
                  <a:srgbClr val="FFC000"/>
                </a:solidFill>
              </a:rPr>
              <a:t>Лазерний</a:t>
            </a:r>
            <a:r>
              <a:rPr lang="ru-RU" sz="3500" b="1" dirty="0" smtClean="0">
                <a:solidFill>
                  <a:srgbClr val="FFC000"/>
                </a:solidFill>
              </a:rPr>
              <a:t> принтер</a:t>
            </a:r>
          </a:p>
          <a:p>
            <a:pPr algn="just"/>
            <a:r>
              <a:rPr lang="ru-RU" b="1" dirty="0" err="1" smtClean="0"/>
              <a:t>Технологія-попередник</a:t>
            </a:r>
            <a:r>
              <a:rPr lang="ru-RU" b="1" dirty="0" smtClean="0"/>
              <a:t> </a:t>
            </a:r>
            <a:r>
              <a:rPr lang="ru-RU" b="1" dirty="0" err="1" smtClean="0"/>
              <a:t>сучасного</a:t>
            </a:r>
            <a:r>
              <a:rPr lang="ru-RU" b="1" dirty="0" smtClean="0"/>
              <a:t> лазерного </a:t>
            </a:r>
            <a:r>
              <a:rPr lang="ru-RU" b="1" dirty="0" err="1" smtClean="0"/>
              <a:t>друку</a:t>
            </a:r>
            <a:r>
              <a:rPr lang="ru-RU" b="1" dirty="0" smtClean="0"/>
              <a:t> </a:t>
            </a:r>
            <a:r>
              <a:rPr lang="ru-RU" b="1" dirty="0" err="1" smtClean="0"/>
              <a:t>з'явилася</a:t>
            </a:r>
            <a:r>
              <a:rPr lang="ru-RU" b="1" dirty="0" smtClean="0"/>
              <a:t> в 1938 </a:t>
            </a:r>
            <a:r>
              <a:rPr lang="ru-RU" b="1" dirty="0" err="1" smtClean="0"/>
              <a:t>році</a:t>
            </a:r>
            <a:r>
              <a:rPr lang="ru-RU" b="1" dirty="0" smtClean="0"/>
              <a:t> - Честер </a:t>
            </a:r>
            <a:r>
              <a:rPr lang="ru-RU" b="1" dirty="0" err="1" smtClean="0"/>
              <a:t>Карлсон</a:t>
            </a:r>
            <a:r>
              <a:rPr lang="ru-RU" b="1" dirty="0" smtClean="0"/>
              <a:t> </a:t>
            </a:r>
            <a:r>
              <a:rPr lang="ru-RU" b="1" dirty="0" err="1" smtClean="0"/>
              <a:t>винайшов</a:t>
            </a:r>
            <a:r>
              <a:rPr lang="ru-RU" b="1" dirty="0" smtClean="0"/>
              <a:t> </a:t>
            </a:r>
            <a:r>
              <a:rPr lang="ru-RU" b="1" dirty="0" err="1" smtClean="0"/>
              <a:t>спосіб</a:t>
            </a:r>
            <a:r>
              <a:rPr lang="ru-RU" b="1" dirty="0" smtClean="0"/>
              <a:t> </a:t>
            </a:r>
            <a:r>
              <a:rPr lang="ru-RU" b="1" dirty="0" err="1" smtClean="0"/>
              <a:t>друку</a:t>
            </a:r>
            <a:r>
              <a:rPr lang="ru-RU" b="1" dirty="0" smtClean="0"/>
              <a:t>, названий </a:t>
            </a:r>
            <a:r>
              <a:rPr lang="ru-RU" b="1" dirty="0" err="1" smtClean="0"/>
              <a:t>електрографія</a:t>
            </a:r>
            <a:r>
              <a:rPr lang="ru-RU" b="1" dirty="0" smtClean="0"/>
              <a:t> (</a:t>
            </a:r>
            <a:r>
              <a:rPr lang="ru-RU" b="1" dirty="0" err="1" smtClean="0"/>
              <a:t>згодом</a:t>
            </a:r>
            <a:r>
              <a:rPr lang="ru-RU" b="1" dirty="0" smtClean="0"/>
              <a:t> </a:t>
            </a:r>
            <a:r>
              <a:rPr lang="ru-RU" b="1" dirty="0" err="1" smtClean="0"/>
              <a:t>перейменований</a:t>
            </a:r>
            <a:r>
              <a:rPr lang="ru-RU" b="1" dirty="0" smtClean="0"/>
              <a:t> в </a:t>
            </a:r>
            <a:r>
              <a:rPr lang="ru-RU" b="1" dirty="0" err="1" smtClean="0"/>
              <a:t>ксерографію</a:t>
            </a:r>
            <a:r>
              <a:rPr lang="ru-RU" b="1" dirty="0" smtClean="0"/>
              <a:t>). </a:t>
            </a:r>
            <a:r>
              <a:rPr lang="ru-RU" b="1" dirty="0" smtClean="0"/>
              <a:t>Принцип </a:t>
            </a:r>
            <a:r>
              <a:rPr lang="ru-RU" b="1" dirty="0" err="1" smtClean="0"/>
              <a:t>технології</a:t>
            </a:r>
            <a:r>
              <a:rPr lang="ru-RU" b="1" dirty="0" smtClean="0"/>
              <a:t> </a:t>
            </a:r>
            <a:r>
              <a:rPr lang="ru-RU" b="1" dirty="0" err="1" smtClean="0"/>
              <a:t>полягав</a:t>
            </a:r>
            <a:r>
              <a:rPr lang="ru-RU" b="1" dirty="0" smtClean="0"/>
              <a:t> в </a:t>
            </a:r>
            <a:r>
              <a:rPr lang="ru-RU" b="1" dirty="0" err="1" smtClean="0"/>
              <a:t>наступному</a:t>
            </a:r>
            <a:r>
              <a:rPr lang="ru-RU" b="1" dirty="0" smtClean="0"/>
              <a:t>. По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 </a:t>
            </a:r>
            <a:r>
              <a:rPr lang="ru-RU" b="1" dirty="0" err="1" smtClean="0"/>
              <a:t>фотобарабана</a:t>
            </a:r>
            <a:r>
              <a:rPr lang="ru-RU" b="1" dirty="0" smtClean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рівномірно</a:t>
            </a:r>
            <a:r>
              <a:rPr lang="ru-RU" b="1" dirty="0" smtClean="0"/>
              <a:t> </a:t>
            </a:r>
            <a:r>
              <a:rPr lang="ru-RU" b="1" dirty="0" err="1" smtClean="0"/>
              <a:t>розподіляється</a:t>
            </a:r>
            <a:r>
              <a:rPr lang="ru-RU" b="1" dirty="0" smtClean="0"/>
              <a:t> </a:t>
            </a:r>
            <a:r>
              <a:rPr lang="ru-RU" b="1" dirty="0" err="1" smtClean="0"/>
              <a:t>статичний</a:t>
            </a:r>
            <a:r>
              <a:rPr lang="ru-RU" b="1" dirty="0" smtClean="0"/>
              <a:t> заряд,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світлодіодним</a:t>
            </a:r>
            <a:r>
              <a:rPr lang="ru-RU" b="1" dirty="0" smtClean="0"/>
              <a:t> лазером </a:t>
            </a:r>
            <a:r>
              <a:rPr lang="ru-RU" b="1" dirty="0" smtClean="0"/>
              <a:t>на </a:t>
            </a:r>
            <a:r>
              <a:rPr lang="ru-RU" b="1" dirty="0" err="1" smtClean="0"/>
              <a:t>фотобарабані</a:t>
            </a:r>
            <a:r>
              <a:rPr lang="ru-RU" b="1" dirty="0" smtClean="0"/>
              <a:t> </a:t>
            </a:r>
            <a:r>
              <a:rPr lang="ru-RU" b="1" dirty="0" err="1" smtClean="0"/>
              <a:t>знімається</a:t>
            </a:r>
            <a:r>
              <a:rPr lang="ru-RU" b="1" dirty="0" smtClean="0"/>
              <a:t> заряд - </a:t>
            </a:r>
            <a:r>
              <a:rPr lang="ru-RU" b="1" dirty="0" err="1" smtClean="0"/>
              <a:t>тим</a:t>
            </a:r>
            <a:r>
              <a:rPr lang="ru-RU" b="1" dirty="0" smtClean="0"/>
              <a:t> самим на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 барабану </a:t>
            </a:r>
            <a:r>
              <a:rPr lang="ru-RU" b="1" dirty="0" err="1" smtClean="0"/>
              <a:t>створюється</a:t>
            </a:r>
            <a:r>
              <a:rPr lang="ru-RU" b="1" dirty="0" smtClean="0"/>
              <a:t> </a:t>
            </a:r>
            <a:r>
              <a:rPr lang="ru-RU" b="1" dirty="0" err="1" smtClean="0"/>
              <a:t>приховане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. </a:t>
            </a:r>
            <a:r>
              <a:rPr lang="ru-RU" b="1" dirty="0" err="1" smtClean="0"/>
              <a:t>Далі</a:t>
            </a:r>
            <a:r>
              <a:rPr lang="ru-RU" b="1" dirty="0" smtClean="0"/>
              <a:t> на </a:t>
            </a:r>
            <a:r>
              <a:rPr lang="ru-RU" b="1" dirty="0" err="1" smtClean="0"/>
              <a:t>нього</a:t>
            </a:r>
            <a:r>
              <a:rPr lang="ru-RU" b="1" dirty="0" smtClean="0"/>
              <a:t> наноситься тонер,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барабан </a:t>
            </a:r>
            <a:r>
              <a:rPr lang="ru-RU" b="1" dirty="0" err="1" smtClean="0"/>
              <a:t>прокочується</a:t>
            </a:r>
            <a:r>
              <a:rPr lang="ru-RU" b="1" dirty="0" smtClean="0"/>
              <a:t> по </a:t>
            </a:r>
            <a:r>
              <a:rPr lang="ru-RU" b="1" dirty="0" err="1" smtClean="0"/>
              <a:t>паперу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тонер переноситься на </a:t>
            </a:r>
            <a:r>
              <a:rPr lang="ru-RU" b="1" dirty="0" err="1" smtClean="0"/>
              <a:t>папір</a:t>
            </a:r>
            <a:r>
              <a:rPr lang="ru-RU" b="1" dirty="0" smtClean="0"/>
              <a:t> </a:t>
            </a:r>
            <a:r>
              <a:rPr lang="ru-RU" b="1" dirty="0" err="1" smtClean="0"/>
              <a:t>коротроном</a:t>
            </a:r>
            <a:r>
              <a:rPr lang="ru-RU" b="1" dirty="0" smtClean="0"/>
              <a:t> (валом) </a:t>
            </a:r>
            <a:r>
              <a:rPr lang="ru-RU" b="1" dirty="0" err="1" smtClean="0"/>
              <a:t>перенесення</a:t>
            </a:r>
            <a:r>
              <a:rPr lang="ru-RU" b="1" dirty="0" smtClean="0"/>
              <a:t>. Тонер, </a:t>
            </a:r>
            <a:r>
              <a:rPr lang="ru-RU" b="1" dirty="0" err="1" smtClean="0"/>
              <a:t>залежно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smtClean="0"/>
              <a:t>заряду</a:t>
            </a:r>
            <a:r>
              <a:rPr lang="ru-RU" b="1" dirty="0" smtClean="0"/>
              <a:t>,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притягуватися</a:t>
            </a:r>
            <a:r>
              <a:rPr lang="ru-RU" b="1" dirty="0" smtClean="0"/>
              <a:t> до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зберегла</a:t>
            </a:r>
            <a:r>
              <a:rPr lang="ru-RU" b="1" dirty="0" smtClean="0"/>
              <a:t> </a:t>
            </a:r>
            <a:r>
              <a:rPr lang="ru-RU" b="1" dirty="0" err="1" smtClean="0"/>
              <a:t>приховане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фону.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папір</a:t>
            </a:r>
            <a:r>
              <a:rPr lang="ru-RU" b="1" dirty="0" smtClean="0"/>
              <a:t> проходить через блок </a:t>
            </a:r>
            <a:r>
              <a:rPr lang="ru-RU" b="1" dirty="0" err="1" smtClean="0"/>
              <a:t>термозакріплення</a:t>
            </a:r>
            <a:r>
              <a:rPr lang="ru-RU" b="1" dirty="0" smtClean="0"/>
              <a:t> для </a:t>
            </a:r>
            <a:r>
              <a:rPr lang="ru-RU" b="1" dirty="0" err="1" smtClean="0"/>
              <a:t>фіксації</a:t>
            </a:r>
            <a:r>
              <a:rPr lang="ru-RU" b="1" dirty="0" smtClean="0"/>
              <a:t> </a:t>
            </a:r>
            <a:r>
              <a:rPr lang="ru-RU" b="1" dirty="0" smtClean="0"/>
              <a:t>тонера.</a:t>
            </a:r>
            <a:endParaRPr lang="ru-RU" b="1" dirty="0"/>
          </a:p>
        </p:txBody>
      </p:sp>
      <p:pic>
        <p:nvPicPr>
          <p:cNvPr id="6" name="Рисунок 5" descr="5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60648"/>
            <a:ext cx="2285559" cy="221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ПОЛІГРАФІЯ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200" dirty="0">
                <a:solidFill>
                  <a:srgbClr val="FFC000"/>
                </a:solidFill>
              </a:rPr>
              <a:t>Поліграфія</a:t>
            </a:r>
            <a:r>
              <a:rPr lang="uk-UA" sz="3200" dirty="0"/>
              <a:t> (гр. </a:t>
            </a:r>
            <a:r>
              <a:rPr lang="en-US" sz="3200" dirty="0" err="1"/>
              <a:t>polygraphia</a:t>
            </a:r>
            <a:r>
              <a:rPr lang="en-US" sz="3200" dirty="0"/>
              <a:t> </a:t>
            </a:r>
            <a:r>
              <a:rPr lang="uk-UA" sz="3200" dirty="0"/>
              <a:t>багато пишу) – галузь техніки, сукупність технічних засобів для кількісного </a:t>
            </a:r>
            <a:r>
              <a:rPr lang="uk-UA" sz="3200" dirty="0" err="1" smtClean="0"/>
              <a:t>репродуціювання</a:t>
            </a:r>
            <a:r>
              <a:rPr lang="uk-UA" sz="3200" dirty="0" smtClean="0"/>
              <a:t> </a:t>
            </a:r>
            <a:r>
              <a:rPr lang="uk-UA" sz="3200" dirty="0"/>
              <a:t>копій будь-якого зображення та способів друкарського розмноження тексту, ілюстрацій тощо. Під поліграфією також розуміють поліграфічну промисловість, що охоплює всі види виробництва друкарської продукції.</a:t>
            </a:r>
          </a:p>
        </p:txBody>
      </p:sp>
    </p:spTree>
    <p:extLst>
      <p:ext uri="{BB962C8B-B14F-4D97-AF65-F5344CB8AC3E}">
        <p14:creationId xmlns:p14="http://schemas.microsoft.com/office/powerpoint/2010/main" xmlns="" val="15025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064896" cy="6165304"/>
          </a:xfrm>
        </p:spPr>
        <p:txBody>
          <a:bodyPr>
            <a:normAutofit fontScale="92500" lnSpcReduction="20000"/>
          </a:bodyPr>
          <a:lstStyle/>
          <a:p>
            <a:r>
              <a:rPr lang="ru-RU" sz="3800" b="1" dirty="0" err="1" smtClean="0">
                <a:solidFill>
                  <a:srgbClr val="FFFF00"/>
                </a:solidFill>
              </a:rPr>
              <a:t>Термосублімаційний</a:t>
            </a:r>
            <a:r>
              <a:rPr lang="ru-RU" sz="3800" b="1" dirty="0" smtClean="0">
                <a:solidFill>
                  <a:srgbClr val="FFFF00"/>
                </a:solidFill>
              </a:rPr>
              <a:t> принтер</a:t>
            </a:r>
          </a:p>
          <a:p>
            <a:pPr algn="just"/>
            <a:r>
              <a:rPr lang="ru-RU" b="1" dirty="0" err="1" smtClean="0">
                <a:solidFill>
                  <a:srgbClr val="00FFFF"/>
                </a:solidFill>
              </a:rPr>
              <a:t>Термосублімація</a:t>
            </a:r>
            <a:r>
              <a:rPr lang="ru-RU" b="1" dirty="0" smtClean="0">
                <a:solidFill>
                  <a:srgbClr val="00FFFF"/>
                </a:solidFill>
              </a:rPr>
              <a:t> </a:t>
            </a:r>
            <a:r>
              <a:rPr lang="ru-RU" b="1" dirty="0" smtClean="0">
                <a:solidFill>
                  <a:srgbClr val="00FFFF"/>
                </a:solidFill>
              </a:rPr>
              <a:t>(</a:t>
            </a:r>
            <a:r>
              <a:rPr lang="ru-RU" b="1" dirty="0" err="1" smtClean="0">
                <a:solidFill>
                  <a:srgbClr val="00FFFF"/>
                </a:solidFill>
              </a:rPr>
              <a:t>сублімація</a:t>
            </a:r>
            <a:r>
              <a:rPr lang="ru-RU" b="1" dirty="0" smtClean="0">
                <a:solidFill>
                  <a:srgbClr val="00FFFF"/>
                </a:solidFill>
              </a:rPr>
              <a:t>) </a:t>
            </a:r>
            <a:r>
              <a:rPr lang="ru-RU" b="1" dirty="0" smtClean="0"/>
              <a:t>-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швидкий</a:t>
            </a:r>
            <a:r>
              <a:rPr lang="ru-RU" b="1" dirty="0" smtClean="0"/>
              <a:t> </a:t>
            </a:r>
            <a:r>
              <a:rPr lang="ru-RU" b="1" dirty="0" err="1" smtClean="0"/>
              <a:t>нагрів</a:t>
            </a:r>
            <a:r>
              <a:rPr lang="ru-RU" b="1" dirty="0" smtClean="0"/>
              <a:t> </a:t>
            </a:r>
            <a:r>
              <a:rPr lang="ru-RU" b="1" dirty="0" err="1" smtClean="0"/>
              <a:t>фарбника</a:t>
            </a:r>
            <a:r>
              <a:rPr lang="ru-RU" b="1" dirty="0" smtClean="0"/>
              <a:t>, коли </a:t>
            </a:r>
            <a:r>
              <a:rPr lang="ru-RU" b="1" dirty="0" err="1" smtClean="0"/>
              <a:t>пропускається</a:t>
            </a:r>
            <a:r>
              <a:rPr lang="ru-RU" b="1" dirty="0" smtClean="0"/>
              <a:t> </a:t>
            </a:r>
            <a:r>
              <a:rPr lang="ru-RU" b="1" dirty="0" err="1" smtClean="0"/>
              <a:t>рідка</a:t>
            </a:r>
            <a:r>
              <a:rPr lang="ru-RU" b="1" dirty="0" smtClean="0"/>
              <a:t> фаза. З твердого </a:t>
            </a:r>
            <a:r>
              <a:rPr lang="ru-RU" b="1" dirty="0" err="1" smtClean="0"/>
              <a:t>фарбника</a:t>
            </a:r>
            <a:r>
              <a:rPr lang="ru-RU" b="1" dirty="0" smtClean="0"/>
              <a:t> </a:t>
            </a:r>
            <a:r>
              <a:rPr lang="ru-RU" b="1" dirty="0" err="1" smtClean="0"/>
              <a:t>відразу</a:t>
            </a:r>
            <a:r>
              <a:rPr lang="ru-RU" b="1" dirty="0" smtClean="0"/>
              <a:t> </a:t>
            </a:r>
            <a:r>
              <a:rPr lang="ru-RU" b="1" dirty="0" err="1" smtClean="0"/>
              <a:t>утворюється</a:t>
            </a:r>
            <a:r>
              <a:rPr lang="ru-RU" b="1" dirty="0" smtClean="0"/>
              <a:t> пара. </a:t>
            </a:r>
            <a:r>
              <a:rPr lang="ru-RU" b="1" dirty="0" err="1" smtClean="0"/>
              <a:t>Пігмент</a:t>
            </a:r>
            <a:r>
              <a:rPr lang="ru-RU" b="1" dirty="0" smtClean="0"/>
              <a:t> </a:t>
            </a:r>
            <a:r>
              <a:rPr lang="ru-RU" b="1" dirty="0" smtClean="0"/>
              <a:t>кожного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основних</a:t>
            </a:r>
            <a:r>
              <a:rPr lang="ru-RU" b="1" dirty="0" smtClean="0"/>
              <a:t> </a:t>
            </a:r>
            <a:r>
              <a:rPr lang="ru-RU" b="1" dirty="0" err="1" smtClean="0"/>
              <a:t>кольорів</a:t>
            </a:r>
            <a:r>
              <a:rPr lang="ru-RU" b="1" dirty="0" smtClean="0"/>
              <a:t> (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smtClean="0"/>
              <a:t>три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чотири</a:t>
            </a:r>
            <a:r>
              <a:rPr lang="ru-RU" b="1" dirty="0" smtClean="0"/>
              <a:t>), </a:t>
            </a:r>
            <a:r>
              <a:rPr lang="ru-RU" b="1" dirty="0" err="1" smtClean="0"/>
              <a:t>знаходиться</a:t>
            </a:r>
            <a:r>
              <a:rPr lang="ru-RU" b="1" dirty="0" smtClean="0"/>
              <a:t> на </a:t>
            </a:r>
            <a:r>
              <a:rPr lang="ru-RU" b="1" dirty="0" err="1" smtClean="0"/>
              <a:t>тонкій</a:t>
            </a:r>
            <a:r>
              <a:rPr lang="ru-RU" b="1" dirty="0" smtClean="0"/>
              <a:t> </a:t>
            </a:r>
            <a:r>
              <a:rPr lang="ru-RU" b="1" dirty="0" err="1" smtClean="0"/>
              <a:t>лавсановій</a:t>
            </a:r>
            <a:r>
              <a:rPr lang="ru-RU" b="1" dirty="0" smtClean="0"/>
              <a:t> </a:t>
            </a:r>
            <a:r>
              <a:rPr lang="ru-RU" b="1" dirty="0" err="1" smtClean="0"/>
              <a:t>стрічці</a:t>
            </a:r>
            <a:r>
              <a:rPr lang="ru-RU" b="1" dirty="0" smtClean="0"/>
              <a:t>. </a:t>
            </a:r>
            <a:r>
              <a:rPr lang="ru-RU" b="1" dirty="0" err="1" smtClean="0"/>
              <a:t>Друк</a:t>
            </a:r>
            <a:r>
              <a:rPr lang="ru-RU" b="1" dirty="0" smtClean="0"/>
              <a:t> остаточного </a:t>
            </a:r>
            <a:r>
              <a:rPr lang="ru-RU" b="1" dirty="0" err="1" smtClean="0"/>
              <a:t>кольору</a:t>
            </a:r>
            <a:r>
              <a:rPr lang="ru-RU" b="1" dirty="0" smtClean="0"/>
              <a:t> </a:t>
            </a:r>
            <a:r>
              <a:rPr lang="ru-RU" b="1" dirty="0" err="1" smtClean="0"/>
              <a:t>відбувається</a:t>
            </a:r>
            <a:r>
              <a:rPr lang="ru-RU" b="1" dirty="0" smtClean="0"/>
              <a:t> в </a:t>
            </a:r>
            <a:r>
              <a:rPr lang="ru-RU" b="1" dirty="0" err="1" smtClean="0"/>
              <a:t>декілька</a:t>
            </a:r>
            <a:r>
              <a:rPr lang="ru-RU" b="1" dirty="0" smtClean="0"/>
              <a:t> </a:t>
            </a:r>
            <a:r>
              <a:rPr lang="ru-RU" b="1" dirty="0" err="1" smtClean="0"/>
              <a:t>проходів</a:t>
            </a:r>
            <a:r>
              <a:rPr lang="ru-RU" b="1" dirty="0" smtClean="0"/>
              <a:t>: </a:t>
            </a:r>
            <a:r>
              <a:rPr lang="ru-RU" b="1" dirty="0" err="1" smtClean="0"/>
              <a:t>кожна</a:t>
            </a:r>
            <a:r>
              <a:rPr lang="ru-RU" b="1" dirty="0" smtClean="0"/>
              <a:t> </a:t>
            </a:r>
            <a:r>
              <a:rPr lang="ru-RU" b="1" dirty="0" err="1" smtClean="0"/>
              <a:t>стрічка</a:t>
            </a:r>
            <a:r>
              <a:rPr lang="ru-RU" b="1" dirty="0" smtClean="0"/>
              <a:t> </a:t>
            </a:r>
            <a:r>
              <a:rPr lang="ru-RU" b="1" dirty="0" err="1" smtClean="0"/>
              <a:t>послідовно</a:t>
            </a:r>
            <a:r>
              <a:rPr lang="ru-RU" b="1" dirty="0" smtClean="0"/>
              <a:t> </a:t>
            </a:r>
            <a:r>
              <a:rPr lang="ru-RU" b="1" dirty="0" err="1" smtClean="0"/>
              <a:t>протягується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щільно</a:t>
            </a:r>
            <a:r>
              <a:rPr lang="ru-RU" b="1" dirty="0" smtClean="0"/>
              <a:t> притиснутою </a:t>
            </a:r>
            <a:r>
              <a:rPr lang="ru-RU" b="1" dirty="0" err="1" smtClean="0"/>
              <a:t>термоголовкою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складається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термоелементів</a:t>
            </a:r>
            <a:r>
              <a:rPr lang="ru-RU" b="1" dirty="0" smtClean="0"/>
              <a:t>. </a:t>
            </a:r>
            <a:r>
              <a:rPr lang="ru-RU" b="1" dirty="0" err="1" smtClean="0"/>
              <a:t>Крапки</a:t>
            </a:r>
            <a:r>
              <a:rPr lang="ru-RU" b="1" dirty="0" smtClean="0"/>
              <a:t>, </a:t>
            </a:r>
            <a:r>
              <a:rPr lang="ru-RU" b="1" dirty="0" err="1" smtClean="0"/>
              <a:t>завдяки</a:t>
            </a:r>
            <a:r>
              <a:rPr lang="ru-RU" b="1" dirty="0" smtClean="0"/>
              <a:t> </a:t>
            </a:r>
            <a:r>
              <a:rPr lang="ru-RU" b="1" dirty="0" err="1" smtClean="0"/>
              <a:t>малій</a:t>
            </a:r>
            <a:r>
              <a:rPr lang="ru-RU" b="1" dirty="0" smtClean="0"/>
              <a:t> </a:t>
            </a:r>
            <a:r>
              <a:rPr lang="ru-RU" b="1" dirty="0" err="1" smtClean="0"/>
              <a:t>відстані</a:t>
            </a:r>
            <a:r>
              <a:rPr lang="ru-RU" b="1" dirty="0" smtClean="0"/>
              <a:t> </a:t>
            </a:r>
            <a:r>
              <a:rPr lang="ru-RU" b="1" dirty="0" err="1" smtClean="0"/>
              <a:t>між</a:t>
            </a:r>
            <a:r>
              <a:rPr lang="ru-RU" b="1" dirty="0" smtClean="0"/>
              <a:t> головкою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носієм</a:t>
            </a:r>
            <a:r>
              <a:rPr lang="ru-RU" b="1" dirty="0" smtClean="0"/>
              <a:t>, </a:t>
            </a:r>
            <a:r>
              <a:rPr lang="ru-RU" b="1" dirty="0" err="1" smtClean="0"/>
              <a:t>стабільно</a:t>
            </a:r>
            <a:r>
              <a:rPr lang="ru-RU" b="1" dirty="0" smtClean="0"/>
              <a:t> </a:t>
            </a:r>
            <a:r>
              <a:rPr lang="ru-RU" b="1" dirty="0" err="1" smtClean="0"/>
              <a:t>позиціонуються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виходять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smtClean="0"/>
              <a:t>малого </a:t>
            </a:r>
            <a:r>
              <a:rPr lang="ru-RU" b="1" dirty="0" err="1" smtClean="0"/>
              <a:t>розміру</a:t>
            </a:r>
            <a:r>
              <a:rPr lang="ru-RU" b="1" dirty="0" smtClean="0"/>
              <a:t>. </a:t>
            </a:r>
            <a:endParaRPr lang="ru-RU" b="1" dirty="0" smtClean="0"/>
          </a:p>
          <a:p>
            <a:pPr algn="just"/>
            <a:r>
              <a:rPr lang="ru-RU" b="1" dirty="0" smtClean="0"/>
              <a:t>До </a:t>
            </a:r>
            <a:r>
              <a:rPr lang="ru-RU" b="1" dirty="0" err="1" smtClean="0"/>
              <a:t>недоліків</a:t>
            </a:r>
            <a:r>
              <a:rPr lang="ru-RU" b="1" dirty="0" smtClean="0"/>
              <a:t> </a:t>
            </a:r>
            <a:r>
              <a:rPr lang="ru-RU" b="1" dirty="0" err="1" smtClean="0"/>
              <a:t>сублімаційного</a:t>
            </a:r>
            <a:r>
              <a:rPr lang="ru-RU" b="1" dirty="0" smtClean="0"/>
              <a:t> </a:t>
            </a:r>
            <a:r>
              <a:rPr lang="ru-RU" b="1" dirty="0" err="1" smtClean="0"/>
              <a:t>друку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віднести</a:t>
            </a:r>
            <a:r>
              <a:rPr lang="ru-RU" b="1" dirty="0" smtClean="0"/>
              <a:t> </a:t>
            </a:r>
            <a:r>
              <a:rPr lang="ru-RU" b="1" dirty="0" err="1" smtClean="0"/>
              <a:t>чутливість</a:t>
            </a:r>
            <a:r>
              <a:rPr lang="ru-RU" b="1" dirty="0" smtClean="0"/>
              <a:t> </a:t>
            </a:r>
            <a:r>
              <a:rPr lang="ru-RU" b="1" dirty="0" err="1" smtClean="0"/>
              <a:t>чорнил</a:t>
            </a:r>
            <a:r>
              <a:rPr lang="ru-RU" b="1" dirty="0" smtClean="0"/>
              <a:t> </a:t>
            </a:r>
            <a:r>
              <a:rPr lang="ru-RU" b="1" dirty="0" err="1" smtClean="0"/>
              <a:t>до</a:t>
            </a:r>
            <a:r>
              <a:rPr lang="ru-RU" b="1" dirty="0" smtClean="0"/>
              <a:t> </a:t>
            </a:r>
            <a:r>
              <a:rPr lang="ru-RU" b="1" dirty="0" err="1" smtClean="0"/>
              <a:t>ультрафіолету</a:t>
            </a:r>
            <a:r>
              <a:rPr lang="ru-RU" b="1" dirty="0" smtClean="0"/>
              <a:t> (</a:t>
            </a:r>
            <a:r>
              <a:rPr lang="ru-RU" b="1" dirty="0" err="1" smtClean="0"/>
              <a:t>вицвітають</a:t>
            </a:r>
            <a:r>
              <a:rPr lang="ru-RU" b="1" dirty="0" smtClean="0"/>
              <a:t>). </a:t>
            </a:r>
            <a:r>
              <a:rPr lang="ru-RU" b="1" dirty="0" smtClean="0"/>
              <a:t>При </a:t>
            </a:r>
            <a:r>
              <a:rPr lang="ru-RU" b="1" dirty="0" err="1" smtClean="0"/>
              <a:t>застосуванні</a:t>
            </a:r>
            <a:r>
              <a:rPr lang="ru-RU" b="1" dirty="0" smtClean="0"/>
              <a:t> </a:t>
            </a:r>
            <a:r>
              <a:rPr lang="ru-RU" b="1" dirty="0" err="1" smtClean="0"/>
              <a:t>твердих</a:t>
            </a:r>
            <a:r>
              <a:rPr lang="ru-RU" b="1" dirty="0" smtClean="0"/>
              <a:t> </a:t>
            </a:r>
            <a:r>
              <a:rPr lang="ru-RU" b="1" dirty="0" err="1" smtClean="0"/>
              <a:t>барвників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додаткового</a:t>
            </a:r>
            <a:r>
              <a:rPr lang="ru-RU" b="1" dirty="0" smtClean="0"/>
              <a:t> </a:t>
            </a:r>
            <a:r>
              <a:rPr lang="ru-RU" b="1" dirty="0" err="1" smtClean="0"/>
              <a:t>ламінуючого</a:t>
            </a:r>
            <a:r>
              <a:rPr lang="ru-RU" b="1" dirty="0" smtClean="0"/>
              <a:t> шару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ультрафіолетовим</a:t>
            </a:r>
            <a:r>
              <a:rPr lang="ru-RU" b="1" dirty="0" smtClean="0"/>
              <a:t> </a:t>
            </a:r>
            <a:r>
              <a:rPr lang="ru-RU" b="1" dirty="0" err="1" smtClean="0"/>
              <a:t>фільтром</a:t>
            </a:r>
            <a:r>
              <a:rPr lang="ru-RU" b="1" dirty="0" smtClean="0"/>
              <a:t> для </a:t>
            </a:r>
            <a:r>
              <a:rPr lang="ru-RU" b="1" dirty="0" err="1" smtClean="0"/>
              <a:t>оберігання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, </a:t>
            </a:r>
            <a:r>
              <a:rPr lang="ru-RU" b="1" dirty="0" err="1" smtClean="0"/>
              <a:t>отримувані</a:t>
            </a:r>
            <a:r>
              <a:rPr lang="ru-RU" b="1" dirty="0" smtClean="0"/>
              <a:t> </a:t>
            </a:r>
            <a:r>
              <a:rPr lang="ru-RU" b="1" dirty="0" err="1" smtClean="0"/>
              <a:t>відбитки</a:t>
            </a:r>
            <a:r>
              <a:rPr lang="ru-RU" b="1" dirty="0" smtClean="0"/>
              <a:t> не </a:t>
            </a:r>
            <a:r>
              <a:rPr lang="ru-RU" b="1" dirty="0" err="1" smtClean="0"/>
              <a:t>коробляться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добре </a:t>
            </a:r>
            <a:r>
              <a:rPr lang="ru-RU" b="1" dirty="0" err="1" smtClean="0"/>
              <a:t>переносять</a:t>
            </a:r>
            <a:r>
              <a:rPr lang="ru-RU" b="1" dirty="0" smtClean="0"/>
              <a:t> </a:t>
            </a:r>
            <a:r>
              <a:rPr lang="ru-RU" b="1" dirty="0" err="1" smtClean="0"/>
              <a:t>вологість</a:t>
            </a:r>
            <a:r>
              <a:rPr lang="ru-RU" b="1" dirty="0" smtClean="0"/>
              <a:t>, </a:t>
            </a:r>
            <a:r>
              <a:rPr lang="ru-RU" b="1" dirty="0" err="1" smtClean="0"/>
              <a:t>сонячне</a:t>
            </a:r>
            <a:r>
              <a:rPr lang="ru-RU" b="1" dirty="0" smtClean="0"/>
              <a:t> </a:t>
            </a:r>
            <a:r>
              <a:rPr lang="ru-RU" b="1" dirty="0" err="1" smtClean="0"/>
              <a:t>світло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навіть</a:t>
            </a:r>
            <a:r>
              <a:rPr lang="ru-RU" b="1" dirty="0" smtClean="0"/>
              <a:t> </a:t>
            </a:r>
            <a:r>
              <a:rPr lang="ru-RU" b="1" dirty="0" err="1" smtClean="0"/>
              <a:t>агресивні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271462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/>
              <a:t>          </a:t>
            </a: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   Таким чином,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поліграфія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пройшла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складний</a:t>
            </a:r>
            <a:r>
              <a:rPr lang="ru-RU" sz="2800" dirty="0" smtClean="0"/>
              <a:t> та </a:t>
            </a:r>
            <a:r>
              <a:rPr lang="ru-RU" sz="2800" dirty="0" err="1" smtClean="0"/>
              <a:t>тривалий</a:t>
            </a:r>
            <a:r>
              <a:rPr lang="ru-RU" sz="2800" dirty="0" smtClean="0"/>
              <a:t> шлях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.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зародження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друкарства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паперу</a:t>
            </a:r>
            <a:r>
              <a:rPr lang="ru-RU" sz="2800" dirty="0" smtClean="0"/>
              <a:t> у </a:t>
            </a:r>
            <a:r>
              <a:rPr lang="ru-RU" sz="2800" dirty="0" err="1" smtClean="0"/>
              <a:t>Давньому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Китаї</a:t>
            </a:r>
            <a:r>
              <a:rPr lang="ru-RU" sz="2800" dirty="0" smtClean="0"/>
              <a:t>, до </a:t>
            </a:r>
            <a:r>
              <a:rPr lang="ru-RU" sz="2800" dirty="0" err="1" smtClean="0"/>
              <a:t>появи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технологій</a:t>
            </a:r>
            <a:r>
              <a:rPr lang="ru-RU" sz="2800" dirty="0" smtClean="0"/>
              <a:t> </a:t>
            </a:r>
            <a:r>
              <a:rPr lang="ru-RU" sz="2800" dirty="0" smtClean="0"/>
              <a:t>цифрового </a:t>
            </a:r>
            <a:r>
              <a:rPr lang="ru-RU" sz="2800" dirty="0" err="1" smtClean="0"/>
              <a:t>друку</a:t>
            </a:r>
            <a:r>
              <a:rPr lang="ru-RU" sz="2800" dirty="0" smtClean="0"/>
              <a:t>, </a:t>
            </a:r>
            <a:r>
              <a:rPr lang="ru-RU" sz="2800" dirty="0" err="1" smtClean="0"/>
              <a:t>графіки</a:t>
            </a:r>
            <a:r>
              <a:rPr lang="ru-RU" sz="2800" dirty="0" smtClean="0"/>
              <a:t>, 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високотехнологічних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друкарських</a:t>
            </a:r>
            <a:r>
              <a:rPr lang="ru-RU" sz="2800" dirty="0" smtClean="0"/>
              <a:t> </a:t>
            </a:r>
            <a:r>
              <a:rPr lang="ru-RU" sz="2800" dirty="0" smtClean="0"/>
              <a:t>машин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2" name="Picture 2" descr="https://im3-tub-ua.yandex.net/i?id=685b978be0a4dc6ce7d3d119c2924538&amp;n=33&amp;h=215&amp;w=3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3978264" cy="2786082"/>
          </a:xfrm>
          <a:prstGeom prst="rect">
            <a:avLst/>
          </a:prstGeom>
          <a:noFill/>
        </p:spPr>
      </p:pic>
      <p:pic>
        <p:nvPicPr>
          <p:cNvPr id="5124" name="Picture 4" descr="http://www.yar.ramedor.ru/img/printery/medor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80928"/>
            <a:ext cx="3456852" cy="3162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4296" y="1071546"/>
            <a:ext cx="471462" cy="8461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9"/>
            <a:ext cx="8229600" cy="32861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До </a:t>
            </a:r>
            <a:r>
              <a:rPr lang="ru-RU" dirty="0" err="1" smtClean="0"/>
              <a:t>винайдення</a:t>
            </a:r>
            <a:r>
              <a:rPr lang="ru-RU" dirty="0" smtClean="0"/>
              <a:t> </a:t>
            </a:r>
            <a:r>
              <a:rPr lang="ru-RU" dirty="0" err="1" smtClean="0"/>
              <a:t>друкарського</a:t>
            </a:r>
            <a:r>
              <a:rPr lang="ru-RU" dirty="0" smtClean="0"/>
              <a:t> </a:t>
            </a:r>
            <a:r>
              <a:rPr lang="ru-RU" dirty="0" err="1" smtClean="0"/>
              <a:t>верстату</a:t>
            </a:r>
            <a:r>
              <a:rPr lang="ru-RU" dirty="0" smtClean="0"/>
              <a:t> книжки </a:t>
            </a:r>
            <a:r>
              <a:rPr lang="ru-RU" dirty="0" err="1" smtClean="0"/>
              <a:t>переписувалися</a:t>
            </a:r>
            <a:r>
              <a:rPr lang="ru-RU" dirty="0" smtClean="0"/>
              <a:t> </a:t>
            </a:r>
            <a:r>
              <a:rPr lang="ru-RU" dirty="0" err="1" smtClean="0"/>
              <a:t>вручну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ченцями</a:t>
            </a:r>
            <a:r>
              <a:rPr lang="ru-RU" dirty="0" smtClean="0"/>
              <a:t> в </a:t>
            </a:r>
            <a:r>
              <a:rPr lang="ru-RU" dirty="0" err="1" smtClean="0"/>
              <a:t>монастирях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важка</a:t>
            </a:r>
            <a:r>
              <a:rPr lang="ru-RU" dirty="0" smtClean="0"/>
              <a:t> та </a:t>
            </a:r>
            <a:r>
              <a:rPr lang="ru-RU" dirty="0" err="1" smtClean="0"/>
              <a:t>трудомістка</a:t>
            </a:r>
            <a:r>
              <a:rPr lang="ru-RU" dirty="0" smtClean="0"/>
              <a:t> </a:t>
            </a:r>
            <a:r>
              <a:rPr lang="ru-RU" dirty="0" err="1" smtClean="0"/>
              <a:t>праця</a:t>
            </a:r>
            <a:r>
              <a:rPr lang="ru-RU" dirty="0" smtClean="0"/>
              <a:t>, тому одна книга </a:t>
            </a:r>
            <a:r>
              <a:rPr lang="ru-RU" dirty="0" err="1" smtClean="0"/>
              <a:t>писалася</a:t>
            </a:r>
            <a:r>
              <a:rPr lang="ru-RU" dirty="0" smtClean="0"/>
              <a:t> роками,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ціле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монаха.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http://s3-eu-west-1.amazonaws.com/lookandlearn-preview/A/A005/A005967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928934"/>
            <a:ext cx="4876800" cy="3929066"/>
          </a:xfrm>
          <a:prstGeom prst="rect">
            <a:avLst/>
          </a:prstGeom>
          <a:noFill/>
        </p:spPr>
      </p:pic>
      <p:pic>
        <p:nvPicPr>
          <p:cNvPr id="16388" name="Picture 4" descr="http://arttrans.com.ua/imageproduct/1230/Illustration_Monks_Copying_Manuscripts_Monks_Scribes_friar_Artisans_Clerical_workers_scrivener_Figurative_art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250" y="3933056"/>
            <a:ext cx="4861704" cy="213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996"/>
            <a:ext cx="8229600" cy="1512166"/>
          </a:xfrm>
        </p:spPr>
        <p:txBody>
          <a:bodyPr>
            <a:normAutofit/>
          </a:bodyPr>
          <a:lstStyle/>
          <a:p>
            <a:pPr algn="ctr"/>
            <a:r>
              <a:rPr lang="uk-UA" sz="2000" dirty="0" err="1" smtClean="0"/>
              <a:t>Іоган</a:t>
            </a:r>
            <a:r>
              <a:rPr lang="uk-UA" sz="2000" dirty="0" smtClean="0"/>
              <a:t> </a:t>
            </a:r>
            <a:r>
              <a:rPr lang="uk-UA" sz="2000" dirty="0" err="1" smtClean="0"/>
              <a:t>Гутенберг</a:t>
            </a:r>
            <a:r>
              <a:rPr lang="uk-UA" sz="2000" dirty="0" smtClean="0"/>
              <a:t>  (1397-1468 рр.) з </a:t>
            </a:r>
            <a:r>
              <a:rPr lang="uk-UA" sz="2000" dirty="0" err="1" smtClean="0"/>
              <a:t>Майнцю</a:t>
            </a:r>
            <a:r>
              <a:rPr lang="uk-UA" sz="2000" dirty="0" smtClean="0"/>
              <a:t> (Німеччина) винайшов у 1445 році друкарський верстат  з відлитими окремо літерами, що призвело до революції у </a:t>
            </a:r>
            <a:r>
              <a:rPr lang="uk-UA" sz="2000" dirty="0" err="1" smtClean="0"/>
              <a:t>книгодрукарстві</a:t>
            </a:r>
            <a:r>
              <a:rPr lang="uk-UA" sz="2000" dirty="0" smtClean="0"/>
              <a:t>. У 1450 році він відкрив типографію, де надрукував свою знамениту 42-рядкову Біблію</a:t>
            </a:r>
            <a:endParaRPr lang="uk-UA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14" y="1772814"/>
            <a:ext cx="3600400" cy="488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67941"/>
            <a:ext cx="4716016" cy="261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99593"/>
            <a:ext cx="2425055" cy="290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18" b="9009"/>
          <a:stretch/>
        </p:blipFill>
        <p:spPr bwMode="auto">
          <a:xfrm>
            <a:off x="6195848" y="1772814"/>
            <a:ext cx="2603584" cy="229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7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Наступним</a:t>
            </a:r>
            <a:r>
              <a:rPr lang="ru-RU" dirty="0" smtClean="0"/>
              <a:t> </a:t>
            </a:r>
            <a:r>
              <a:rPr lang="ru-RU" dirty="0" err="1" smtClean="0"/>
              <a:t>етапом</a:t>
            </a:r>
            <a:r>
              <a:rPr lang="ru-RU" dirty="0" smtClean="0"/>
              <a:t> в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поліграфії</a:t>
            </a:r>
            <a:r>
              <a:rPr lang="ru-RU" dirty="0" smtClean="0"/>
              <a:t> та </a:t>
            </a:r>
            <a:r>
              <a:rPr lang="ru-RU" dirty="0" err="1" smtClean="0"/>
              <a:t>книгодрукування</a:t>
            </a:r>
            <a:r>
              <a:rPr lang="ru-RU" dirty="0" smtClean="0"/>
              <a:t> стало </a:t>
            </a:r>
            <a:r>
              <a:rPr lang="ru-RU" dirty="0" err="1" smtClean="0"/>
              <a:t>винайдення</a:t>
            </a:r>
            <a:r>
              <a:rPr lang="ru-RU" dirty="0" smtClean="0"/>
              <a:t> у 1886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Отмаром</a:t>
            </a:r>
            <a:r>
              <a:rPr lang="ru-RU" dirty="0" smtClean="0"/>
              <a:t> </a:t>
            </a:r>
            <a:r>
              <a:rPr lang="ru-RU" dirty="0" err="1" smtClean="0"/>
              <a:t>Мергенталлером</a:t>
            </a:r>
            <a:r>
              <a:rPr lang="ru-RU" dirty="0" smtClean="0"/>
              <a:t> </a:t>
            </a:r>
            <a:r>
              <a:rPr lang="ru-RU" dirty="0" err="1" smtClean="0"/>
              <a:t>лінотипної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https://im3-tub-ua.yandex.net/i?id=8d90ead3e3c5a6f2eeebd09b0a279888&amp;n=33&amp;h=215&amp;w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857363"/>
            <a:ext cx="3214710" cy="4607753"/>
          </a:xfrm>
          <a:prstGeom prst="rect">
            <a:avLst/>
          </a:prstGeom>
          <a:noFill/>
        </p:spPr>
      </p:pic>
      <p:pic>
        <p:nvPicPr>
          <p:cNvPr id="11268" name="Picture 4" descr="http://mirnovogo.ru/wp-content/uploads/2015/08/linotip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465275"/>
            <a:ext cx="3071834" cy="439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929058" cy="6357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У 1819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винайшли</a:t>
            </a:r>
            <a:r>
              <a:rPr lang="ru-RU" dirty="0" smtClean="0"/>
              <a:t> першу </a:t>
            </a:r>
            <a:r>
              <a:rPr lang="ru-RU" dirty="0" err="1" smtClean="0"/>
              <a:t>ротаційну</a:t>
            </a:r>
            <a:r>
              <a:rPr lang="ru-RU" dirty="0" smtClean="0"/>
              <a:t> </a:t>
            </a:r>
            <a:r>
              <a:rPr lang="ru-RU" dirty="0" err="1" smtClean="0"/>
              <a:t>друкарську</a:t>
            </a:r>
            <a:r>
              <a:rPr lang="ru-RU" dirty="0" smtClean="0"/>
              <a:t> машину.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стало </a:t>
            </a:r>
            <a:r>
              <a:rPr lang="ru-RU" dirty="0" err="1" smtClean="0"/>
              <a:t>можливим</a:t>
            </a:r>
            <a:r>
              <a:rPr lang="ru-RU" dirty="0" smtClean="0"/>
              <a:t> </a:t>
            </a:r>
            <a:r>
              <a:rPr lang="ru-RU" dirty="0" err="1" smtClean="0"/>
              <a:t>друкувати</a:t>
            </a:r>
            <a:r>
              <a:rPr lang="ru-RU" dirty="0" smtClean="0"/>
              <a:t> на рулонному </a:t>
            </a:r>
            <a:r>
              <a:rPr lang="ru-RU" dirty="0" err="1" smtClean="0"/>
              <a:t>папері</a:t>
            </a:r>
            <a:r>
              <a:rPr lang="ru-RU" dirty="0" smtClean="0"/>
              <a:t>, через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збільшилась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друкування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42" name="Picture 2" descr="http://www.dmitrysmor.ru/upload/images/big/100_izobreteniy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714356"/>
            <a:ext cx="492922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88640"/>
            <a:ext cx="4606232" cy="66693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    У 1861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шотландець</a:t>
            </a:r>
            <a:r>
              <a:rPr lang="ru-RU" sz="2800" dirty="0" smtClean="0"/>
              <a:t> Джеймс Клерк Максвелл </a:t>
            </a:r>
            <a:r>
              <a:rPr lang="ru-RU" sz="2800" dirty="0" err="1" smtClean="0"/>
              <a:t>додумався</a:t>
            </a:r>
            <a:r>
              <a:rPr lang="ru-RU" sz="2800" dirty="0" smtClean="0"/>
              <a:t> як </a:t>
            </a:r>
            <a:r>
              <a:rPr lang="ru-RU" sz="2800" dirty="0" err="1" smtClean="0"/>
              <a:t>друкувати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зображення</a:t>
            </a:r>
            <a:r>
              <a:rPr lang="ru-RU" sz="2800" dirty="0" smtClean="0"/>
              <a:t> за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</a:t>
            </a:r>
            <a:r>
              <a:rPr lang="ru-RU" sz="2800" dirty="0" err="1" smtClean="0"/>
              <a:t>трьох</a:t>
            </a:r>
            <a:r>
              <a:rPr lang="ru-RU" sz="2800" dirty="0" smtClean="0"/>
              <a:t> </a:t>
            </a:r>
            <a:r>
              <a:rPr lang="ru-RU" sz="2800" dirty="0" err="1" smtClean="0"/>
              <a:t>фарб</a:t>
            </a:r>
            <a:r>
              <a:rPr lang="ru-RU" sz="2800" dirty="0" smtClean="0"/>
              <a:t>, </a:t>
            </a:r>
            <a:r>
              <a:rPr lang="ru-RU" sz="2800" dirty="0" err="1" smtClean="0"/>
              <a:t>використовуючи</a:t>
            </a:r>
            <a:r>
              <a:rPr lang="ru-RU" sz="2800" dirty="0" smtClean="0"/>
              <a:t> </a:t>
            </a:r>
            <a:r>
              <a:rPr lang="ru-RU" sz="2800" dirty="0" err="1" smtClean="0"/>
              <a:t>теорію</a:t>
            </a:r>
            <a:r>
              <a:rPr lang="ru-RU" sz="2800" dirty="0" smtClean="0"/>
              <a:t> синтезу.</a:t>
            </a:r>
            <a:endParaRPr lang="ru-RU" sz="2800" dirty="0"/>
          </a:p>
        </p:txBody>
      </p:sp>
      <p:pic>
        <p:nvPicPr>
          <p:cNvPr id="39938" name="Picture 2" descr="http://file2.answcdn.com/answ-cld/image/upload/w_760,c_fill,g_faces:center,fl_lossy,q_60/v1/tk/view/answ-images/1e03525f/e2d2e2704777951ea260b25c66690db8a88b17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777123" cy="4711464"/>
          </a:xfrm>
          <a:prstGeom prst="rect">
            <a:avLst/>
          </a:prstGeom>
          <a:noFill/>
        </p:spPr>
      </p:pic>
      <p:pic>
        <p:nvPicPr>
          <p:cNvPr id="39940" name="Picture 4" descr="http://i27.tinypic.com/vo910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295775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80727"/>
            <a:ext cx="8229600" cy="3091215"/>
          </a:xfrm>
        </p:spPr>
        <p:txBody>
          <a:bodyPr>
            <a:normAutofit/>
          </a:bodyPr>
          <a:lstStyle/>
          <a:p>
            <a:pPr algn="just" fontAlgn="t">
              <a:buNone/>
            </a:pPr>
            <a:r>
              <a:rPr lang="ru-RU" sz="3200" dirty="0" smtClean="0"/>
              <a:t>        Датою </a:t>
            </a:r>
            <a:r>
              <a:rPr lang="ru-RU" sz="3200" dirty="0" err="1" smtClean="0"/>
              <a:t>народження</a:t>
            </a:r>
            <a:r>
              <a:rPr lang="ru-RU" sz="3200" dirty="0" smtClean="0"/>
              <a:t> офсетного </a:t>
            </a:r>
            <a:r>
              <a:rPr lang="ru-RU" sz="3200" dirty="0" err="1" smtClean="0"/>
              <a:t>друку</a:t>
            </a:r>
            <a:r>
              <a:rPr lang="ru-RU" sz="3200" dirty="0" smtClean="0"/>
              <a:t> </a:t>
            </a:r>
            <a:r>
              <a:rPr lang="ru-RU" sz="3200" dirty="0" smtClean="0"/>
              <a:t> </a:t>
            </a:r>
            <a:r>
              <a:rPr lang="ru-RU" sz="3200" dirty="0" err="1" smtClean="0"/>
              <a:t>вважають</a:t>
            </a:r>
            <a:r>
              <a:rPr lang="ru-RU" sz="3200" dirty="0" smtClean="0"/>
              <a:t> </a:t>
            </a:r>
            <a:r>
              <a:rPr lang="ru-RU" sz="3200" dirty="0" smtClean="0"/>
              <a:t>1904-й </a:t>
            </a:r>
            <a:r>
              <a:rPr lang="ru-RU" sz="3200" dirty="0" err="1" smtClean="0"/>
              <a:t>рік</a:t>
            </a:r>
            <a:r>
              <a:rPr lang="ru-RU" sz="3200" dirty="0" smtClean="0"/>
              <a:t>, коли Рубель </a:t>
            </a:r>
            <a:r>
              <a:rPr lang="ru-RU" sz="3200" dirty="0" err="1" smtClean="0"/>
              <a:t>звернув</a:t>
            </a:r>
            <a:r>
              <a:rPr lang="ru-RU" sz="3200" dirty="0" smtClean="0"/>
              <a:t> </a:t>
            </a:r>
            <a:r>
              <a:rPr lang="ru-RU" sz="3200" dirty="0" err="1" smtClean="0"/>
              <a:t>увагу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відбиток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гумового</a:t>
            </a:r>
            <a:r>
              <a:rPr lang="ru-RU" sz="3200" dirty="0" smtClean="0"/>
              <a:t> полотна на </a:t>
            </a:r>
            <a:r>
              <a:rPr lang="ru-RU" sz="3200" dirty="0" err="1" smtClean="0"/>
              <a:t>папір</a:t>
            </a:r>
            <a:r>
              <a:rPr lang="ru-RU" sz="3200" dirty="0" smtClean="0"/>
              <a:t> </a:t>
            </a:r>
            <a:r>
              <a:rPr lang="ru-RU" sz="3200" dirty="0" err="1" smtClean="0"/>
              <a:t>має</a:t>
            </a:r>
            <a:r>
              <a:rPr lang="ru-RU" sz="3200" dirty="0" smtClean="0"/>
              <a:t> </a:t>
            </a:r>
            <a:r>
              <a:rPr lang="ru-RU" sz="3200" dirty="0" err="1" smtClean="0"/>
              <a:t>кращу</a:t>
            </a:r>
            <a:r>
              <a:rPr lang="ru-RU" sz="3200" dirty="0" smtClean="0"/>
              <a:t> </a:t>
            </a:r>
            <a:r>
              <a:rPr lang="ru-RU" sz="3200" dirty="0" err="1" smtClean="0"/>
              <a:t>якість</a:t>
            </a:r>
            <a:r>
              <a:rPr lang="ru-RU" sz="3200" dirty="0" smtClean="0"/>
              <a:t>, </a:t>
            </a:r>
            <a:r>
              <a:rPr lang="ru-RU" sz="3200" dirty="0" err="1" smtClean="0"/>
              <a:t>ніж</a:t>
            </a:r>
            <a:r>
              <a:rPr lang="ru-RU" sz="3200" dirty="0" smtClean="0"/>
              <a:t> </a:t>
            </a:r>
            <a:r>
              <a:rPr lang="ru-RU" sz="3200" dirty="0" smtClean="0"/>
              <a:t>той,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одразу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форми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8196" name="Picture 4" descr="історія поліграф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140968"/>
            <a:ext cx="4437136" cy="2763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82047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C000"/>
                </a:solidFill>
              </a:rPr>
              <a:t>Схема прямого друку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032448" cy="464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07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4370</TotalTime>
  <Words>960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Виникнення та розвиток поліграфії. Сучасні знакодрукуючі пристрої</vt:lpstr>
      <vt:lpstr>ПОЛІГРАФІЯ</vt:lpstr>
      <vt:lpstr>Слайд 3</vt:lpstr>
      <vt:lpstr>Іоган Гутенберг  (1397-1468 рр.) з Майнцю (Німеччина) винайшов у 1445 році друкарський верстат  з відлитими окремо літерами, що призвело до революції у книгодрукарстві. У 1450 році він відкрив типографію, де надрукував свою знамениту 42-рядкову Біблію</vt:lpstr>
      <vt:lpstr>Слайд 5</vt:lpstr>
      <vt:lpstr>Слайд 6</vt:lpstr>
      <vt:lpstr>Слайд 7</vt:lpstr>
      <vt:lpstr>Слайд 8</vt:lpstr>
      <vt:lpstr>                                           </vt:lpstr>
      <vt:lpstr>Схема непрямого друку</vt:lpstr>
      <vt:lpstr>Копіювально-множильна техніка</vt:lpstr>
      <vt:lpstr>Основні види принтерів</vt:lpstr>
      <vt:lpstr>Слайд 13</vt:lpstr>
      <vt:lpstr>  Послідовність формування зображення в принтерах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БАНКНОТИ НА ПОЛІМЕРНІЙ ОСНОВІ:  ОСОБЛИВОСТІ ТА ЗАСОБИ ЗАХИСТУ ВІД ПІДРОБКИ</dc:title>
  <dc:creator>Елена</dc:creator>
  <cp:lastModifiedBy>U10</cp:lastModifiedBy>
  <cp:revision>56</cp:revision>
  <dcterms:created xsi:type="dcterms:W3CDTF">2016-02-21T17:44:04Z</dcterms:created>
  <dcterms:modified xsi:type="dcterms:W3CDTF">2019-10-25T09:30:54Z</dcterms:modified>
</cp:coreProperties>
</file>