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notesMasterIdLst>
    <p:notesMasterId r:id="rId41"/>
  </p:notesMasterIdLst>
  <p:sldIdLst>
    <p:sldId id="257" r:id="rId2"/>
    <p:sldId id="263" r:id="rId3"/>
    <p:sldId id="264" r:id="rId4"/>
    <p:sldId id="379" r:id="rId5"/>
    <p:sldId id="265" r:id="rId6"/>
    <p:sldId id="267" r:id="rId7"/>
    <p:sldId id="295" r:id="rId8"/>
    <p:sldId id="296" r:id="rId9"/>
    <p:sldId id="340" r:id="rId10"/>
    <p:sldId id="361" r:id="rId11"/>
    <p:sldId id="298" r:id="rId12"/>
    <p:sldId id="299" r:id="rId13"/>
    <p:sldId id="386" r:id="rId14"/>
    <p:sldId id="380" r:id="rId15"/>
    <p:sldId id="381" r:id="rId16"/>
    <p:sldId id="382" r:id="rId17"/>
    <p:sldId id="388" r:id="rId18"/>
    <p:sldId id="391" r:id="rId19"/>
    <p:sldId id="392" r:id="rId20"/>
    <p:sldId id="393" r:id="rId21"/>
    <p:sldId id="394" r:id="rId22"/>
    <p:sldId id="396" r:id="rId23"/>
    <p:sldId id="395" r:id="rId24"/>
    <p:sldId id="385" r:id="rId25"/>
    <p:sldId id="370" r:id="rId26"/>
    <p:sldId id="398" r:id="rId27"/>
    <p:sldId id="402" r:id="rId28"/>
    <p:sldId id="399" r:id="rId29"/>
    <p:sldId id="400" r:id="rId30"/>
    <p:sldId id="401" r:id="rId31"/>
    <p:sldId id="404" r:id="rId32"/>
    <p:sldId id="405" r:id="rId33"/>
    <p:sldId id="408" r:id="rId34"/>
    <p:sldId id="403" r:id="rId35"/>
    <p:sldId id="409" r:id="rId36"/>
    <p:sldId id="303" r:id="rId37"/>
    <p:sldId id="304" r:id="rId38"/>
    <p:sldId id="410" r:id="rId39"/>
    <p:sldId id="368"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2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70" d="100"/>
          <a:sy n="70" d="100"/>
        </p:scale>
        <p:origin x="666" y="12"/>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AEB05-A88E-4E4E-8B60-E44B8C448492}" type="datetimeFigureOut">
              <a:rPr lang="ru-RU" smtClean="0"/>
              <a:t>14.05.2021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1B6E1-E0D3-465D-B802-E1CC55F0C8B4}" type="slidenum">
              <a:rPr lang="ru-RU" smtClean="0"/>
              <a:t>‹#›</a:t>
            </a:fld>
            <a:endParaRPr lang="ru-RU"/>
          </a:p>
        </p:txBody>
      </p:sp>
    </p:spTree>
    <p:extLst>
      <p:ext uri="{BB962C8B-B14F-4D97-AF65-F5344CB8AC3E}">
        <p14:creationId xmlns:p14="http://schemas.microsoft.com/office/powerpoint/2010/main" val="2080024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561B6E1-E0D3-465D-B802-E1CC55F0C8B4}" type="slidenum">
              <a:rPr lang="ru-RU" smtClean="0"/>
              <a:t>4</a:t>
            </a:fld>
            <a:endParaRPr lang="ru-RU"/>
          </a:p>
        </p:txBody>
      </p:sp>
    </p:spTree>
    <p:extLst>
      <p:ext uri="{BB962C8B-B14F-4D97-AF65-F5344CB8AC3E}">
        <p14:creationId xmlns:p14="http://schemas.microsoft.com/office/powerpoint/2010/main" val="72446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7699698-F235-41AE-8B48-C153F8A65492}"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1AC670A-81F3-49CA-9501-FD69A4F6328B}" type="datetimeFigureOut">
              <a:rPr lang="ru-RU" smtClean="0"/>
              <a:pPr/>
              <a:t>14.05.2021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699698-F235-41AE-8B48-C153F8A6549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akon.rada.gov.ua/laws/show/1697-18" TargetMode="External"/><Relationship Id="rId2" Type="http://schemas.openxmlformats.org/officeDocument/2006/relationships/hyperlink" Target="http://zakon.rada.gov.ua/laws/show/254%D0%BA/96-%D0%B2%D1%8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zakon.rada.gov.ua/laws/show/4651-1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zakon.rada.gov.ua/laws/show/4651-17" TargetMode="External"/><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 Id="rId5" Type="http://schemas.openxmlformats.org/officeDocument/2006/relationships/hyperlink" Target="https://zakon.rada.gov.ua/laws/show/4651-17#n1025" TargetMode="External"/><Relationship Id="rId4" Type="http://schemas.openxmlformats.org/officeDocument/2006/relationships/hyperlink" Target="https://zakon.rada.gov.ua/laws/show/4651-17#n1010"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v0298905-2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zakon.rada.gov.ua/laws/show/z0491-20" TargetMode="External"/><Relationship Id="rId4" Type="http://schemas.openxmlformats.org/officeDocument/2006/relationships/hyperlink" Target="http://zakon.rada.gov.ua/laws/show/z0918-1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zakon.rada.gov.ua/laws/show/z0937-17" TargetMode="External"/><Relationship Id="rId2" Type="http://schemas.openxmlformats.org/officeDocument/2006/relationships/hyperlink" Target="https://zakon.rada.gov.ua/laws/show/z0835-19"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23528" y="332656"/>
            <a:ext cx="8496944" cy="6120680"/>
          </a:xfrm>
          <a:effectLst>
            <a:glow rad="228600">
              <a:schemeClr val="accent3">
                <a:satMod val="175000"/>
                <a:alpha val="40000"/>
              </a:schemeClr>
            </a:glow>
          </a:effectLst>
        </p:spPr>
        <p:txBody>
          <a:bodyPr>
            <a:normAutofit fontScale="92500" lnSpcReduction="10000"/>
          </a:bodyPr>
          <a:lstStyle/>
          <a:p>
            <a:pPr marL="45720" indent="0" algn="ctr">
              <a:buNone/>
            </a:pPr>
            <a:r>
              <a:rPr lang="uk-UA" sz="2600" b="1" dirty="0" smtClean="0">
                <a:solidFill>
                  <a:srgbClr val="7030A0"/>
                </a:solidFill>
              </a:rPr>
              <a:t>НАЦІОНАЛЬНА АКАДЕМІЯ ВНУТРІШНІХ СПРАВ </a:t>
            </a:r>
            <a:endParaRPr lang="en-US" sz="2600" b="1" dirty="0" smtClean="0">
              <a:solidFill>
                <a:srgbClr val="7030A0"/>
              </a:solidFill>
            </a:endParaRPr>
          </a:p>
          <a:p>
            <a:pPr marL="0" indent="0" algn="ctr">
              <a:buNone/>
            </a:pPr>
            <a:r>
              <a:rPr lang="uk-UA" sz="2600" b="1" dirty="0" smtClean="0">
                <a:solidFill>
                  <a:srgbClr val="002060"/>
                </a:solidFill>
              </a:rPr>
              <a:t>Кафедра кримінального процесу</a:t>
            </a:r>
          </a:p>
          <a:p>
            <a:pPr marL="0" indent="0" algn="ctr">
              <a:buNone/>
            </a:pPr>
            <a:r>
              <a:rPr lang="uk-UA" b="1" dirty="0" smtClean="0">
                <a:solidFill>
                  <a:srgbClr val="7030A0"/>
                </a:solidFill>
              </a:rPr>
              <a:t> </a:t>
            </a:r>
          </a:p>
          <a:p>
            <a:pPr marL="0" indent="0" algn="ctr">
              <a:buNone/>
            </a:pPr>
            <a:r>
              <a:rPr lang="uk-UA"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ЛЕКЦІЯ</a:t>
            </a:r>
          </a:p>
          <a:p>
            <a:pPr marL="45720" indent="0" algn="ctr">
              <a:buNone/>
            </a:pP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з навчальної дисципліни</a:t>
            </a:r>
            <a:endPar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 indent="0" algn="ctr">
              <a:buNone/>
            </a:pPr>
            <a:r>
              <a:rPr lang="uk-UA"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«СУДОВІ ТА ПРАВООХОРОННІ ОРГАНИ  УКРАЇНИ»</a:t>
            </a:r>
            <a:endParaRPr lang="ru-RU"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a:p>
            <a:pPr marL="45720" indent="0" algn="ctr">
              <a:buNone/>
            </a:pPr>
            <a:r>
              <a:rPr lang="uk-UA" b="1" dirty="0">
                <a:solidFill>
                  <a:srgbClr val="00B050"/>
                </a:solidFill>
              </a:rPr>
              <a:t> </a:t>
            </a:r>
            <a:endParaRPr lang="uk-UA" b="1" dirty="0" smtClean="0">
              <a:solidFill>
                <a:srgbClr val="00B050"/>
              </a:solidFill>
            </a:endParaRPr>
          </a:p>
          <a:p>
            <a:pPr marL="45720" indent="0" algn="ctr">
              <a:buNone/>
            </a:pPr>
            <a:r>
              <a:rPr lang="uk-UA" b="1" smtClean="0">
                <a:ln w="18000">
                  <a:solidFill>
                    <a:schemeClr val="accent2">
                      <a:satMod val="140000"/>
                    </a:schemeClr>
                  </a:solidFill>
                  <a:prstDash val="solid"/>
                  <a:miter lim="800000"/>
                </a:ln>
                <a:solidFill>
                  <a:schemeClr val="accent5"/>
                </a:solidFill>
                <a:effectLst>
                  <a:outerShdw blurRad="25500" dist="23000" dir="7020000" algn="tl">
                    <a:srgbClr val="000000">
                      <a:alpha val="50000"/>
                    </a:srgbClr>
                  </a:outerShdw>
                </a:effectLst>
              </a:rPr>
              <a:t>Тема № </a:t>
            </a:r>
            <a:r>
              <a:rPr lang="uk-UA" b="1" dirty="0" smtClean="0">
                <a:ln w="18000">
                  <a:solidFill>
                    <a:schemeClr val="accent2">
                      <a:satMod val="140000"/>
                    </a:schemeClr>
                  </a:solidFill>
                  <a:prstDash val="solid"/>
                  <a:miter lim="800000"/>
                </a:ln>
                <a:solidFill>
                  <a:schemeClr val="accent5"/>
                </a:solidFill>
                <a:effectLst>
                  <a:outerShdw blurRad="25500" dist="23000" dir="7020000" algn="tl">
                    <a:srgbClr val="000000">
                      <a:alpha val="50000"/>
                    </a:srgbClr>
                  </a:outerShdw>
                </a:effectLst>
              </a:rPr>
              <a:t>5</a:t>
            </a:r>
            <a:endParaRPr lang="ru-RU" b="1" dirty="0">
              <a:ln w="18000">
                <a:solidFill>
                  <a:schemeClr val="accent2">
                    <a:satMod val="140000"/>
                  </a:schemeClr>
                </a:solidFill>
                <a:prstDash val="solid"/>
                <a:miter lim="800000"/>
              </a:ln>
              <a:solidFill>
                <a:schemeClr val="accent5"/>
              </a:solidFill>
              <a:effectLst>
                <a:outerShdw blurRad="25500" dist="23000" dir="7020000" algn="tl">
                  <a:srgbClr val="000000">
                    <a:alpha val="50000"/>
                  </a:srgbClr>
                </a:outerShdw>
              </a:effectLst>
            </a:endParaRPr>
          </a:p>
          <a:p>
            <a:pPr marL="45720" indent="0" algn="ctr">
              <a:lnSpc>
                <a:spcPct val="120000"/>
              </a:lnSpc>
              <a:buNone/>
            </a:pPr>
            <a:r>
              <a:rPr lang="uk-UA" sz="3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«ОРГАНИ </a:t>
            </a:r>
            <a:r>
              <a:rPr lang="uk-UA" sz="3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ДОСУДОВОГО </a:t>
            </a:r>
            <a:r>
              <a:rPr lang="uk-UA" sz="3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РОЗСЛІДУВАННЯ </a:t>
            </a:r>
            <a:r>
              <a:rPr lang="uk-UA" sz="3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В </a:t>
            </a:r>
            <a:r>
              <a:rPr lang="uk-UA" sz="3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УКРАЇНІ»</a:t>
            </a:r>
            <a:endParaRPr lang="ru-RU" sz="3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endParaRPr lang="ru-RU" dirty="0">
              <a:solidFill>
                <a:srgbClr val="002060"/>
              </a:solidFill>
            </a:endParaRPr>
          </a:p>
          <a:p>
            <a:pPr marL="45720" indent="0" algn="ctr">
              <a:buNone/>
            </a:pPr>
            <a:endParaRPr lang="uk-UA" sz="1800" b="1" dirty="0" smtClean="0"/>
          </a:p>
          <a:p>
            <a:pPr algn="ctr"/>
            <a:endParaRPr lang="uk-UA" dirty="0" smtClean="0"/>
          </a:p>
          <a:p>
            <a:pPr marL="45720" indent="0" algn="ctr">
              <a:buNone/>
            </a:pPr>
            <a:endParaRPr lang="uk-UA" dirty="0"/>
          </a:p>
          <a:p>
            <a:pPr marL="45720" indent="0" algn="ctr">
              <a:buNone/>
            </a:pPr>
            <a:r>
              <a:rPr lang="uk-UA" sz="2800" b="1" dirty="0" smtClean="0">
                <a:solidFill>
                  <a:srgbClr val="7030A0"/>
                </a:solidFill>
              </a:rPr>
              <a:t>Київ 202</a:t>
            </a:r>
            <a:r>
              <a:rPr lang="ru-RU" sz="2800" b="1" dirty="0" smtClean="0">
                <a:solidFill>
                  <a:srgbClr val="7030A0"/>
                </a:solidFill>
              </a:rPr>
              <a:t>1</a:t>
            </a:r>
            <a:endParaRPr lang="ru-RU" dirty="0"/>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25" y="4509120"/>
            <a:ext cx="2370465" cy="1518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Nd9GcQNSqqoV6uLZvkpdeKMu_U9E4R_X8heoj9weV-GVyz5wZNSSMn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03" y="116632"/>
            <a:ext cx="1022939"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gerb[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864437"/>
            <a:ext cx="1080120" cy="878060"/>
          </a:xfrm>
          <a:prstGeom prst="rect">
            <a:avLst/>
          </a:prstGeom>
          <a:solidFill>
            <a:srgbClr val="FFFFFF"/>
          </a:solidFill>
          <a:ln w="9525">
            <a:solidFill>
              <a:srgbClr val="000000"/>
            </a:solidFill>
            <a:miter lim="800000"/>
            <a:headEnd/>
            <a:tailEnd/>
          </a:ln>
          <a:effectLst>
            <a:outerShdw dist="107763" dir="13500000" algn="ctr" rotWithShape="0">
              <a:srgbClr val="FFFF00">
                <a:alpha val="50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3" end="3"/>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1" end="1"/>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5" end="5"/>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6" end="6"/>
                                            </p:txEl>
                                          </p:spTgt>
                                        </p:tgtEl>
                                      </p:cBhvr>
                                    </p:animEffect>
                                  </p:childTnLst>
                                </p:cTn>
                              </p:par>
                            </p:childTnLst>
                          </p:cTn>
                        </p:par>
                        <p:par>
                          <p:cTn id="46" fill="hold">
                            <p:stCondLst>
                              <p:cond delay="7000"/>
                            </p:stCondLst>
                            <p:childTnLst>
                              <p:par>
                                <p:cTn id="47" presetID="50" presetClass="entr" presetSubtype="0" decel="10000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7" end="7"/>
                                            </p:txEl>
                                          </p:spTgt>
                                        </p:tgtEl>
                                      </p:cBhvr>
                                    </p:animEffect>
                                  </p:childTnLst>
                                </p:cTn>
                              </p:par>
                            </p:childTnLst>
                          </p:cTn>
                        </p:par>
                        <p:par>
                          <p:cTn id="52" fill="hold">
                            <p:stCondLst>
                              <p:cond delay="8000"/>
                            </p:stCondLst>
                            <p:childTnLst>
                              <p:par>
                                <p:cTn id="53" presetID="50" presetClass="entr" presetSubtype="0" decel="10000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8" end="8"/>
                                            </p:txEl>
                                          </p:spTgt>
                                        </p:tgtEl>
                                      </p:cBhvr>
                                    </p:animEffect>
                                  </p:childTnLst>
                                </p:cTn>
                              </p:par>
                            </p:childTnLst>
                          </p:cTn>
                        </p:par>
                        <p:par>
                          <p:cTn id="58" fill="hold">
                            <p:stCondLst>
                              <p:cond delay="9000"/>
                            </p:stCondLst>
                            <p:childTnLst>
                              <p:par>
                                <p:cTn id="59" presetID="50" presetClass="entr" presetSubtype="0" decel="100000" fill="hold" nodeType="after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p:cTn id="61" dur="1000" fill="hold"/>
                                        <p:tgtEl>
                                          <p:spTgt spid="3">
                                            <p:txEl>
                                              <p:pRg st="13" end="13"/>
                                            </p:txEl>
                                          </p:spTgt>
                                        </p:tgtEl>
                                        <p:attrNameLst>
                                          <p:attrName>ppt_w</p:attrName>
                                        </p:attrNameLst>
                                      </p:cBhvr>
                                      <p:tavLst>
                                        <p:tav tm="0">
                                          <p:val>
                                            <p:strVal val="#ppt_w+.3"/>
                                          </p:val>
                                        </p:tav>
                                        <p:tav tm="100000">
                                          <p:val>
                                            <p:strVal val="#ppt_w"/>
                                          </p:val>
                                        </p:tav>
                                      </p:tavLst>
                                    </p:anim>
                                    <p:anim calcmode="lin" valueType="num">
                                      <p:cBhvr>
                                        <p:cTn id="62"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17444" cy="5016758"/>
          </a:xfrm>
          <a:prstGeom prst="rect">
            <a:avLst/>
          </a:prstGeom>
        </p:spPr>
        <p:txBody>
          <a:bodyPr wrap="square">
            <a:spAutoFit/>
          </a:bodyPr>
          <a:lstStyle/>
          <a:p>
            <a:pPr algn="ctr"/>
            <a:endParaRPr lang="uk-U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endParaRPr lang="uk-U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r>
              <a:rPr lang="uk-U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Питання </a:t>
            </a:r>
            <a:r>
              <a:rPr lang="uk-U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2. </a:t>
            </a:r>
            <a:endParaRPr lang="uk-U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endParaRPr lang="uk-U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r>
              <a:rPr lang="uk-UA" sz="3200" b="1" dirty="0">
                <a:ln/>
                <a:solidFill>
                  <a:srgbClr val="7030A0"/>
                </a:solidFill>
              </a:rPr>
              <a:t>Органи досудового розслідування, їх система і компетенція. Процесуальний статус </a:t>
            </a:r>
            <a:r>
              <a:rPr lang="uk-UA" sz="3200" b="1" dirty="0" smtClean="0">
                <a:ln/>
                <a:solidFill>
                  <a:srgbClr val="7030A0"/>
                </a:solidFill>
              </a:rPr>
              <a:t>керівника </a:t>
            </a:r>
            <a:r>
              <a:rPr lang="uk-UA" sz="3200" b="1" dirty="0">
                <a:ln/>
                <a:solidFill>
                  <a:srgbClr val="7030A0"/>
                </a:solidFill>
              </a:rPr>
              <a:t>органу досудового розслідування, керівника органу дізнання, </a:t>
            </a:r>
            <a:r>
              <a:rPr lang="uk-UA" sz="3200" b="1" dirty="0" smtClean="0">
                <a:ln/>
                <a:solidFill>
                  <a:srgbClr val="7030A0"/>
                </a:solidFill>
              </a:rPr>
              <a:t>слідчого та </a:t>
            </a:r>
            <a:r>
              <a:rPr lang="uk-UA" sz="3200" b="1" dirty="0" err="1" smtClean="0">
                <a:ln/>
                <a:solidFill>
                  <a:srgbClr val="7030A0"/>
                </a:solidFill>
              </a:rPr>
              <a:t>дізнавача</a:t>
            </a:r>
            <a:endParaRPr lang="uk-UA" sz="3200" b="1" dirty="0" smtClean="0">
              <a:ln/>
              <a:solidFill>
                <a:srgbClr val="7030A0"/>
              </a:solidFill>
            </a:endParaRPr>
          </a:p>
          <a:p>
            <a:pPr algn="ctr"/>
            <a:r>
              <a:rPr lang="uk-UA" sz="2800" b="1" i="1" dirty="0">
                <a:ln/>
                <a:solidFill>
                  <a:srgbClr val="7030A0"/>
                </a:solidFill>
              </a:rPr>
              <a:t>(відповідно до вимог КПК України</a:t>
            </a:r>
            <a:r>
              <a:rPr lang="uk-UA" sz="2800" b="1" i="1" dirty="0" smtClean="0">
                <a:ln/>
                <a:solidFill>
                  <a:srgbClr val="7030A0"/>
                </a:solidFill>
              </a:rPr>
              <a:t>)</a:t>
            </a:r>
            <a:r>
              <a:rPr lang="ru-RU" sz="2800" b="1" i="1" dirty="0" smtClean="0">
                <a:ln/>
                <a:solidFill>
                  <a:srgbClr val="7030A0"/>
                </a:solidFill>
              </a:rPr>
              <a:t> </a:t>
            </a:r>
            <a:endParaRPr lang="ru-RU" sz="2800" b="1" i="1" dirty="0">
              <a:ln/>
              <a:solidFill>
                <a:srgbClr val="7030A0"/>
              </a:solidFill>
            </a:endParaRPr>
          </a:p>
          <a:p>
            <a:pPr algn="ctr"/>
            <a:endParaRPr lang="ru-RU" sz="32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48329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32656"/>
            <a:ext cx="8136904" cy="5201424"/>
          </a:xfrm>
          <a:prstGeom prst="rect">
            <a:avLst/>
          </a:prstGeom>
        </p:spPr>
        <p:txBody>
          <a:bodyPr wrap="square">
            <a:spAutoFit/>
          </a:bodyPr>
          <a:lstStyle/>
          <a:p>
            <a:pPr marL="1614488" algn="just"/>
            <a:r>
              <a:rPr lang="uk-UA" sz="2400" b="1" dirty="0">
                <a:solidFill>
                  <a:srgbClr val="002060"/>
                </a:solidFill>
              </a:rPr>
              <a:t>Відповідно до ст. 38 КПК </a:t>
            </a:r>
            <a:r>
              <a:rPr lang="uk-UA" sz="2400" b="1" dirty="0" smtClean="0">
                <a:solidFill>
                  <a:srgbClr val="002060"/>
                </a:solidFill>
              </a:rPr>
              <a:t>України </a:t>
            </a:r>
            <a:r>
              <a:rPr lang="uk-UA" sz="2400" b="1" dirty="0" smtClean="0">
                <a:solidFill>
                  <a:srgbClr val="0070C0"/>
                </a:solidFill>
              </a:rPr>
              <a:t>органами </a:t>
            </a:r>
            <a:r>
              <a:rPr lang="uk-UA" sz="2400" b="1" dirty="0">
                <a:solidFill>
                  <a:srgbClr val="0070C0"/>
                </a:solidFill>
              </a:rPr>
              <a:t>досудового розслідування (органами, що здійснюють дізнання і досудове слідство) </a:t>
            </a:r>
            <a:r>
              <a:rPr lang="uk-UA" sz="2400" b="1" dirty="0" smtClean="0">
                <a:solidFill>
                  <a:srgbClr val="002060"/>
                </a:solidFill>
              </a:rPr>
              <a:t>є:</a:t>
            </a:r>
          </a:p>
          <a:p>
            <a:pPr indent="357188"/>
            <a:r>
              <a:rPr lang="uk-UA" sz="2400" b="1" i="1" dirty="0" smtClean="0">
                <a:solidFill>
                  <a:srgbClr val="7030A0"/>
                </a:solidFill>
              </a:rPr>
              <a:t>1) </a:t>
            </a:r>
            <a:r>
              <a:rPr lang="uk-UA" sz="2400" b="1" i="1" dirty="0">
                <a:solidFill>
                  <a:srgbClr val="0070C0"/>
                </a:solidFill>
              </a:rPr>
              <a:t>слідчі підрозділи:</a:t>
            </a:r>
            <a:endParaRPr lang="ru-RU" sz="2400" b="1" i="1" dirty="0">
              <a:solidFill>
                <a:srgbClr val="0070C0"/>
              </a:solidFill>
            </a:endParaRPr>
          </a:p>
          <a:p>
            <a:pPr lvl="0" indent="715963"/>
            <a:r>
              <a:rPr lang="uk-UA" sz="2400" b="1" i="1" dirty="0">
                <a:solidFill>
                  <a:srgbClr val="0070C0"/>
                </a:solidFill>
                <a:latin typeface="Bookman Old Style" pitchFamily="18" charset="0"/>
              </a:rPr>
              <a:t>а</a:t>
            </a:r>
            <a:r>
              <a:rPr lang="uk-UA" sz="2400" b="1" i="1" dirty="0" smtClean="0">
                <a:solidFill>
                  <a:srgbClr val="0070C0"/>
                </a:solidFill>
                <a:latin typeface="Bookman Old Style" pitchFamily="18" charset="0"/>
              </a:rPr>
              <a:t>) </a:t>
            </a:r>
            <a:r>
              <a:rPr lang="uk-UA" sz="2400" b="1" i="1" dirty="0" smtClean="0">
                <a:solidFill>
                  <a:srgbClr val="7030A0"/>
                </a:solidFill>
                <a:latin typeface="Bookman Old Style" pitchFamily="18" charset="0"/>
              </a:rPr>
              <a:t>органів Національної поліції;</a:t>
            </a:r>
            <a:endParaRPr lang="ru-RU" sz="2400" b="1" i="1" dirty="0">
              <a:solidFill>
                <a:srgbClr val="7030A0"/>
              </a:solidFill>
              <a:latin typeface="Bookman Old Style" pitchFamily="18" charset="0"/>
            </a:endParaRPr>
          </a:p>
          <a:p>
            <a:pPr lvl="0" indent="715963"/>
            <a:r>
              <a:rPr lang="uk-UA" sz="2400" b="1" i="1" dirty="0">
                <a:solidFill>
                  <a:srgbClr val="0070C0"/>
                </a:solidFill>
                <a:latin typeface="Bookman Old Style" pitchFamily="18" charset="0"/>
              </a:rPr>
              <a:t>б</a:t>
            </a:r>
            <a:r>
              <a:rPr lang="uk-UA" sz="2400" b="1" i="1" dirty="0" smtClean="0">
                <a:solidFill>
                  <a:srgbClr val="0070C0"/>
                </a:solidFill>
                <a:latin typeface="Bookman Old Style" pitchFamily="18" charset="0"/>
              </a:rPr>
              <a:t>) </a:t>
            </a:r>
            <a:r>
              <a:rPr lang="uk-UA" sz="2400" b="1" i="1" dirty="0" smtClean="0">
                <a:solidFill>
                  <a:srgbClr val="7030A0"/>
                </a:solidFill>
                <a:latin typeface="Bookman Old Style" pitchFamily="18" charset="0"/>
              </a:rPr>
              <a:t>органів </a:t>
            </a:r>
            <a:r>
              <a:rPr lang="uk-UA" sz="2400" b="1" i="1" dirty="0">
                <a:solidFill>
                  <a:srgbClr val="7030A0"/>
                </a:solidFill>
                <a:latin typeface="Bookman Old Style" pitchFamily="18" charset="0"/>
              </a:rPr>
              <a:t>безпеки;</a:t>
            </a:r>
            <a:endParaRPr lang="ru-RU" sz="2400" b="1" i="1" dirty="0">
              <a:solidFill>
                <a:srgbClr val="7030A0"/>
              </a:solidFill>
              <a:latin typeface="Bookman Old Style" pitchFamily="18" charset="0"/>
            </a:endParaRPr>
          </a:p>
          <a:p>
            <a:pPr lvl="0" indent="715963" algn="just"/>
            <a:r>
              <a:rPr lang="uk-UA" sz="2400" b="1" i="1" dirty="0">
                <a:solidFill>
                  <a:srgbClr val="0070C0"/>
                </a:solidFill>
                <a:latin typeface="Bookman Old Style" pitchFamily="18" charset="0"/>
              </a:rPr>
              <a:t>в</a:t>
            </a:r>
            <a:r>
              <a:rPr lang="uk-UA" sz="2400" b="1" i="1" dirty="0" smtClean="0">
                <a:solidFill>
                  <a:srgbClr val="0070C0"/>
                </a:solidFill>
                <a:latin typeface="Bookman Old Style" pitchFamily="18" charset="0"/>
              </a:rPr>
              <a:t>) </a:t>
            </a:r>
            <a:r>
              <a:rPr lang="uk-UA" sz="2400" b="1" i="1" dirty="0" smtClean="0">
                <a:solidFill>
                  <a:srgbClr val="7030A0"/>
                </a:solidFill>
                <a:latin typeface="Bookman Old Style" pitchFamily="18" charset="0"/>
              </a:rPr>
              <a:t>органів</a:t>
            </a:r>
            <a:r>
              <a:rPr lang="uk-UA" sz="2400" b="1" i="1" dirty="0">
                <a:solidFill>
                  <a:srgbClr val="7030A0"/>
                </a:solidFill>
                <a:latin typeface="Bookman Old Style" pitchFamily="18" charset="0"/>
              </a:rPr>
              <a:t>, що здійснюють контроль за додержанням податкового законодавства</a:t>
            </a:r>
            <a:r>
              <a:rPr lang="uk-UA" sz="2400" b="1" i="1" dirty="0" smtClean="0">
                <a:solidFill>
                  <a:srgbClr val="7030A0"/>
                </a:solidFill>
                <a:latin typeface="Bookman Old Style" pitchFamily="18" charset="0"/>
              </a:rPr>
              <a:t>;</a:t>
            </a:r>
          </a:p>
          <a:p>
            <a:pPr indent="715963" algn="just"/>
            <a:r>
              <a:rPr lang="uk-UA" sz="2400" b="1" i="1" dirty="0">
                <a:solidFill>
                  <a:srgbClr val="0070C0"/>
                </a:solidFill>
                <a:latin typeface="Bookman Old Style" pitchFamily="18" charset="0"/>
              </a:rPr>
              <a:t>г) </a:t>
            </a:r>
            <a:r>
              <a:rPr lang="uk-UA" sz="2400" b="1" i="1" dirty="0" smtClean="0">
                <a:solidFill>
                  <a:srgbClr val="7030A0"/>
                </a:solidFill>
                <a:latin typeface="Bookman Old Style" pitchFamily="18" charset="0"/>
              </a:rPr>
              <a:t>органів Державного </a:t>
            </a:r>
            <a:r>
              <a:rPr lang="uk-UA" sz="2400" b="1" i="1" dirty="0">
                <a:solidFill>
                  <a:srgbClr val="7030A0"/>
                </a:solidFill>
                <a:latin typeface="Bookman Old Style" pitchFamily="18" charset="0"/>
              </a:rPr>
              <a:t>бюро </a:t>
            </a:r>
            <a:r>
              <a:rPr lang="uk-UA" sz="2400" b="1" i="1" dirty="0" smtClean="0">
                <a:solidFill>
                  <a:srgbClr val="7030A0"/>
                </a:solidFill>
                <a:latin typeface="Bookman Old Style" pitchFamily="18" charset="0"/>
              </a:rPr>
              <a:t>розслідувань;</a:t>
            </a:r>
          </a:p>
          <a:p>
            <a:pPr lvl="0" indent="357188" algn="just"/>
            <a:r>
              <a:rPr lang="uk-UA" sz="2400" b="1" i="1" dirty="0" smtClean="0">
                <a:solidFill>
                  <a:srgbClr val="7030A0"/>
                </a:solidFill>
              </a:rPr>
              <a:t>2)</a:t>
            </a:r>
            <a:r>
              <a:rPr lang="uk-UA" sz="2400" b="1" i="1" dirty="0" smtClean="0">
                <a:solidFill>
                  <a:srgbClr val="002060"/>
                </a:solidFill>
              </a:rPr>
              <a:t> </a:t>
            </a:r>
            <a:r>
              <a:rPr lang="uk-UA" sz="2400" b="1" i="1" dirty="0" smtClean="0">
                <a:solidFill>
                  <a:srgbClr val="0070C0"/>
                </a:solidFill>
              </a:rPr>
              <a:t>підрозділи детективів, підрозділ внутрішнього контролю Національного антикорупційного бюро України.</a:t>
            </a:r>
            <a:endParaRPr lang="ru-RU" sz="2400" i="1" dirty="0">
              <a:solidFill>
                <a:srgbClr val="0070C0"/>
              </a:solidFill>
            </a:endParaRPr>
          </a:p>
          <a:p>
            <a:pPr lvl="0" indent="715963"/>
            <a:endParaRPr lang="ru-RU" sz="2000" dirty="0">
              <a:solidFill>
                <a:srgbClr val="0070C0"/>
              </a:solidFill>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12" y="332656"/>
            <a:ext cx="1825008" cy="1440160"/>
          </a:xfrm>
          <a:prstGeom prst="roundRect">
            <a:avLst>
              <a:gd name="adj" fmla="val 14191"/>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83587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7539" y="764704"/>
            <a:ext cx="8424544" cy="2062103"/>
          </a:xfrm>
          <a:prstGeom prst="rect">
            <a:avLst/>
          </a:prstGeom>
        </p:spPr>
        <p:txBody>
          <a:bodyPr wrap="square">
            <a:spAutoFit/>
          </a:bodyPr>
          <a:lstStyle/>
          <a:p>
            <a:pPr indent="625475" algn="just"/>
            <a:r>
              <a:rPr lang="uk-UA" sz="3200" dirty="0" smtClean="0">
                <a:solidFill>
                  <a:srgbClr val="002060"/>
                </a:solidFill>
                <a:latin typeface="Book Antiqua" pitchFamily="18" charset="0"/>
              </a:rPr>
              <a:t>Стаття 216 КПК України установлює </a:t>
            </a:r>
            <a:r>
              <a:rPr lang="uk-UA" sz="3200" b="1" i="1" dirty="0" smtClean="0">
                <a:solidFill>
                  <a:srgbClr val="0070C0"/>
                </a:solidFill>
                <a:latin typeface="Book Antiqua" pitchFamily="18" charset="0"/>
              </a:rPr>
              <a:t>підслідність</a:t>
            </a:r>
            <a:r>
              <a:rPr lang="uk-UA" sz="3200" i="1" dirty="0" smtClean="0">
                <a:solidFill>
                  <a:srgbClr val="0070C0"/>
                </a:solidFill>
                <a:latin typeface="Book Antiqua" pitchFamily="18" charset="0"/>
              </a:rPr>
              <a:t>, </a:t>
            </a:r>
            <a:r>
              <a:rPr lang="uk-UA" sz="2800" dirty="0" smtClean="0">
                <a:solidFill>
                  <a:srgbClr val="7030A0"/>
                </a:solidFill>
                <a:latin typeface="Book Antiqua" pitchFamily="18" charset="0"/>
              </a:rPr>
              <a:t>тобто віднесення того чи іншого складу злочину до компетенції певного органу досудового розслідування</a:t>
            </a:r>
            <a:r>
              <a:rPr lang="uk-UA" sz="3200" dirty="0" smtClean="0">
                <a:solidFill>
                  <a:srgbClr val="7030A0"/>
                </a:solidFill>
                <a:latin typeface="Book Antiqua" pitchFamily="18" charset="0"/>
              </a:rPr>
              <a:t>.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530481"/>
            <a:ext cx="4464496" cy="2223135"/>
          </a:xfrm>
          <a:prstGeom prst="rect">
            <a:avLst/>
          </a:prstGeom>
          <a:ln>
            <a:noFill/>
          </a:ln>
          <a:effectLst>
            <a:softEdge rad="112500"/>
          </a:effectLst>
        </p:spPr>
      </p:pic>
    </p:spTree>
    <p:extLst>
      <p:ext uri="{BB962C8B-B14F-4D97-AF65-F5344CB8AC3E}">
        <p14:creationId xmlns:p14="http://schemas.microsoft.com/office/powerpoint/2010/main" val="1654863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12968" cy="6961906"/>
          </a:xfrm>
          <a:prstGeom prst="rect">
            <a:avLst/>
          </a:prstGeom>
        </p:spPr>
        <p:txBody>
          <a:bodyPr wrap="square">
            <a:spAutoFit/>
          </a:bodyPr>
          <a:lstStyle/>
          <a:p>
            <a:pPr indent="450215" algn="just">
              <a:lnSpc>
                <a:spcPct val="115000"/>
              </a:lnSpc>
              <a:spcAft>
                <a:spcPts val="0"/>
              </a:spcAft>
            </a:pPr>
            <a:r>
              <a:rPr lang="uk-UA" sz="2400" dirty="0" smtClean="0">
                <a:solidFill>
                  <a:srgbClr val="000000"/>
                </a:solidFill>
                <a:latin typeface="Times New Roman" panose="02020603050405020304" pitchFamily="18" charset="0"/>
                <a:ea typeface="Times New Roman" panose="02020603050405020304" pitchFamily="18" charset="0"/>
              </a:rPr>
              <a:t> </a:t>
            </a:r>
            <a:r>
              <a:rPr lang="uk-UA" sz="2400" b="1" i="1" dirty="0" smtClean="0">
                <a:solidFill>
                  <a:srgbClr val="002060"/>
                </a:solidFill>
                <a:latin typeface="Times New Roman" panose="02020603050405020304" pitchFamily="18" charset="0"/>
                <a:ea typeface="Times New Roman" panose="02020603050405020304" pitchFamily="18" charset="0"/>
              </a:rPr>
              <a:t>Дізнання </a:t>
            </a:r>
            <a:r>
              <a:rPr lang="uk-UA" sz="2400" b="1" i="1" dirty="0">
                <a:solidFill>
                  <a:srgbClr val="002060"/>
                </a:solidFill>
                <a:latin typeface="Times New Roman" panose="02020603050405020304" pitchFamily="18" charset="0"/>
                <a:ea typeface="Times New Roman" panose="02020603050405020304" pitchFamily="18" charset="0"/>
              </a:rPr>
              <a:t>здійснюють підрозділи дізнання або уповноважені особи інших підрозділів:</a:t>
            </a:r>
            <a:endParaRPr lang="ru-RU" sz="2000" dirty="0">
              <a:solidFill>
                <a:srgbClr val="00206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а)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органів Національної поліції;</a:t>
            </a:r>
            <a:endParaRPr lang="ru-RU"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б)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органів безпеки;</a:t>
            </a:r>
            <a:endParaRPr lang="ru-RU"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в)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органів, що здійснюють контроль за додержанням податкового законодавства;</a:t>
            </a:r>
            <a:endParaRPr lang="ru-RU"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г)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органів Державного бюро розслідувань;</a:t>
            </a:r>
            <a:endParaRPr lang="ru-RU"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450850"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ґ)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Національного антикорупційного бюро </a:t>
            </a:r>
            <a:r>
              <a:rPr lang="uk-UA"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України </a:t>
            </a:r>
          </a:p>
          <a:p>
            <a:pPr marL="450850" algn="just">
              <a:lnSpc>
                <a:spcPct val="115000"/>
              </a:lnSpc>
              <a:spcAft>
                <a:spcPts val="0"/>
              </a:spcAft>
            </a:pPr>
            <a:r>
              <a:rPr lang="uk-UA" sz="2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(ч. 3 ст. 38 КПК України).</a:t>
            </a:r>
          </a:p>
          <a:p>
            <a:pPr algn="just">
              <a:lnSpc>
                <a:spcPct val="115000"/>
              </a:lnSpc>
              <a:spcAft>
                <a:spcPts val="0"/>
              </a:spcAft>
            </a:pPr>
            <a:endParaRPr lang="uk-UA" sz="2400" dirty="0">
              <a:solidFill>
                <a:srgbClr val="000000"/>
              </a:solidFill>
              <a:latin typeface="Courier New" panose="02070309020205020404" pitchFamily="49" charset="0"/>
              <a:ea typeface="Times New Roman" panose="02020603050405020304" pitchFamily="18" charset="0"/>
            </a:endParaRPr>
          </a:p>
          <a:p>
            <a:pPr algn="just">
              <a:lnSpc>
                <a:spcPct val="115000"/>
              </a:lnSpc>
              <a:spcAft>
                <a:spcPts val="0"/>
              </a:spcAft>
            </a:pPr>
            <a:r>
              <a:rPr lang="uk-UA" sz="2000" dirty="0" smtClean="0">
                <a:solidFill>
                  <a:srgbClr val="000000"/>
                </a:solidFill>
                <a:latin typeface="Courier New" panose="02070309020205020404" pitchFamily="49" charset="0"/>
                <a:ea typeface="Times New Roman" panose="02020603050405020304" pitchFamily="18" charset="0"/>
              </a:rPr>
              <a:t>   </a:t>
            </a:r>
            <a:r>
              <a:rPr lang="ru-RU" sz="2000" dirty="0" smtClean="0"/>
              <a:t> </a:t>
            </a:r>
            <a:r>
              <a:rPr lang="uk-UA" sz="2000" b="1" i="1" spc="-20" dirty="0">
                <a:solidFill>
                  <a:srgbClr val="7030A0"/>
                </a:solidFill>
                <a:latin typeface="Times New Roman" panose="02020603050405020304" pitchFamily="18" charset="0"/>
                <a:ea typeface="Times New Roman" panose="02020603050405020304" pitchFamily="18" charset="0"/>
              </a:rPr>
              <a:t>Підрозділи дізнання</a:t>
            </a:r>
            <a:r>
              <a:rPr lang="uk-UA" sz="2000" spc="-20" dirty="0">
                <a:solidFill>
                  <a:srgbClr val="7030A0"/>
                </a:solidFill>
                <a:latin typeface="Times New Roman" panose="02020603050405020304" pitchFamily="18" charset="0"/>
                <a:ea typeface="Times New Roman" panose="02020603050405020304" pitchFamily="18" charset="0"/>
              </a:rPr>
              <a:t> </a:t>
            </a:r>
            <a:r>
              <a:rPr lang="uk-UA" sz="2000" spc="-20" dirty="0">
                <a:solidFill>
                  <a:srgbClr val="0070C0"/>
                </a:solidFill>
                <a:latin typeface="Times New Roman" panose="02020603050405020304" pitchFamily="18" charset="0"/>
                <a:ea typeface="Times New Roman" panose="02020603050405020304" pitchFamily="18" charset="0"/>
              </a:rPr>
              <a:t>є структурними підрозділами апарату центральних і територіальних органів Національної поліції; органів безпеки; органів, що здійснюють контроль за додержанням податкового законодавства; органів Державного бюро розслідувань, Національного антикорупційного бюро України, які відповідно до кримінального процесуального законодавства здійснюють досудове розслідування кримінальних проступків, віднесених до їх підслідності.</a:t>
            </a:r>
            <a:endParaRPr lang="ru-RU" sz="2000" dirty="0">
              <a:solidFill>
                <a:srgbClr val="0070C0"/>
              </a:solidFill>
              <a:latin typeface="Times New Roman" panose="02020603050405020304" pitchFamily="18" charset="0"/>
              <a:ea typeface="Times New Roman" panose="02020603050405020304" pitchFamily="18" charset="0"/>
            </a:endParaRPr>
          </a:p>
          <a:p>
            <a:pPr>
              <a:spcAft>
                <a:spcPts val="0"/>
              </a:spcAft>
            </a:pPr>
            <a:r>
              <a:rPr lang="uk-UA" sz="1400" dirty="0">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217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0973"/>
            <a:ext cx="8928992" cy="6315575"/>
          </a:xfrm>
          <a:prstGeom prst="rect">
            <a:avLst/>
          </a:prstGeom>
        </p:spPr>
        <p:txBody>
          <a:bodyPr wrap="square">
            <a:spAutoFit/>
          </a:bodyPr>
          <a:lstStyle/>
          <a:p>
            <a:pPr indent="450215" algn="just">
              <a:lnSpc>
                <a:spcPct val="115000"/>
              </a:lnSpc>
              <a:spcAft>
                <a:spcPts val="0"/>
              </a:spcAft>
            </a:pPr>
            <a:r>
              <a:rPr lang="uk-UA" sz="2400" b="1" i="1" dirty="0" smtClean="0">
                <a:solidFill>
                  <a:srgbClr val="002060"/>
                </a:solidFill>
                <a:latin typeface="Times New Roman" panose="02020603050405020304" pitchFamily="18" charset="0"/>
                <a:ea typeface="Times New Roman" panose="02020603050405020304" pitchFamily="18" charset="0"/>
              </a:rPr>
              <a:t>Керівник органу досудового розслідування </a:t>
            </a:r>
            <a:r>
              <a:rPr lang="uk-UA" sz="2400" dirty="0" smtClean="0">
                <a:solidFill>
                  <a:srgbClr val="002060"/>
                </a:solidFill>
                <a:latin typeface="Times New Roman" panose="02020603050405020304" pitchFamily="18" charset="0"/>
                <a:ea typeface="Times New Roman" panose="02020603050405020304" pitchFamily="18" charset="0"/>
              </a:rPr>
              <a:t>відповідно ст. 39 КПК України </a:t>
            </a:r>
            <a:r>
              <a:rPr lang="uk-UA" sz="2400" b="1" i="1" dirty="0" smtClean="0">
                <a:solidFill>
                  <a:srgbClr val="002060"/>
                </a:solidFill>
                <a:latin typeface="Times New Roman" panose="02020603050405020304" pitchFamily="18" charset="0"/>
                <a:ea typeface="Times New Roman" panose="02020603050405020304" pitchFamily="18" charset="0"/>
              </a:rPr>
              <a:t>уповноважений</a:t>
            </a:r>
            <a:r>
              <a:rPr lang="uk-UA" sz="2400" dirty="0" smtClean="0">
                <a:solidFill>
                  <a:srgbClr val="002060"/>
                </a:solidFill>
                <a:latin typeface="Times New Roman" panose="02020603050405020304" pitchFamily="18" charset="0"/>
                <a:ea typeface="Times New Roman" panose="02020603050405020304" pitchFamily="18" charset="0"/>
              </a:rPr>
              <a:t>:   </a:t>
            </a:r>
            <a:endParaRPr lang="ru-RU" sz="2400" dirty="0" smtClean="0">
              <a:solidFill>
                <a:srgbClr val="00206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smtClean="0">
                <a:solidFill>
                  <a:srgbClr val="7030A0"/>
                </a:solidFill>
                <a:latin typeface="Times New Roman" panose="02020603050405020304" pitchFamily="18" charset="0"/>
                <a:ea typeface="Times New Roman" panose="02020603050405020304" pitchFamily="18" charset="0"/>
              </a:rPr>
              <a:t>1) визначати слідчого (слідчих), який здійснюватиме досудове розслідування, а у випадках здійснення досудового розслідування слідчою групою – визначати старшого слідчої групи, який керуватиме діями інших слідчих;</a:t>
            </a:r>
            <a:endParaRPr lang="ru-RU" dirty="0" smtClean="0">
              <a:solidFill>
                <a:srgbClr val="7030A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smtClean="0">
                <a:solidFill>
                  <a:srgbClr val="7030A0"/>
                </a:solidFill>
                <a:latin typeface="Times New Roman" panose="02020603050405020304" pitchFamily="18" charset="0"/>
                <a:ea typeface="Times New Roman" panose="02020603050405020304" pitchFamily="18" charset="0"/>
              </a:rPr>
              <a:t>2</a:t>
            </a:r>
            <a:r>
              <a:rPr lang="uk-UA" dirty="0">
                <a:solidFill>
                  <a:srgbClr val="7030A0"/>
                </a:solidFill>
                <a:latin typeface="Times New Roman" panose="02020603050405020304" pitchFamily="18" charset="0"/>
                <a:ea typeface="Times New Roman" panose="02020603050405020304" pitchFamily="18" charset="0"/>
              </a:rPr>
              <a:t>) відсторонювати слідчого від проведення досудового розслідування вмотивованою постановою за ініціативою прокурора або з власної ініціативи з наступним повідомленням прокурора та призначати іншого слідчого за наявності підстав, передбачених КПК України, для його відводу або у разі неефективного досудового розслідування; </a:t>
            </a:r>
            <a:endParaRPr lang="ru-RU" dirty="0">
              <a:solidFill>
                <a:srgbClr val="7030A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a:solidFill>
                  <a:srgbClr val="7030A0"/>
                </a:solidFill>
                <a:latin typeface="Times New Roman" panose="02020603050405020304" pitchFamily="18" charset="0"/>
                <a:ea typeface="Times New Roman" panose="02020603050405020304" pitchFamily="18" charset="0"/>
              </a:rPr>
              <a:t>3) ознайомлюватися з матеріалами досудового розслідування, давати слідчому письмові вказівки, які не можуть суперечити рішенням та вказівкам прокурора;</a:t>
            </a:r>
            <a:endParaRPr lang="ru-RU" dirty="0">
              <a:solidFill>
                <a:srgbClr val="7030A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a:solidFill>
                  <a:srgbClr val="7030A0"/>
                </a:solidFill>
                <a:latin typeface="Times New Roman" panose="02020603050405020304" pitchFamily="18" charset="0"/>
                <a:ea typeface="Times New Roman" panose="02020603050405020304" pitchFamily="18" charset="0"/>
              </a:rPr>
              <a:t>4) вживати заходів щодо усунення порушень вимог законодавства у випадку їх допущення слідчим; </a:t>
            </a:r>
            <a:endParaRPr lang="ru-RU" dirty="0">
              <a:solidFill>
                <a:srgbClr val="7030A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a:solidFill>
                  <a:srgbClr val="7030A0"/>
                </a:solidFill>
                <a:latin typeface="Times New Roman" panose="02020603050405020304" pitchFamily="18" charset="0"/>
                <a:ea typeface="Times New Roman" panose="02020603050405020304" pitchFamily="18" charset="0"/>
              </a:rPr>
              <a:t>5) погоджувати проведення слідчих (розшукових) дій та продовжувати строк їх проведення у випадках, передбачених КПК України; </a:t>
            </a:r>
            <a:endParaRPr lang="ru-RU" dirty="0">
              <a:solidFill>
                <a:srgbClr val="7030A0"/>
              </a:solidFill>
              <a:latin typeface="Courier New" panose="02070309020205020404" pitchFamily="49" charset="0"/>
              <a:ea typeface="Times New Roman" panose="02020603050405020304" pitchFamily="18" charset="0"/>
            </a:endParaRPr>
          </a:p>
          <a:p>
            <a:pPr indent="457200" algn="just">
              <a:lnSpc>
                <a:spcPct val="115000"/>
              </a:lnSpc>
              <a:spcAft>
                <a:spcPts val="0"/>
              </a:spcAft>
            </a:pPr>
            <a:r>
              <a:rPr lang="uk-UA" dirty="0">
                <a:solidFill>
                  <a:srgbClr val="7030A0"/>
                </a:solidFill>
                <a:latin typeface="Times New Roman" panose="02020603050405020304" pitchFamily="18" charset="0"/>
                <a:ea typeface="Times New Roman" panose="02020603050405020304" pitchFamily="18" charset="0"/>
              </a:rPr>
              <a:t>6) здійснювати досудове розслідування, користуючись при цьому повноваженнями слідчого;</a:t>
            </a:r>
            <a:endParaRPr lang="ru-RU" dirty="0">
              <a:solidFill>
                <a:srgbClr val="7030A0"/>
              </a:solidFill>
              <a:latin typeface="Courier New" panose="02070309020205020404" pitchFamily="49" charset="0"/>
              <a:ea typeface="Times New Roman" panose="02020603050405020304" pitchFamily="18" charset="0"/>
            </a:endParaRPr>
          </a:p>
          <a:p>
            <a:r>
              <a:rPr lang="uk-UA" dirty="0">
                <a:solidFill>
                  <a:srgbClr val="7030A0"/>
                </a:solidFill>
                <a:latin typeface="Times New Roman" panose="02020603050405020304" pitchFamily="18" charset="0"/>
                <a:ea typeface="Times New Roman" panose="02020603050405020304" pitchFamily="18" charset="0"/>
              </a:rPr>
              <a:t>7) здійснювати інші повноваження, передбачені КПК </a:t>
            </a:r>
            <a:r>
              <a:rPr lang="uk-UA" dirty="0" smtClean="0">
                <a:solidFill>
                  <a:srgbClr val="7030A0"/>
                </a:solidFill>
                <a:latin typeface="Times New Roman" panose="02020603050405020304" pitchFamily="18" charset="0"/>
                <a:ea typeface="Times New Roman" panose="02020603050405020304" pitchFamily="18" charset="0"/>
              </a:rPr>
              <a:t>України.</a:t>
            </a:r>
            <a:endParaRPr lang="ru-RU" dirty="0">
              <a:solidFill>
                <a:srgbClr val="7030A0"/>
              </a:solidFill>
            </a:endParaRPr>
          </a:p>
        </p:txBody>
      </p:sp>
    </p:spTree>
    <p:extLst>
      <p:ext uri="{BB962C8B-B14F-4D97-AF65-F5344CB8AC3E}">
        <p14:creationId xmlns:p14="http://schemas.microsoft.com/office/powerpoint/2010/main" val="4268731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97346"/>
            <a:ext cx="8208912" cy="6429261"/>
          </a:xfrm>
          <a:prstGeom prst="rect">
            <a:avLst/>
          </a:prstGeom>
        </p:spPr>
        <p:txBody>
          <a:bodyPr wrap="square">
            <a:spAutoFit/>
          </a:bodyPr>
          <a:lstStyle/>
          <a:p>
            <a:pPr indent="450215" algn="just">
              <a:lnSpc>
                <a:spcPct val="115000"/>
              </a:lnSpc>
              <a:spcAft>
                <a:spcPts val="0"/>
              </a:spcAft>
            </a:pPr>
            <a:r>
              <a:rPr lang="uk-UA" sz="2400" b="1" i="1" dirty="0">
                <a:solidFill>
                  <a:srgbClr val="002060"/>
                </a:solidFill>
                <a:latin typeface="Times New Roman" panose="02020603050405020304" pitchFamily="18" charset="0"/>
                <a:ea typeface="Times New Roman" panose="02020603050405020304" pitchFamily="18" charset="0"/>
              </a:rPr>
              <a:t>Керівник органу дізнання</a:t>
            </a:r>
            <a:r>
              <a:rPr lang="uk-UA" sz="2400" dirty="0">
                <a:solidFill>
                  <a:srgbClr val="002060"/>
                </a:solidFill>
                <a:latin typeface="Times New Roman" panose="02020603050405020304" pitchFamily="18" charset="0"/>
                <a:ea typeface="Times New Roman" panose="02020603050405020304" pitchFamily="18" charset="0"/>
              </a:rPr>
              <a:t> відповідно ст. 39</a:t>
            </a:r>
            <a:r>
              <a:rPr lang="uk-UA" sz="2400" baseline="30000" dirty="0">
                <a:solidFill>
                  <a:srgbClr val="002060"/>
                </a:solidFill>
                <a:latin typeface="Times New Roman" panose="02020603050405020304" pitchFamily="18" charset="0"/>
                <a:ea typeface="Times New Roman" panose="02020603050405020304" pitchFamily="18" charset="0"/>
              </a:rPr>
              <a:t>1</a:t>
            </a:r>
            <a:r>
              <a:rPr lang="uk-UA" sz="2400" dirty="0">
                <a:solidFill>
                  <a:srgbClr val="002060"/>
                </a:solidFill>
                <a:latin typeface="Times New Roman" panose="02020603050405020304" pitchFamily="18" charset="0"/>
                <a:ea typeface="Times New Roman" panose="02020603050405020304" pitchFamily="18" charset="0"/>
              </a:rPr>
              <a:t> КПК України </a:t>
            </a:r>
            <a:r>
              <a:rPr lang="uk-UA" sz="2400" b="1" i="1" dirty="0">
                <a:solidFill>
                  <a:srgbClr val="002060"/>
                </a:solidFill>
                <a:latin typeface="Times New Roman" panose="02020603050405020304" pitchFamily="18" charset="0"/>
                <a:ea typeface="Times New Roman" panose="02020603050405020304" pitchFamily="18" charset="0"/>
              </a:rPr>
              <a:t>уповноважений:</a:t>
            </a:r>
            <a:r>
              <a:rPr lang="uk-UA" sz="2400" i="1" dirty="0">
                <a:solidFill>
                  <a:srgbClr val="002060"/>
                </a:solidFill>
                <a:latin typeface="Times New Roman" panose="02020603050405020304" pitchFamily="18" charset="0"/>
                <a:ea typeface="Times New Roman" panose="02020603050405020304" pitchFamily="18" charset="0"/>
              </a:rPr>
              <a:t> </a:t>
            </a:r>
            <a:endParaRPr lang="ru-RU" sz="2400" dirty="0">
              <a:solidFill>
                <a:srgbClr val="00206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7030A0"/>
                </a:solidFill>
                <a:latin typeface="Times New Roman" panose="02020603050405020304" pitchFamily="18" charset="0"/>
                <a:ea typeface="Times New Roman" panose="02020603050405020304" pitchFamily="18" charset="0"/>
              </a:rPr>
              <a:t>1) визначати дізнавача, який здійснюватиме дізнання;</a:t>
            </a:r>
            <a:endParaRPr lang="ru-RU" sz="2400" dirty="0">
              <a:solidFill>
                <a:srgbClr val="7030A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7030A0"/>
                </a:solidFill>
                <a:latin typeface="Times New Roman" panose="02020603050405020304" pitchFamily="18" charset="0"/>
                <a:ea typeface="Times New Roman" panose="02020603050405020304" pitchFamily="18" charset="0"/>
              </a:rPr>
              <a:t>2) відсторонювати дізнавача від проведення дізнання за ініціативою прокурора або з власної ініціативи та призначати іншого дізнавача за наявності підстав, передбачених КПК України, для його відводу (самовідводу) або неефективного дізнання;</a:t>
            </a:r>
            <a:endParaRPr lang="ru-RU" sz="2400" dirty="0">
              <a:solidFill>
                <a:srgbClr val="7030A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7030A0"/>
                </a:solidFill>
                <a:latin typeface="Times New Roman" panose="02020603050405020304" pitchFamily="18" charset="0"/>
                <a:ea typeface="Times New Roman" panose="02020603050405020304" pitchFamily="18" charset="0"/>
              </a:rPr>
              <a:t>3) ознайомлюватися з матеріалами дізнання, давати дізнавачу письмові вказівки, що не суперечать рішенням та вказівкам прокурора;</a:t>
            </a:r>
            <a:endParaRPr lang="ru-RU" sz="2400" dirty="0">
              <a:solidFill>
                <a:srgbClr val="7030A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7030A0"/>
                </a:solidFill>
                <a:latin typeface="Times New Roman" panose="02020603050405020304" pitchFamily="18" charset="0"/>
                <a:ea typeface="Times New Roman" panose="02020603050405020304" pitchFamily="18" charset="0"/>
              </a:rPr>
              <a:t>4) вживати заходів для усунення порушень вимог законодавства у разі їх допущення дізнавачем;</a:t>
            </a:r>
            <a:endParaRPr lang="ru-RU" sz="2400" dirty="0">
              <a:solidFill>
                <a:srgbClr val="7030A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7030A0"/>
                </a:solidFill>
                <a:latin typeface="Times New Roman" panose="02020603050405020304" pitchFamily="18" charset="0"/>
                <a:ea typeface="Times New Roman" panose="02020603050405020304" pitchFamily="18" charset="0"/>
              </a:rPr>
              <a:t>5) здійснювати інші повноваження, передбачені КПК України.</a:t>
            </a:r>
            <a:endParaRPr lang="ru-RU" sz="2400"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6980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7"/>
            <a:ext cx="8892480" cy="3970318"/>
          </a:xfrm>
          <a:prstGeom prst="rect">
            <a:avLst/>
          </a:prstGeom>
        </p:spPr>
        <p:txBody>
          <a:bodyPr wrap="square">
            <a:spAutoFit/>
          </a:bodyPr>
          <a:lstStyle/>
          <a:p>
            <a:pPr indent="355600" algn="just"/>
            <a:r>
              <a:rPr lang="uk-UA" sz="2800" b="1" i="1" dirty="0" smtClean="0">
                <a:solidFill>
                  <a:srgbClr val="002060"/>
                </a:solidFill>
                <a:latin typeface="Times New Roman" panose="02020603050405020304" pitchFamily="18" charset="0"/>
                <a:ea typeface="Times New Roman" panose="02020603050405020304" pitchFamily="18" charset="0"/>
              </a:rPr>
              <a:t>Слідчий</a:t>
            </a:r>
            <a:r>
              <a:rPr lang="uk-UA" sz="2800" dirty="0" smtClean="0">
                <a:solidFill>
                  <a:srgbClr val="7030A0"/>
                </a:solidFill>
                <a:latin typeface="Times New Roman" panose="02020603050405020304" pitchFamily="18" charset="0"/>
                <a:ea typeface="Times New Roman" panose="02020603050405020304" pitchFamily="18" charset="0"/>
              </a:rPr>
              <a:t> </a:t>
            </a:r>
            <a:r>
              <a:rPr lang="uk-UA" sz="2800" dirty="0">
                <a:solidFill>
                  <a:srgbClr val="7030A0"/>
                </a:solidFill>
                <a:latin typeface="Times New Roman" panose="02020603050405020304" pitchFamily="18" charset="0"/>
                <a:ea typeface="Times New Roman" panose="02020603050405020304" pitchFamily="18" charset="0"/>
              </a:rPr>
              <a:t>– службова особа органу Національної поліції, органу безпеки, органу, що здійснює контроль за додержанням податкового законодавства, органу Державного бюро розслідувань, Головного підрозділу детективів, підрозділу детективів, відділу детективів, підрозділу внутрішнього контролю Національного антикорупційного бюро України, уповноважена в межах компетенції, передбаченої КПК України, здійснювати досудове розслідування кримінальних </a:t>
            </a:r>
            <a:r>
              <a:rPr lang="uk-UA" sz="2800" dirty="0" smtClean="0">
                <a:solidFill>
                  <a:srgbClr val="7030A0"/>
                </a:solidFill>
                <a:latin typeface="Times New Roman" panose="02020603050405020304" pitchFamily="18" charset="0"/>
                <a:ea typeface="Times New Roman" panose="02020603050405020304" pitchFamily="18" charset="0"/>
              </a:rPr>
              <a:t>правопорушень.</a:t>
            </a:r>
            <a:endParaRPr lang="ru-RU" sz="2800" dirty="0">
              <a:solidFill>
                <a:srgbClr val="7030A0"/>
              </a:solidFill>
            </a:endParaRPr>
          </a:p>
        </p:txBody>
      </p:sp>
      <p:pic>
        <p:nvPicPr>
          <p:cNvPr id="1026" name="Picture 2" descr="В Заліщиках слідчого відсторонили від розслідування кримінального  провадження | Інформаційний простір Тернопілл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668125"/>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641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424936" cy="6048672"/>
          </a:xfrm>
        </p:spPr>
        <p:txBody>
          <a:bodyPr>
            <a:noAutofit/>
          </a:bodyPr>
          <a:lstStyle/>
          <a:p>
            <a:pPr marL="0" indent="715963" algn="just"/>
            <a:r>
              <a:rPr lang="uk-UA" sz="2600" b="1" dirty="0" smtClean="0">
                <a:solidFill>
                  <a:srgbClr val="002060"/>
                </a:solidFill>
              </a:rPr>
              <a:t>Слідчий </a:t>
            </a:r>
            <a:r>
              <a:rPr lang="uk-UA" sz="2600" b="1" dirty="0">
                <a:solidFill>
                  <a:srgbClr val="002060"/>
                </a:solidFill>
              </a:rPr>
              <a:t>відповідно до ст. 40 </a:t>
            </a:r>
            <a:r>
              <a:rPr lang="uk-UA" sz="2600" b="1" dirty="0" smtClean="0">
                <a:solidFill>
                  <a:srgbClr val="002060"/>
                </a:solidFill>
              </a:rPr>
              <a:t>КПК України </a:t>
            </a:r>
            <a:r>
              <a:rPr lang="uk-UA" sz="2600" b="1" dirty="0">
                <a:solidFill>
                  <a:srgbClr val="002060"/>
                </a:solidFill>
              </a:rPr>
              <a:t>уповноважений</a:t>
            </a:r>
            <a:r>
              <a:rPr lang="uk-UA" sz="2600" dirty="0">
                <a:solidFill>
                  <a:srgbClr val="002060"/>
                </a:solidFill>
              </a:rPr>
              <a:t>: </a:t>
            </a:r>
            <a:endParaRPr lang="ru-RU" sz="2600" dirty="0">
              <a:solidFill>
                <a:srgbClr val="002060"/>
              </a:solidFill>
            </a:endParaRPr>
          </a:p>
          <a:p>
            <a:pPr marL="0" indent="357188" algn="just"/>
            <a:r>
              <a:rPr lang="uk-UA" sz="2600" b="1" dirty="0">
                <a:solidFill>
                  <a:srgbClr val="0070C0"/>
                </a:solidFill>
              </a:rPr>
              <a:t>1) </a:t>
            </a:r>
            <a:r>
              <a:rPr lang="uk-UA" sz="2600" dirty="0">
                <a:solidFill>
                  <a:srgbClr val="7030A0"/>
                </a:solidFill>
              </a:rPr>
              <a:t>починати досудове розслідування за наявності підстав, передбачених </a:t>
            </a:r>
            <a:r>
              <a:rPr lang="uk-UA" sz="2600" dirty="0" smtClean="0">
                <a:solidFill>
                  <a:srgbClr val="7030A0"/>
                </a:solidFill>
              </a:rPr>
              <a:t>КПК України; </a:t>
            </a:r>
            <a:endParaRPr lang="ru-RU" sz="2600" dirty="0">
              <a:solidFill>
                <a:srgbClr val="7030A0"/>
              </a:solidFill>
            </a:endParaRPr>
          </a:p>
          <a:p>
            <a:pPr marL="0" indent="357188" algn="just"/>
            <a:r>
              <a:rPr lang="uk-UA" sz="2600" b="1" dirty="0">
                <a:solidFill>
                  <a:srgbClr val="0070C0"/>
                </a:solidFill>
              </a:rPr>
              <a:t>2) </a:t>
            </a:r>
            <a:r>
              <a:rPr lang="uk-UA" sz="2600" dirty="0">
                <a:solidFill>
                  <a:srgbClr val="7030A0"/>
                </a:solidFill>
              </a:rPr>
              <a:t>проводити слідчі (розшукові) дії та негласні слідчі (розшукові) дії у випадках, установлених </a:t>
            </a:r>
            <a:r>
              <a:rPr lang="uk-UA" sz="2600" dirty="0" smtClean="0">
                <a:solidFill>
                  <a:srgbClr val="7030A0"/>
                </a:solidFill>
              </a:rPr>
              <a:t>КПК України; </a:t>
            </a:r>
            <a:endParaRPr lang="ru-RU" sz="2600" dirty="0">
              <a:solidFill>
                <a:srgbClr val="7030A0"/>
              </a:solidFill>
            </a:endParaRPr>
          </a:p>
          <a:p>
            <a:pPr marL="0" indent="357188" algn="just"/>
            <a:r>
              <a:rPr lang="uk-UA" sz="2600" b="1" dirty="0">
                <a:solidFill>
                  <a:srgbClr val="0070C0"/>
                </a:solidFill>
              </a:rPr>
              <a:t>3) </a:t>
            </a:r>
            <a:r>
              <a:rPr lang="uk-UA" sz="2600" dirty="0">
                <a:solidFill>
                  <a:srgbClr val="7030A0"/>
                </a:solidFill>
              </a:rPr>
              <a:t>доручати проведення слідчих (розшукових) дій та негласних слідчих (розшукових) дій відповідним оперативним підрозділам; </a:t>
            </a:r>
            <a:endParaRPr lang="ru-RU" sz="2600" dirty="0">
              <a:solidFill>
                <a:srgbClr val="7030A0"/>
              </a:solidFill>
            </a:endParaRPr>
          </a:p>
          <a:p>
            <a:pPr marL="0" indent="357188" algn="just"/>
            <a:r>
              <a:rPr lang="uk-UA" sz="2600" b="1" dirty="0">
                <a:solidFill>
                  <a:srgbClr val="0070C0"/>
                </a:solidFill>
              </a:rPr>
              <a:t>4) </a:t>
            </a:r>
            <a:r>
              <a:rPr lang="uk-UA" sz="2600" b="1" dirty="0" smtClean="0">
                <a:solidFill>
                  <a:srgbClr val="0070C0"/>
                </a:solidFill>
              </a:rPr>
              <a:t> </a:t>
            </a:r>
            <a:r>
              <a:rPr lang="uk-UA" sz="2600" dirty="0">
                <a:solidFill>
                  <a:srgbClr val="7030A0"/>
                </a:solidFill>
              </a:rPr>
              <a:t>звертатися за погодженням із прокурором до слідчого судді з клопотаннями про застосування заходів забезпечення кримінального провадження, проведення слідчих (розшукових) дій та негласних слідчих (розшукових) дій; </a:t>
            </a:r>
            <a:r>
              <a:rPr lang="uk-UA" sz="2600" dirty="0" smtClean="0">
                <a:solidFill>
                  <a:srgbClr val="7030A0"/>
                </a:solidFill>
              </a:rPr>
              <a:t> </a:t>
            </a:r>
            <a:endParaRPr lang="ru-RU" sz="2600" dirty="0">
              <a:solidFill>
                <a:srgbClr val="7030A0"/>
              </a:solidFill>
            </a:endParaRPr>
          </a:p>
        </p:txBody>
      </p:sp>
    </p:spTree>
    <p:extLst>
      <p:ext uri="{BB962C8B-B14F-4D97-AF65-F5344CB8AC3E}">
        <p14:creationId xmlns:p14="http://schemas.microsoft.com/office/powerpoint/2010/main" val="859967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1816" y="188640"/>
            <a:ext cx="8568952" cy="5293757"/>
          </a:xfrm>
          <a:prstGeom prst="rect">
            <a:avLst/>
          </a:prstGeom>
        </p:spPr>
        <p:txBody>
          <a:bodyPr wrap="square">
            <a:spAutoFit/>
          </a:bodyPr>
          <a:lstStyle/>
          <a:p>
            <a:pPr indent="357188" algn="just"/>
            <a:r>
              <a:rPr lang="uk-UA" sz="2600" b="1" dirty="0">
                <a:solidFill>
                  <a:srgbClr val="0070C0"/>
                </a:solidFill>
              </a:rPr>
              <a:t>5</a:t>
            </a:r>
            <a:r>
              <a:rPr lang="uk-UA" sz="2600" b="1" dirty="0" smtClean="0">
                <a:solidFill>
                  <a:srgbClr val="0070C0"/>
                </a:solidFill>
              </a:rPr>
              <a:t>) </a:t>
            </a:r>
            <a:r>
              <a:rPr lang="uk-UA" sz="2600" dirty="0">
                <a:solidFill>
                  <a:srgbClr val="7030A0"/>
                </a:solidFill>
              </a:rPr>
              <a:t>повідомляти за погодженням із прокурором особі про підозру; </a:t>
            </a:r>
            <a:endParaRPr lang="ru-RU" sz="2600" dirty="0">
              <a:solidFill>
                <a:srgbClr val="7030A0"/>
              </a:solidFill>
            </a:endParaRPr>
          </a:p>
          <a:p>
            <a:pPr indent="357188" algn="just"/>
            <a:endParaRPr lang="uk-UA" sz="2600" dirty="0" smtClean="0">
              <a:solidFill>
                <a:srgbClr val="7030A0"/>
              </a:solidFill>
            </a:endParaRPr>
          </a:p>
          <a:p>
            <a:pPr indent="357188" algn="just"/>
            <a:r>
              <a:rPr lang="uk-UA" sz="2600" b="1" dirty="0">
                <a:solidFill>
                  <a:srgbClr val="0070C0"/>
                </a:solidFill>
              </a:rPr>
              <a:t>6</a:t>
            </a:r>
            <a:r>
              <a:rPr lang="uk-UA" sz="2600" b="1" dirty="0" smtClean="0">
                <a:solidFill>
                  <a:srgbClr val="0070C0"/>
                </a:solidFill>
              </a:rPr>
              <a:t>) </a:t>
            </a:r>
            <a:r>
              <a:rPr lang="uk-UA" sz="2600" dirty="0">
                <a:solidFill>
                  <a:srgbClr val="7030A0"/>
                </a:solidFill>
              </a:rPr>
              <a:t>за результатами розслідування складати обвинувальний акт, клопотання про застосування примусових заходів медичного або виховного характеру та подавати їх прокурору на затвердження; </a:t>
            </a:r>
            <a:endParaRPr lang="ru-RU" sz="2600" dirty="0">
              <a:solidFill>
                <a:srgbClr val="7030A0"/>
              </a:solidFill>
            </a:endParaRPr>
          </a:p>
          <a:p>
            <a:pPr indent="357188" algn="just"/>
            <a:endParaRPr lang="uk-UA" sz="2600" dirty="0" smtClean="0">
              <a:solidFill>
                <a:srgbClr val="7030A0"/>
              </a:solidFill>
            </a:endParaRPr>
          </a:p>
          <a:p>
            <a:pPr indent="357188" algn="just"/>
            <a:r>
              <a:rPr lang="uk-UA" sz="2600" b="1" dirty="0">
                <a:solidFill>
                  <a:srgbClr val="0070C0"/>
                </a:solidFill>
              </a:rPr>
              <a:t>7</a:t>
            </a:r>
            <a:r>
              <a:rPr lang="uk-UA" sz="2600" b="1" dirty="0" smtClean="0">
                <a:solidFill>
                  <a:srgbClr val="0070C0"/>
                </a:solidFill>
              </a:rPr>
              <a:t>) </a:t>
            </a:r>
            <a:r>
              <a:rPr lang="uk-UA" sz="2600" dirty="0">
                <a:solidFill>
                  <a:srgbClr val="7030A0"/>
                </a:solidFill>
              </a:rPr>
              <a:t>приймати процесуальні рішення у випадках, передбачених </a:t>
            </a:r>
            <a:r>
              <a:rPr lang="uk-UA" sz="2600" dirty="0" smtClean="0">
                <a:solidFill>
                  <a:srgbClr val="7030A0"/>
                </a:solidFill>
              </a:rPr>
              <a:t>КПК України, </a:t>
            </a:r>
            <a:r>
              <a:rPr lang="uk-UA" sz="2600" dirty="0">
                <a:solidFill>
                  <a:srgbClr val="7030A0"/>
                </a:solidFill>
              </a:rPr>
              <a:t>у тому числі щодо закриття кримінального провадження за наявності підстав; здійснювати інші повноваження, передбачені </a:t>
            </a:r>
            <a:r>
              <a:rPr lang="uk-UA" sz="2600" dirty="0" smtClean="0">
                <a:solidFill>
                  <a:srgbClr val="7030A0"/>
                </a:solidFill>
              </a:rPr>
              <a:t>КПК України. </a:t>
            </a:r>
            <a:endParaRPr lang="uk-UA" sz="2600" dirty="0">
              <a:solidFill>
                <a:srgbClr val="7030A0"/>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5082287"/>
            <a:ext cx="2448272" cy="1620732"/>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5082287"/>
            <a:ext cx="2376264" cy="1620732"/>
          </a:xfrm>
          <a:prstGeom prst="rect">
            <a:avLst/>
          </a:prstGeom>
          <a:ln>
            <a:noFill/>
          </a:ln>
          <a:effectLst>
            <a:softEdge rad="112500"/>
          </a:effectLst>
        </p:spPr>
      </p:pic>
    </p:spTree>
    <p:extLst>
      <p:ext uri="{BB962C8B-B14F-4D97-AF65-F5344CB8AC3E}">
        <p14:creationId xmlns:p14="http://schemas.microsoft.com/office/powerpoint/2010/main" val="1079387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4193" y="260648"/>
            <a:ext cx="8424936" cy="3785652"/>
          </a:xfrm>
          <a:prstGeom prst="rect">
            <a:avLst/>
          </a:prstGeom>
        </p:spPr>
        <p:txBody>
          <a:bodyPr wrap="square">
            <a:spAutoFit/>
          </a:bodyPr>
          <a:lstStyle/>
          <a:p>
            <a:pPr indent="355600" algn="just"/>
            <a:r>
              <a:rPr lang="uk-UA" sz="2400"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Дізнавач</a:t>
            </a:r>
            <a:r>
              <a:rPr lang="uk-UA" sz="2400"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службова особа підрозділу дізнання органу Національної поліції, органу безпеки, органу, що здійснює контроль за додержанням податкового законодавства, органу Державного бюро розслідувань, у випадках, установлених </a:t>
            </a:r>
            <a:r>
              <a:rPr lang="uk-UA"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КПК України, </a:t>
            </a:r>
            <a:r>
              <a:rPr lang="uk-UA"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уповноважена особа іншого підрозділу зазначених органів, які уповноважені в межах компетенції, передбаченої </a:t>
            </a:r>
            <a:r>
              <a:rPr lang="uk-UA"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КПК, </a:t>
            </a:r>
            <a:r>
              <a:rPr lang="uk-UA"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здійснювати досудове розслідування кримінальних </a:t>
            </a:r>
            <a:r>
              <a:rPr lang="uk-UA"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проступків </a:t>
            </a:r>
            <a:r>
              <a:rPr lang="uk-UA" sz="2000" b="1" i="1" dirty="0" smtClean="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2000" b="1" i="1" dirty="0">
                <a:solidFill>
                  <a:schemeClr val="accent4">
                    <a:lumMod val="75000"/>
                  </a:schemeClr>
                </a:solidFill>
                <a:latin typeface="Times New Roman" panose="02020603050405020304" pitchFamily="18" charset="0"/>
                <a:cs typeface="Times New Roman" panose="02020603050405020304" pitchFamily="18" charset="0"/>
              </a:rPr>
              <a:t>4</a:t>
            </a:r>
            <a:r>
              <a:rPr lang="uk-UA" sz="2000" b="1" i="1" baseline="30000" dirty="0">
                <a:solidFill>
                  <a:schemeClr val="accent4">
                    <a:lumMod val="75000"/>
                  </a:schemeClr>
                </a:solidFill>
                <a:latin typeface="Times New Roman" panose="02020603050405020304" pitchFamily="18" charset="0"/>
                <a:cs typeface="Times New Roman" panose="02020603050405020304" pitchFamily="18" charset="0"/>
              </a:rPr>
              <a:t>-1</a:t>
            </a:r>
            <a:r>
              <a:rPr lang="uk-UA" sz="2000" b="1" i="1" dirty="0">
                <a:solidFill>
                  <a:schemeClr val="accent4">
                    <a:lumMod val="75000"/>
                  </a:schemeClr>
                </a:solidFill>
                <a:latin typeface="Times New Roman" panose="02020603050405020304" pitchFamily="18" charset="0"/>
                <a:cs typeface="Times New Roman" panose="02020603050405020304" pitchFamily="18" charset="0"/>
              </a:rPr>
              <a:t> ст. 3 КПК </a:t>
            </a:r>
            <a:r>
              <a:rPr lang="uk-UA" sz="2000" b="1" i="1" dirty="0" smtClean="0">
                <a:solidFill>
                  <a:schemeClr val="accent4">
                    <a:lumMod val="75000"/>
                  </a:schemeClr>
                </a:solidFill>
                <a:latin typeface="Times New Roman" panose="02020603050405020304" pitchFamily="18" charset="0"/>
                <a:cs typeface="Times New Roman" panose="02020603050405020304" pitchFamily="18" charset="0"/>
              </a:rPr>
              <a:t> України)</a:t>
            </a:r>
            <a:r>
              <a:rPr lang="uk-UA" sz="2000" b="1" i="1" dirty="0" smtClean="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indent="355600" algn="just"/>
            <a:endParaRPr lang="uk-UA" sz="2400" b="1" i="1" dirty="0" smtClean="0">
              <a:solidFill>
                <a:schemeClr val="accent4">
                  <a:lumMod val="75000"/>
                </a:schemeClr>
              </a:solidFill>
              <a:latin typeface="Times New Roman" panose="02020603050405020304" pitchFamily="18" charset="0"/>
              <a:cs typeface="Times New Roman" panose="02020603050405020304" pitchFamily="18" charset="0"/>
            </a:endParaRPr>
          </a:p>
          <a:p>
            <a:pPr indent="355600" algn="just"/>
            <a:endParaRPr lang="ru-RU" sz="2400" b="1" i="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34193" y="3284984"/>
            <a:ext cx="8280920" cy="1366528"/>
          </a:xfrm>
          <a:prstGeom prst="rect">
            <a:avLst/>
          </a:prstGeom>
        </p:spPr>
        <p:txBody>
          <a:bodyPr wrap="square">
            <a:spAutoFit/>
          </a:bodyPr>
          <a:lstStyle/>
          <a:p>
            <a:pPr indent="450215" algn="just">
              <a:lnSpc>
                <a:spcPct val="115000"/>
              </a:lnSpc>
              <a:spcAft>
                <a:spcPts val="0"/>
              </a:spcAft>
            </a:pPr>
            <a:r>
              <a:rPr lang="uk-UA" sz="2400" dirty="0" smtClean="0">
                <a:solidFill>
                  <a:srgbClr val="922E6E"/>
                </a:solidFill>
                <a:latin typeface="Times New Roman" panose="02020603050405020304" pitchFamily="18" charset="0"/>
                <a:ea typeface="Times New Roman" panose="02020603050405020304" pitchFamily="18" charset="0"/>
              </a:rPr>
              <a:t>Дізнавач </a:t>
            </a:r>
            <a:r>
              <a:rPr lang="uk-UA" sz="2400" dirty="0">
                <a:solidFill>
                  <a:srgbClr val="922E6E"/>
                </a:solidFill>
                <a:latin typeface="Times New Roman" panose="02020603050405020304" pitchFamily="18" charset="0"/>
                <a:ea typeface="Times New Roman" panose="02020603050405020304" pitchFamily="18" charset="0"/>
              </a:rPr>
              <a:t>при здійсненні дізнання наділяється повноваженнями слідчого. Дізнавач несе відповідальність за законність та своєчасність здійснення дізнання.</a:t>
            </a:r>
            <a:endParaRPr lang="ru-RU" sz="2400" dirty="0">
              <a:solidFill>
                <a:srgbClr val="922E6E"/>
              </a:solidFill>
              <a:effectLst/>
              <a:latin typeface="Times New Roman" panose="02020603050405020304" pitchFamily="18" charset="0"/>
              <a:ea typeface="Times New Roman" panose="02020603050405020304" pitchFamily="18" charset="0"/>
            </a:endParaRPr>
          </a:p>
        </p:txBody>
      </p:sp>
      <p:pic>
        <p:nvPicPr>
          <p:cNvPr id="2050" name="Picture 2" descr="Тактика роботи зі слідчим, - поради адвоката - КДКА Чернігівської област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620848"/>
            <a:ext cx="3652664" cy="205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541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51520" y="188640"/>
            <a:ext cx="8568952" cy="6264696"/>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marL="533400" indent="0" algn="ctr">
              <a:spcBef>
                <a:spcPts val="0"/>
              </a:spcBef>
              <a:spcAft>
                <a:spcPts val="0"/>
              </a:spcAft>
              <a:buNone/>
            </a:pPr>
            <a:r>
              <a:rPr lang="uk-UA" sz="2800" b="1" dirty="0" smtClean="0">
                <a:ln/>
                <a:solidFill>
                  <a:srgbClr val="C00000"/>
                </a:solidFill>
              </a:rPr>
              <a:t>План лекції: </a:t>
            </a:r>
          </a:p>
          <a:p>
            <a:pPr marL="45720" indent="0" algn="just">
              <a:spcBef>
                <a:spcPts val="0"/>
              </a:spcBef>
              <a:spcAft>
                <a:spcPts val="0"/>
              </a:spcAft>
              <a:buNone/>
            </a:pPr>
            <a:r>
              <a:rPr lang="uk-UA" b="1" dirty="0" smtClean="0">
                <a:ln/>
                <a:solidFill>
                  <a:srgbClr val="C00000"/>
                </a:solidFill>
              </a:rPr>
              <a:t>1. </a:t>
            </a:r>
            <a:r>
              <a:rPr lang="uk-UA" b="1" dirty="0" smtClean="0">
                <a:ln/>
                <a:solidFill>
                  <a:srgbClr val="7030A0"/>
                </a:solidFill>
              </a:rPr>
              <a:t>Досудове розслідування: поняття, форми та завдання.</a:t>
            </a:r>
          </a:p>
          <a:p>
            <a:pPr marL="45720" indent="0" algn="just">
              <a:spcBef>
                <a:spcPts val="0"/>
              </a:spcBef>
              <a:spcAft>
                <a:spcPts val="0"/>
              </a:spcAft>
              <a:buNone/>
            </a:pPr>
            <a:r>
              <a:rPr lang="uk-UA" b="1" dirty="0" smtClean="0">
                <a:ln/>
                <a:solidFill>
                  <a:srgbClr val="C00000"/>
                </a:solidFill>
              </a:rPr>
              <a:t>2</a:t>
            </a:r>
            <a:r>
              <a:rPr lang="uk-UA" b="1" dirty="0">
                <a:ln/>
                <a:solidFill>
                  <a:srgbClr val="C00000"/>
                </a:solidFill>
              </a:rPr>
              <a:t>.</a:t>
            </a:r>
            <a:r>
              <a:rPr lang="uk-UA" b="1" dirty="0">
                <a:ln/>
                <a:solidFill>
                  <a:srgbClr val="7030A0"/>
                </a:solidFill>
              </a:rPr>
              <a:t> Органи досудового розслідування, їх система і компетенція. </a:t>
            </a:r>
            <a:r>
              <a:rPr lang="uk-UA" b="1" dirty="0" smtClean="0">
                <a:ln/>
                <a:solidFill>
                  <a:srgbClr val="7030A0"/>
                </a:solidFill>
              </a:rPr>
              <a:t>Процесуальний </a:t>
            </a:r>
            <a:r>
              <a:rPr lang="uk-UA" b="1" dirty="0">
                <a:ln/>
                <a:solidFill>
                  <a:srgbClr val="7030A0"/>
                </a:solidFill>
              </a:rPr>
              <a:t>статус </a:t>
            </a:r>
            <a:r>
              <a:rPr lang="uk-UA" b="1" dirty="0" smtClean="0">
                <a:ln/>
                <a:solidFill>
                  <a:srgbClr val="7030A0"/>
                </a:solidFill>
              </a:rPr>
              <a:t>керівника </a:t>
            </a:r>
            <a:r>
              <a:rPr lang="uk-UA" b="1" dirty="0">
                <a:ln/>
                <a:solidFill>
                  <a:srgbClr val="7030A0"/>
                </a:solidFill>
              </a:rPr>
              <a:t>органу досудового розслідування, керівника органу дізнання, слідчого та </a:t>
            </a:r>
            <a:r>
              <a:rPr lang="uk-UA" b="1" dirty="0" err="1" smtClean="0">
                <a:ln/>
                <a:solidFill>
                  <a:srgbClr val="7030A0"/>
                </a:solidFill>
              </a:rPr>
              <a:t>дізнавача</a:t>
            </a:r>
            <a:r>
              <a:rPr lang="uk-UA" b="1" dirty="0" smtClean="0">
                <a:ln/>
                <a:solidFill>
                  <a:srgbClr val="7030A0"/>
                </a:solidFill>
              </a:rPr>
              <a:t> (відповідно до вимог КПК України).</a:t>
            </a:r>
            <a:r>
              <a:rPr lang="ru-RU" b="1" dirty="0" smtClean="0">
                <a:ln/>
                <a:solidFill>
                  <a:srgbClr val="7030A0"/>
                </a:solidFill>
              </a:rPr>
              <a:t> </a:t>
            </a:r>
          </a:p>
          <a:p>
            <a:pPr marL="45720" indent="0" algn="just">
              <a:buNone/>
            </a:pPr>
            <a:r>
              <a:rPr lang="ru-RU" b="1" dirty="0" smtClean="0">
                <a:ln/>
                <a:solidFill>
                  <a:srgbClr val="C00000"/>
                </a:solidFill>
              </a:rPr>
              <a:t>3. </a:t>
            </a:r>
            <a:r>
              <a:rPr lang="uk-UA" b="1" dirty="0" smtClean="0">
                <a:ln/>
                <a:solidFill>
                  <a:srgbClr val="7030A0"/>
                </a:solidFill>
              </a:rPr>
              <a:t>Слідчі </a:t>
            </a:r>
            <a:r>
              <a:rPr lang="uk-UA" b="1" dirty="0">
                <a:ln/>
                <a:solidFill>
                  <a:srgbClr val="7030A0"/>
                </a:solidFill>
              </a:rPr>
              <a:t>підрозділи Національної поліції України їх основні завдання та основні функції. </a:t>
            </a:r>
            <a:r>
              <a:rPr lang="uk-UA" b="1" dirty="0" smtClean="0">
                <a:ln/>
                <a:solidFill>
                  <a:srgbClr val="7030A0"/>
                </a:solidFill>
              </a:rPr>
              <a:t>Права та обов'язки слідчих, гарантії їх процесуальної незалежності </a:t>
            </a:r>
            <a:r>
              <a:rPr lang="uk-UA" b="1" i="1" dirty="0" smtClean="0">
                <a:ln/>
                <a:solidFill>
                  <a:srgbClr val="7030A0"/>
                </a:solidFill>
              </a:rPr>
              <a:t>(відповідно до наказу МВС України від 06.07.2017 р. № 570).</a:t>
            </a:r>
            <a:endParaRPr lang="uk-UA" b="1" i="1" dirty="0">
              <a:ln/>
              <a:solidFill>
                <a:srgbClr val="7030A0"/>
              </a:solidFill>
            </a:endParaRPr>
          </a:p>
          <a:p>
            <a:pPr marL="45720" indent="0" algn="just">
              <a:buNone/>
            </a:pPr>
            <a:r>
              <a:rPr lang="uk-UA" b="1" dirty="0" smtClean="0">
                <a:ln/>
                <a:solidFill>
                  <a:srgbClr val="C00000"/>
                </a:solidFill>
              </a:rPr>
              <a:t>4</a:t>
            </a:r>
            <a:r>
              <a:rPr lang="uk-UA" b="1" dirty="0">
                <a:ln/>
                <a:solidFill>
                  <a:srgbClr val="C00000"/>
                </a:solidFill>
              </a:rPr>
              <a:t>.</a:t>
            </a:r>
            <a:r>
              <a:rPr lang="uk-UA" b="1" dirty="0">
                <a:ln/>
                <a:solidFill>
                  <a:srgbClr val="7030A0"/>
                </a:solidFill>
              </a:rPr>
              <a:t> Підрозділи дізнання органів Національної поліції України їх завдання та основні функції. Права та обов’язки </a:t>
            </a:r>
            <a:r>
              <a:rPr lang="uk-UA" b="1" dirty="0" err="1" smtClean="0">
                <a:ln/>
                <a:solidFill>
                  <a:srgbClr val="7030A0"/>
                </a:solidFill>
              </a:rPr>
              <a:t>дізнавачів</a:t>
            </a:r>
            <a:r>
              <a:rPr lang="uk-UA" b="1" i="1" dirty="0" smtClean="0">
                <a:ln/>
                <a:solidFill>
                  <a:srgbClr val="7030A0"/>
                </a:solidFill>
              </a:rPr>
              <a:t> </a:t>
            </a:r>
            <a:r>
              <a:rPr lang="uk-UA" b="1" i="1" dirty="0">
                <a:ln/>
                <a:solidFill>
                  <a:srgbClr val="7030A0"/>
                </a:solidFill>
              </a:rPr>
              <a:t>(відповідно до наказу МВС України від </a:t>
            </a:r>
            <a:r>
              <a:rPr lang="uk-UA" b="1" i="1" dirty="0" smtClean="0">
                <a:ln/>
                <a:solidFill>
                  <a:srgbClr val="7030A0"/>
                </a:solidFill>
              </a:rPr>
              <a:t>20.05.2020 </a:t>
            </a:r>
            <a:r>
              <a:rPr lang="uk-UA" b="1" i="1" dirty="0">
                <a:ln/>
                <a:solidFill>
                  <a:srgbClr val="7030A0"/>
                </a:solidFill>
              </a:rPr>
              <a:t>р. № </a:t>
            </a:r>
            <a:r>
              <a:rPr lang="uk-UA" b="1" i="1" dirty="0" smtClean="0">
                <a:ln/>
                <a:solidFill>
                  <a:srgbClr val="7030A0"/>
                </a:solidFill>
              </a:rPr>
              <a:t>405).</a:t>
            </a:r>
            <a:endParaRPr lang="uk-UA" b="1" i="1" dirty="0">
              <a:ln/>
              <a:solidFill>
                <a:srgbClr val="7030A0"/>
              </a:solidFill>
            </a:endParaRPr>
          </a:p>
          <a:p>
            <a:pPr marL="45720" indent="0" algn="just">
              <a:buNone/>
            </a:pPr>
            <a:r>
              <a:rPr lang="uk-UA" b="1" dirty="0" smtClean="0">
                <a:ln/>
                <a:solidFill>
                  <a:srgbClr val="C00000"/>
                </a:solidFill>
              </a:rPr>
              <a:t>5</a:t>
            </a:r>
            <a:r>
              <a:rPr lang="uk-UA" b="1" dirty="0">
                <a:ln/>
                <a:solidFill>
                  <a:srgbClr val="C00000"/>
                </a:solidFill>
              </a:rPr>
              <a:t>.</a:t>
            </a:r>
            <a:r>
              <a:rPr lang="uk-UA" b="1" dirty="0">
                <a:ln/>
                <a:solidFill>
                  <a:srgbClr val="7030A0"/>
                </a:solidFill>
              </a:rPr>
              <a:t> Органи, які здійснюють оперативно-розшукову діяльність, їх </a:t>
            </a:r>
            <a:r>
              <a:rPr lang="uk-UA" b="1" dirty="0" smtClean="0">
                <a:ln/>
                <a:solidFill>
                  <a:srgbClr val="7030A0"/>
                </a:solidFill>
              </a:rPr>
              <a:t>компетенція.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7016" y="0"/>
            <a:ext cx="8856984" cy="7277377"/>
          </a:xfrm>
          <a:prstGeom prst="rect">
            <a:avLst/>
          </a:prstGeom>
        </p:spPr>
        <p:txBody>
          <a:bodyPr wrap="square">
            <a:spAutoFit/>
          </a:bodyPr>
          <a:lstStyle/>
          <a:p>
            <a:pPr indent="450215" algn="ctr">
              <a:lnSpc>
                <a:spcPct val="115000"/>
              </a:lnSpc>
              <a:spcAft>
                <a:spcPts val="0"/>
              </a:spcAft>
            </a:pPr>
            <a:r>
              <a:rPr lang="uk-UA" sz="2800" b="1" i="1" u="sng" dirty="0">
                <a:solidFill>
                  <a:schemeClr val="accent5">
                    <a:lumMod val="75000"/>
                  </a:schemeClr>
                </a:solidFill>
                <a:latin typeface="Times New Roman" panose="02020603050405020304" pitchFamily="18" charset="0"/>
                <a:ea typeface="Times New Roman" panose="02020603050405020304" pitchFamily="18" charset="0"/>
              </a:rPr>
              <a:t>Дізнавач уповноважений</a:t>
            </a:r>
            <a:r>
              <a:rPr lang="uk-UA" sz="2800" b="1" i="1" dirty="0" smtClean="0">
                <a:solidFill>
                  <a:schemeClr val="accent5">
                    <a:lumMod val="75000"/>
                  </a:schemeClr>
                </a:solidFill>
                <a:latin typeface="Times New Roman" panose="02020603050405020304" pitchFamily="18" charset="0"/>
                <a:ea typeface="Times New Roman" panose="02020603050405020304" pitchFamily="18" charset="0"/>
              </a:rPr>
              <a:t>:</a:t>
            </a:r>
            <a:endParaRPr lang="ru-RU" sz="2800" b="1" dirty="0" smtClean="0">
              <a:solidFill>
                <a:schemeClr val="accent5">
                  <a:lumMod val="75000"/>
                </a:schemeClr>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smtClean="0">
                <a:solidFill>
                  <a:srgbClr val="002060"/>
                </a:solidFill>
                <a:latin typeface="Times New Roman" panose="02020603050405020304" pitchFamily="18" charset="0"/>
                <a:ea typeface="Times New Roman" panose="02020603050405020304" pitchFamily="18" charset="0"/>
              </a:rPr>
              <a:t>1</a:t>
            </a:r>
            <a:r>
              <a:rPr lang="uk-UA" sz="2400" dirty="0">
                <a:solidFill>
                  <a:srgbClr val="002060"/>
                </a:solidFill>
                <a:latin typeface="Times New Roman" panose="02020603050405020304" pitchFamily="18" charset="0"/>
                <a:ea typeface="Times New Roman" panose="02020603050405020304" pitchFamily="18" charset="0"/>
              </a:rPr>
              <a:t>) </a:t>
            </a:r>
            <a:r>
              <a:rPr lang="uk-UA" sz="2400" dirty="0">
                <a:solidFill>
                  <a:srgbClr val="0070C0"/>
                </a:solidFill>
                <a:latin typeface="Times New Roman" panose="02020603050405020304" pitchFamily="18" charset="0"/>
                <a:ea typeface="Times New Roman" panose="02020603050405020304" pitchFamily="18" charset="0"/>
              </a:rPr>
              <a:t>починати дізнання за наявності підстав, </a:t>
            </a:r>
            <a:r>
              <a:rPr lang="uk-UA" sz="2400" dirty="0" smtClean="0">
                <a:solidFill>
                  <a:srgbClr val="0070C0"/>
                </a:solidFill>
                <a:latin typeface="Times New Roman" panose="02020603050405020304" pitchFamily="18" charset="0"/>
                <a:ea typeface="Times New Roman" panose="02020603050405020304" pitchFamily="18" charset="0"/>
              </a:rPr>
              <a:t>передбачених КПК України;</a:t>
            </a:r>
            <a:endParaRPr lang="ru-RU" sz="2400" dirty="0">
              <a:solidFill>
                <a:srgbClr val="0070C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rPr>
              <a:t>2) </a:t>
            </a:r>
            <a:r>
              <a:rPr lang="uk-UA" sz="2400" dirty="0">
                <a:solidFill>
                  <a:srgbClr val="0070C0"/>
                </a:solidFill>
                <a:latin typeface="Times New Roman" panose="02020603050405020304" pitchFamily="18" charset="0"/>
                <a:ea typeface="Times New Roman" panose="02020603050405020304" pitchFamily="18" charset="0"/>
              </a:rPr>
              <a:t>проводити огляд місця події, обшук затриманої особи, опитувати осіб, вилучати знаряддя і засоби вчинення правопорушення, речі і документи, що є безпосереднім предметом кримінального проступку або виявлені під час затримання, а також проводити слідчі (розшукові) дії та негласні слідчі (розшукові) дії у випадках, установлених </a:t>
            </a:r>
            <a:r>
              <a:rPr lang="uk-UA" sz="2400" dirty="0" smtClean="0">
                <a:solidFill>
                  <a:srgbClr val="0070C0"/>
                </a:solidFill>
                <a:latin typeface="Times New Roman" panose="02020603050405020304" pitchFamily="18" charset="0"/>
                <a:ea typeface="Times New Roman" panose="02020603050405020304" pitchFamily="18" charset="0"/>
              </a:rPr>
              <a:t>КПК України;</a:t>
            </a:r>
            <a:endParaRPr lang="ru-RU" sz="2400" dirty="0">
              <a:solidFill>
                <a:srgbClr val="0070C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rPr>
              <a:t>3) </a:t>
            </a:r>
            <a:r>
              <a:rPr lang="uk-UA" sz="2400" dirty="0">
                <a:solidFill>
                  <a:srgbClr val="0070C0"/>
                </a:solidFill>
                <a:latin typeface="Times New Roman" panose="02020603050405020304" pitchFamily="18" charset="0"/>
                <a:ea typeface="Times New Roman" panose="02020603050405020304" pitchFamily="18" charset="0"/>
              </a:rPr>
              <a:t>доручати проведення слідчих (розшукових) дій та негласних слідчих (розшукових) дій у випадках, установлених цим Кодексом, відповідним оперативним підрозділам;</a:t>
            </a:r>
            <a:endParaRPr lang="ru-RU" sz="2400" dirty="0">
              <a:solidFill>
                <a:srgbClr val="0070C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r>
              <a:rPr lang="uk-UA" sz="2400" dirty="0">
                <a:solidFill>
                  <a:srgbClr val="002060"/>
                </a:solidFill>
                <a:latin typeface="Times New Roman" panose="02020603050405020304" pitchFamily="18" charset="0"/>
                <a:ea typeface="Times New Roman" panose="02020603050405020304" pitchFamily="18" charset="0"/>
              </a:rPr>
              <a:t>4) </a:t>
            </a:r>
            <a:r>
              <a:rPr lang="uk-UA" sz="2400" dirty="0">
                <a:solidFill>
                  <a:srgbClr val="0070C0"/>
                </a:solidFill>
                <a:latin typeface="Times New Roman" panose="02020603050405020304" pitchFamily="18" charset="0"/>
                <a:ea typeface="Times New Roman" panose="02020603050405020304" pitchFamily="18" charset="0"/>
              </a:rPr>
              <a:t>звертатися за погодженням із прокурором до слідчого судді з клопотаннями про застосування заходів забезпечення кримінального провадження, проведення слідчих (розшукових) дій, негласних слідчих (розшукових) дій;</a:t>
            </a:r>
            <a:endParaRPr lang="ru-RU" sz="2400" dirty="0">
              <a:solidFill>
                <a:srgbClr val="0070C0"/>
              </a:solidFill>
              <a:latin typeface="Times New Roman" panose="02020603050405020304" pitchFamily="18" charset="0"/>
              <a:ea typeface="Times New Roman" panose="02020603050405020304" pitchFamily="18" charset="0"/>
            </a:endParaRPr>
          </a:p>
          <a:p>
            <a:pPr indent="450215" algn="just">
              <a:lnSpc>
                <a:spcPct val="115000"/>
              </a:lnSpc>
              <a:spcAft>
                <a:spcPts val="0"/>
              </a:spcAft>
            </a:pPr>
            <a:endParaRPr lang="ru-RU" dirty="0">
              <a:solidFill>
                <a:srgbClr val="0070C0"/>
              </a:solidFill>
            </a:endParaRPr>
          </a:p>
        </p:txBody>
      </p:sp>
    </p:spTree>
    <p:extLst>
      <p:ext uri="{BB962C8B-B14F-4D97-AF65-F5344CB8AC3E}">
        <p14:creationId xmlns:p14="http://schemas.microsoft.com/office/powerpoint/2010/main" val="1165279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496944" cy="5078313"/>
          </a:xfrm>
          <a:prstGeom prst="rect">
            <a:avLst/>
          </a:prstGeom>
        </p:spPr>
        <p:txBody>
          <a:bodyPr wrap="square">
            <a:spAutoFit/>
          </a:bodyPr>
          <a:lstStyle/>
          <a:p>
            <a:pPr indent="449263" algn="just">
              <a:lnSpc>
                <a:spcPct val="115000"/>
              </a:lnSpc>
              <a:spcAft>
                <a:spcPts val="0"/>
              </a:spcAft>
            </a:pPr>
            <a:r>
              <a:rPr lang="uk-UA"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повідомляти за погодженням із прокурором особі про підозру у вчиненні кримінального проступку;</a:t>
            </a:r>
            <a:endParaRPr lang="ru-R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263" algn="just">
              <a:lnSpc>
                <a:spcPct val="115000"/>
              </a:lnSpc>
              <a:spcAft>
                <a:spcPts val="0"/>
              </a:spcAft>
            </a:pPr>
            <a:r>
              <a:rPr lang="uk-UA"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6)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за результатами розслідування складати обвинувальний акт, клопотання про застосування примусових заходів медичного або виховного характеру та подавати їх прокурору на затвердження;</a:t>
            </a:r>
            <a:endParaRPr lang="ru-R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263" algn="just" defTabSz="806450">
              <a:lnSpc>
                <a:spcPct val="115000"/>
              </a:lnSpc>
              <a:spcAft>
                <a:spcPts val="0"/>
              </a:spcAft>
              <a:tabLst>
                <a:tab pos="712788" algn="l"/>
                <a:tab pos="806450" algn="l"/>
                <a:tab pos="981075" algn="l"/>
              </a:tabLst>
            </a:pPr>
            <a:r>
              <a:rPr lang="uk-UA"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7)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приймати процесуальні рішення у випадках, передбачених </a:t>
            </a:r>
            <a:r>
              <a:rPr lang="uk-UA"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КПК України,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у тому числі щодо закриття кримінального провадження за наявності підстав, передбачених статтею 284 </a:t>
            </a:r>
            <a:r>
              <a:rPr lang="uk-UA"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КПК України;</a:t>
            </a:r>
            <a:endParaRPr lang="ru-R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263"/>
            <a:r>
              <a:rPr lang="uk-UA"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8) </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здійснювати інші повноваження, передбачені </a:t>
            </a:r>
            <a:r>
              <a:rPr lang="uk-UA"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КПК України</a:t>
            </a:r>
            <a:r>
              <a:rPr lang="uk-UA"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smtClean="0"/>
              <a:t>(</a:t>
            </a:r>
            <a:r>
              <a:rPr lang="uk-UA" sz="2000" i="1" dirty="0" smtClean="0">
                <a:solidFill>
                  <a:srgbClr val="7030A0"/>
                </a:solidFill>
              </a:rPr>
              <a:t>ч</a:t>
            </a:r>
            <a:r>
              <a:rPr lang="uk-UA" sz="2000" i="1" dirty="0">
                <a:solidFill>
                  <a:srgbClr val="7030A0"/>
                </a:solidFill>
              </a:rPr>
              <a:t>. 2 ст. </a:t>
            </a:r>
            <a:r>
              <a:rPr lang="uk-UA" sz="2000" i="1" dirty="0" smtClean="0">
                <a:solidFill>
                  <a:srgbClr val="7030A0"/>
                </a:solidFill>
              </a:rPr>
              <a:t>40</a:t>
            </a:r>
            <a:r>
              <a:rPr lang="uk-UA" sz="2000" i="1" baseline="30000" dirty="0" smtClean="0">
                <a:solidFill>
                  <a:srgbClr val="7030A0"/>
                </a:solidFill>
              </a:rPr>
              <a:t>1 </a:t>
            </a:r>
            <a:r>
              <a:rPr lang="uk-UA" sz="2000" i="1" dirty="0" smtClean="0">
                <a:solidFill>
                  <a:srgbClr val="7030A0"/>
                </a:solidFill>
              </a:rPr>
              <a:t> КПК України).</a:t>
            </a:r>
            <a:endParaRPr lang="ru-RU" sz="2000"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09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80920" cy="5456878"/>
          </a:xfrm>
          <a:prstGeom prst="rect">
            <a:avLst/>
          </a:prstGeom>
        </p:spPr>
        <p:txBody>
          <a:bodyPr wrap="square">
            <a:spAutoFit/>
          </a:bodyPr>
          <a:lstStyle/>
          <a:p>
            <a:pPr indent="450215" algn="just">
              <a:lnSpc>
                <a:spcPct val="115000"/>
              </a:lnSpc>
              <a:spcAft>
                <a:spcPts val="0"/>
              </a:spcAft>
            </a:pPr>
            <a:r>
              <a:rPr lang="uk-UA"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Дізнавач</a:t>
            </a:r>
            <a:r>
              <a:rPr lang="uk-UA" sz="28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зобов’язаний</a:t>
            </a:r>
            <a:r>
              <a:rPr lang="uk-UA" sz="2800"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виконувати доручення та вказівки прокурора, які надаються в письмовій формі</a:t>
            </a:r>
            <a:r>
              <a:rPr lang="uk-UA" sz="28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uk-UA" sz="28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Дізнавач</a:t>
            </a: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здійснюючи свої повноваження відповідно до вимог </a:t>
            </a:r>
            <a:r>
              <a:rPr lang="uk-UA" sz="28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КПК України, </a:t>
            </a: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є самостійним у своїй процесуальній діяльності, втручання в яку осіб, що не мають на те законних повноважень, забороняється. Органи державної влади, органи місцевого самоврядування, підприємства, установи та організації, службові особи, інші фізичні особи зобов’язані виконувати законні вимоги та процесуальні рішення дізнавача. </a:t>
            </a:r>
            <a:endParaRPr lang="ru-RU"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826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260648"/>
            <a:ext cx="8352928" cy="5693866"/>
          </a:xfrm>
          <a:prstGeom prst="rect">
            <a:avLst/>
          </a:prstGeom>
        </p:spPr>
        <p:txBody>
          <a:bodyPr wrap="square">
            <a:spAutoFit/>
          </a:bodyPr>
          <a:lstStyle/>
          <a:p>
            <a:pPr marL="1428750" indent="-85725" algn="just"/>
            <a:endParaRPr lang="uk-UA" sz="2800" b="1" i="1" dirty="0" smtClean="0">
              <a:solidFill>
                <a:srgbClr val="7030A0"/>
              </a:solidFill>
            </a:endParaRPr>
          </a:p>
          <a:p>
            <a:pPr marL="1428750" indent="-85725" algn="just"/>
            <a:r>
              <a:rPr lang="uk-UA" sz="2800" b="1" i="1" dirty="0" smtClean="0">
                <a:solidFill>
                  <a:srgbClr val="7030A0"/>
                </a:solidFill>
              </a:rPr>
              <a:t>Слідчі працюють у тісному контакті з </a:t>
            </a:r>
            <a:r>
              <a:rPr lang="uk-UA" sz="2800" b="1" i="1" dirty="0" smtClean="0">
                <a:solidFill>
                  <a:srgbClr val="0070C0"/>
                </a:solidFill>
              </a:rPr>
              <a:t>оперативними підрозділами:</a:t>
            </a:r>
          </a:p>
          <a:p>
            <a:pPr marL="542925" indent="-185738" algn="just">
              <a:buFont typeface="Wingdings" pitchFamily="2" charset="2"/>
              <a:buChar char="Ø"/>
            </a:pPr>
            <a:r>
              <a:rPr lang="uk-UA" sz="2800" b="1" dirty="0" smtClean="0">
                <a:solidFill>
                  <a:srgbClr val="002060"/>
                </a:solidFill>
              </a:rPr>
              <a:t> </a:t>
            </a:r>
            <a:r>
              <a:rPr lang="uk-UA" sz="2800" dirty="0" smtClean="0">
                <a:solidFill>
                  <a:srgbClr val="002060"/>
                </a:solidFill>
              </a:rPr>
              <a:t>органів </a:t>
            </a:r>
            <a:r>
              <a:rPr lang="uk-UA" sz="2800" dirty="0">
                <a:solidFill>
                  <a:srgbClr val="002060"/>
                </a:solidFill>
              </a:rPr>
              <a:t>Н</a:t>
            </a:r>
            <a:r>
              <a:rPr lang="uk-UA" sz="2800" dirty="0" smtClean="0">
                <a:solidFill>
                  <a:srgbClr val="002060"/>
                </a:solidFill>
              </a:rPr>
              <a:t>аціональної поліції, </a:t>
            </a:r>
            <a:endParaRPr lang="ru-RU" sz="2800" dirty="0" smtClean="0">
              <a:solidFill>
                <a:srgbClr val="002060"/>
              </a:solidFill>
            </a:endParaRPr>
          </a:p>
          <a:p>
            <a:pPr marL="542925" indent="-185738" algn="just">
              <a:buFont typeface="Wingdings" pitchFamily="2" charset="2"/>
              <a:buChar char="Ø"/>
            </a:pPr>
            <a:r>
              <a:rPr lang="uk-UA" sz="2800" dirty="0" smtClean="0">
                <a:solidFill>
                  <a:srgbClr val="002060"/>
                </a:solidFill>
              </a:rPr>
              <a:t> органів </a:t>
            </a:r>
            <a:r>
              <a:rPr lang="uk-UA" sz="2800" dirty="0">
                <a:solidFill>
                  <a:srgbClr val="002060"/>
                </a:solidFill>
              </a:rPr>
              <a:t>безпеки</a:t>
            </a:r>
            <a:r>
              <a:rPr lang="uk-UA" sz="2800" dirty="0" smtClean="0">
                <a:solidFill>
                  <a:srgbClr val="002060"/>
                </a:solidFill>
              </a:rPr>
              <a:t>,</a:t>
            </a:r>
          </a:p>
          <a:p>
            <a:pPr marL="542925" indent="-185738" algn="just">
              <a:buFont typeface="Wingdings" pitchFamily="2" charset="2"/>
              <a:buChar char="Ø"/>
            </a:pPr>
            <a:r>
              <a:rPr lang="uk-UA" sz="2800" dirty="0" smtClean="0">
                <a:solidFill>
                  <a:srgbClr val="002060"/>
                </a:solidFill>
              </a:rPr>
              <a:t> Національного антикорупційного бюро України, </a:t>
            </a:r>
            <a:endParaRPr lang="ru-RU" sz="2800" dirty="0" smtClean="0">
              <a:solidFill>
                <a:srgbClr val="002060"/>
              </a:solidFill>
            </a:endParaRPr>
          </a:p>
          <a:p>
            <a:pPr marL="542925" indent="-185738" algn="just">
              <a:buFont typeface="Wingdings" pitchFamily="2" charset="2"/>
              <a:buChar char="Ø"/>
            </a:pPr>
            <a:r>
              <a:rPr lang="uk-UA" sz="2800" dirty="0" smtClean="0">
                <a:solidFill>
                  <a:srgbClr val="002060"/>
                </a:solidFill>
              </a:rPr>
              <a:t> Державного бюро розслідувань,</a:t>
            </a:r>
          </a:p>
          <a:p>
            <a:pPr marL="542925" indent="-185738" algn="just">
              <a:buFont typeface="Wingdings" pitchFamily="2" charset="2"/>
              <a:buChar char="Ø"/>
            </a:pPr>
            <a:r>
              <a:rPr lang="uk-UA" sz="2800" dirty="0" smtClean="0">
                <a:solidFill>
                  <a:srgbClr val="002060"/>
                </a:solidFill>
              </a:rPr>
              <a:t> органів</a:t>
            </a:r>
            <a:r>
              <a:rPr lang="uk-UA" sz="2800" dirty="0">
                <a:solidFill>
                  <a:srgbClr val="002060"/>
                </a:solidFill>
              </a:rPr>
              <a:t>, що здійснюють контроль за додержанням податкового і митного </a:t>
            </a:r>
            <a:r>
              <a:rPr lang="uk-UA" sz="2800" dirty="0" smtClean="0">
                <a:solidFill>
                  <a:srgbClr val="002060"/>
                </a:solidFill>
              </a:rPr>
              <a:t>законодавства, </a:t>
            </a:r>
            <a:endParaRPr lang="ru-RU" sz="2800" dirty="0">
              <a:solidFill>
                <a:srgbClr val="002060"/>
              </a:solidFill>
            </a:endParaRPr>
          </a:p>
          <a:p>
            <a:pPr marL="542925" indent="-185738" algn="just">
              <a:buFont typeface="Wingdings" pitchFamily="2" charset="2"/>
              <a:buChar char="Ø"/>
            </a:pPr>
            <a:r>
              <a:rPr lang="uk-UA" sz="2800" dirty="0" smtClean="0">
                <a:solidFill>
                  <a:srgbClr val="002060"/>
                </a:solidFill>
              </a:rPr>
              <a:t> органів </a:t>
            </a:r>
            <a:r>
              <a:rPr lang="uk-UA" sz="2800" dirty="0">
                <a:solidFill>
                  <a:srgbClr val="002060"/>
                </a:solidFill>
              </a:rPr>
              <a:t>Державної прикордонної служби </a:t>
            </a:r>
            <a:r>
              <a:rPr lang="uk-UA" sz="2800" dirty="0" smtClean="0">
                <a:solidFill>
                  <a:srgbClr val="002060"/>
                </a:solidFill>
              </a:rPr>
              <a:t>України. </a:t>
            </a:r>
            <a:endParaRPr lang="ru-RU" sz="2800" dirty="0">
              <a:solidFill>
                <a:srgbClr val="002060"/>
              </a:solidFill>
            </a:endParaRPr>
          </a:p>
        </p:txBody>
      </p:sp>
      <p:pic>
        <p:nvPicPr>
          <p:cNvPr id="4" name="Объект 4"/>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79513" y="116633"/>
            <a:ext cx="1440159" cy="10801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82092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88640"/>
            <a:ext cx="7992888" cy="4832092"/>
          </a:xfrm>
          <a:prstGeom prst="rect">
            <a:avLst/>
          </a:prstGeom>
        </p:spPr>
        <p:txBody>
          <a:bodyPr wrap="square">
            <a:spAutoFit/>
          </a:bodyPr>
          <a:lstStyle/>
          <a:p>
            <a:pPr indent="355600" algn="ctr"/>
            <a:r>
              <a:rPr lang="uk-UA" sz="2800" b="1" dirty="0" smtClean="0">
                <a:ln/>
                <a:solidFill>
                  <a:srgbClr val="002060"/>
                </a:solidFill>
              </a:rPr>
              <a:t>Питання 2.</a:t>
            </a:r>
          </a:p>
          <a:p>
            <a:pPr indent="355600" algn="ctr"/>
            <a:endParaRPr lang="uk-UA" sz="2800" b="1" dirty="0" smtClean="0">
              <a:ln/>
              <a:solidFill>
                <a:srgbClr val="002060"/>
              </a:solidFill>
            </a:endParaRPr>
          </a:p>
          <a:p>
            <a:pPr indent="355600" algn="just"/>
            <a:r>
              <a:rPr lang="uk-UA" sz="2800" b="1" dirty="0">
                <a:ln w="22225">
                  <a:solidFill>
                    <a:schemeClr val="accent2"/>
                  </a:solidFill>
                  <a:prstDash val="solid"/>
                </a:ln>
                <a:solidFill>
                  <a:schemeClr val="accent2">
                    <a:lumMod val="40000"/>
                    <a:lumOff val="60000"/>
                  </a:schemeClr>
                </a:solidFill>
              </a:rPr>
              <a:t>Органи досудового розслідування, їх система і компетенція. Процесуальний статус керівника органу досудового розслідування, керівника органу дізнання, слідчого та </a:t>
            </a:r>
            <a:r>
              <a:rPr lang="uk-UA" sz="2800" b="1" dirty="0" err="1">
                <a:ln w="22225">
                  <a:solidFill>
                    <a:schemeClr val="accent2"/>
                  </a:solidFill>
                  <a:prstDash val="solid"/>
                </a:ln>
                <a:solidFill>
                  <a:schemeClr val="accent2">
                    <a:lumMod val="40000"/>
                    <a:lumOff val="60000"/>
                  </a:schemeClr>
                </a:solidFill>
              </a:rPr>
              <a:t>дізнавача</a:t>
            </a:r>
            <a:r>
              <a:rPr lang="uk-UA" sz="2800" b="1" dirty="0">
                <a:ln w="22225">
                  <a:solidFill>
                    <a:schemeClr val="accent2"/>
                  </a:solidFill>
                  <a:prstDash val="solid"/>
                </a:ln>
                <a:solidFill>
                  <a:schemeClr val="accent2">
                    <a:lumMod val="40000"/>
                    <a:lumOff val="60000"/>
                  </a:schemeClr>
                </a:solidFill>
              </a:rPr>
              <a:t> (відповідно до вимог КПК України</a:t>
            </a:r>
            <a:r>
              <a:rPr lang="uk-UA" sz="2800" b="1" dirty="0" smtClean="0">
                <a:ln w="22225">
                  <a:solidFill>
                    <a:schemeClr val="accent2"/>
                  </a:solidFill>
                  <a:prstDash val="solid"/>
                </a:ln>
                <a:solidFill>
                  <a:schemeClr val="accent2">
                    <a:lumMod val="40000"/>
                    <a:lumOff val="60000"/>
                  </a:schemeClr>
                </a:solidFill>
              </a:rPr>
              <a:t>)</a:t>
            </a:r>
            <a:r>
              <a:rPr lang="ru-RU" sz="2800" b="1" dirty="0" smtClean="0">
                <a:ln w="22225">
                  <a:solidFill>
                    <a:schemeClr val="accent2"/>
                  </a:solidFill>
                  <a:prstDash val="solid"/>
                </a:ln>
                <a:solidFill>
                  <a:schemeClr val="accent2">
                    <a:lumMod val="40000"/>
                    <a:lumOff val="60000"/>
                  </a:schemeClr>
                </a:solidFill>
              </a:rPr>
              <a:t> </a:t>
            </a:r>
            <a:endParaRPr lang="ru-RU" sz="2800" b="1" dirty="0">
              <a:ln w="22225">
                <a:solidFill>
                  <a:schemeClr val="accent2"/>
                </a:solidFill>
                <a:prstDash val="solid"/>
              </a:ln>
              <a:solidFill>
                <a:schemeClr val="accent2">
                  <a:lumMod val="40000"/>
                  <a:lumOff val="60000"/>
                </a:schemeClr>
              </a:solidFill>
            </a:endParaRPr>
          </a:p>
          <a:p>
            <a:pPr indent="355600" algn="just"/>
            <a:endParaRPr lang="uk-UA" sz="2800" b="1" dirty="0">
              <a:ln w="9525">
                <a:solidFill>
                  <a:schemeClr val="bg1"/>
                </a:solidFill>
                <a:prstDash val="solid"/>
              </a:ln>
              <a:effectLst>
                <a:outerShdw blurRad="12700" dist="38100" dir="2700000" algn="tl" rotWithShape="0">
                  <a:schemeClr val="bg1">
                    <a:lumMod val="50000"/>
                  </a:schemeClr>
                </a:outerShdw>
              </a:effectLst>
            </a:endParaRPr>
          </a:p>
          <a:p>
            <a:pPr indent="355600" algn="just"/>
            <a:endParaRPr lang="uk-UA" sz="2800" b="1" dirty="0" smtClean="0">
              <a:ln w="9525">
                <a:solidFill>
                  <a:schemeClr val="bg1"/>
                </a:solidFill>
                <a:prstDash val="solid"/>
              </a:ln>
              <a:effectLst>
                <a:outerShdw blurRad="12700" dist="38100" dir="2700000" algn="tl" rotWithShape="0">
                  <a:schemeClr val="bg1">
                    <a:lumMod val="50000"/>
                  </a:schemeClr>
                </a:outerShdw>
              </a:effectLst>
            </a:endParaRPr>
          </a:p>
          <a:p>
            <a:pPr indent="355600" algn="just"/>
            <a:endParaRPr lang="uk-UA" sz="28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789040"/>
            <a:ext cx="7198579" cy="2880320"/>
          </a:xfrm>
          <a:prstGeom prst="rect">
            <a:avLst/>
          </a:prstGeom>
        </p:spPr>
      </p:pic>
    </p:spTree>
    <p:extLst>
      <p:ext uri="{BB962C8B-B14F-4D97-AF65-F5344CB8AC3E}">
        <p14:creationId xmlns:p14="http://schemas.microsoft.com/office/powerpoint/2010/main" val="4143021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45821"/>
            <a:ext cx="8856984" cy="6555641"/>
          </a:xfrm>
          <a:prstGeom prst="rect">
            <a:avLst/>
          </a:prstGeom>
        </p:spPr>
        <p:txBody>
          <a:bodyPr wrap="square">
            <a:spAutoFit/>
          </a:bodyPr>
          <a:lstStyle/>
          <a:p>
            <a:pPr indent="285750" algn="just">
              <a:spcAft>
                <a:spcPts val="0"/>
              </a:spcAft>
            </a:pPr>
            <a:r>
              <a:rPr lang="uk-UA" sz="2800" b="1" i="1" dirty="0" smtClean="0">
                <a:solidFill>
                  <a:srgbClr val="7030A0"/>
                </a:solidFill>
                <a:latin typeface="Times New Roman" panose="02020603050405020304" pitchFamily="18" charset="0"/>
                <a:cs typeface="Times New Roman" panose="02020603050405020304" pitchFamily="18" charset="0"/>
              </a:rPr>
              <a:t>Слідчі </a:t>
            </a:r>
            <a:r>
              <a:rPr lang="uk-UA" sz="2800" b="1" i="1" dirty="0">
                <a:solidFill>
                  <a:srgbClr val="7030A0"/>
                </a:solidFill>
                <a:latin typeface="Times New Roman" panose="02020603050405020304" pitchFamily="18" charset="0"/>
                <a:cs typeface="Times New Roman" panose="02020603050405020304" pitchFamily="18" charset="0"/>
              </a:rPr>
              <a:t>підрозділи Національної поліції України (далі – слідчі підрозділи)</a:t>
            </a:r>
            <a:r>
              <a:rPr lang="uk-UA" sz="2800" dirty="0">
                <a:solidFill>
                  <a:srgbClr val="7030A0"/>
                </a:solidFill>
                <a:latin typeface="Times New Roman" panose="02020603050405020304" pitchFamily="18" charset="0"/>
                <a:cs typeface="Times New Roman" panose="02020603050405020304" pitchFamily="18" charset="0"/>
              </a:rPr>
              <a:t> є структурними підрозділами апарату центрального органу управління поліції, її територіальних органів – головних управлінь Національної поліції в Автономній Республіці Крим та місті Севастополі, областях та місті Києві, територіальних (відокремлених) підрозділів головних управлінь Національної поліції в Автономній Республіці Крим та місті Севастополі, областях та місті Києві  (далі – територіальні (відокремлені) підрозділи поліції), які згідно з кримінальним процесуальним законодавством є органами досудового розслідування, які забезпечують досудове розслідування кримінальних правопорушень, віднесених до підслідності слідчих органів Національної </a:t>
            </a:r>
            <a:r>
              <a:rPr lang="uk-UA" sz="2800" dirty="0" smtClean="0">
                <a:solidFill>
                  <a:srgbClr val="7030A0"/>
                </a:solidFill>
                <a:latin typeface="Times New Roman" panose="02020603050405020304" pitchFamily="18" charset="0"/>
                <a:cs typeface="Times New Roman" panose="02020603050405020304" pitchFamily="18" charset="0"/>
              </a:rPr>
              <a:t>поліції </a:t>
            </a:r>
            <a:r>
              <a:rPr lang="uk-UA" sz="2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(Наказ МВС  від 06.07. 2017 р. № 570).</a:t>
            </a:r>
            <a:r>
              <a:rPr lang="uk-UA" sz="20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359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764704"/>
            <a:ext cx="7920880" cy="4422749"/>
          </a:xfrm>
          <a:prstGeom prst="rect">
            <a:avLst/>
          </a:prstGeom>
        </p:spPr>
        <p:txBody>
          <a:bodyPr wrap="square">
            <a:spAutoFit/>
          </a:bodyPr>
          <a:lstStyle/>
          <a:p>
            <a:pPr indent="450215" algn="just">
              <a:lnSpc>
                <a:spcPct val="115000"/>
              </a:lnSpc>
            </a:pPr>
            <a:r>
              <a:rPr lang="uk-UA" sz="28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Слідчими підрозділами є:</a:t>
            </a:r>
            <a:endParaRPr lang="ru-RU"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1) Головне слідче управління Національної поліції (далі – ГСУ);</a:t>
            </a:r>
            <a:endParaRPr lang="ru-RU"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2) слідчі управління головних управлінь Національної поліції в Автономній Республіці Крим та місті Севастополі, областях та місті Києві (далі – слідчі управління);</a:t>
            </a:r>
            <a:endParaRPr lang="ru-RU"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indent="363538"/>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3) слідчі відділи (відділення) територіальних (відокремлених) підрозділів поліції. </a:t>
            </a:r>
            <a:endParaRPr lang="ru-RU"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6713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958415"/>
            <a:ext cx="8424936" cy="5693866"/>
          </a:xfrm>
          <a:prstGeom prst="rect">
            <a:avLst/>
          </a:prstGeom>
        </p:spPr>
        <p:txBody>
          <a:bodyPr wrap="square">
            <a:spAutoFit/>
          </a:bodyPr>
          <a:lstStyle/>
          <a:p>
            <a:pPr marL="1171575" algn="just"/>
            <a:r>
              <a:rPr lang="uk-UA" sz="2800" b="1" dirty="0">
                <a:solidFill>
                  <a:srgbClr val="002060"/>
                </a:solidFill>
                <a:latin typeface="Times New Roman" pitchFamily="18" charset="0"/>
                <a:cs typeface="Times New Roman" pitchFamily="18" charset="0"/>
              </a:rPr>
              <a:t>У </a:t>
            </a:r>
            <a:r>
              <a:rPr lang="uk-UA" sz="2800" b="1" i="1" u="sng" dirty="0">
                <a:solidFill>
                  <a:srgbClr val="002060"/>
                </a:solidFill>
                <a:latin typeface="Times New Roman" pitchFamily="18" charset="0"/>
                <a:cs typeface="Times New Roman" pitchFamily="18" charset="0"/>
              </a:rPr>
              <a:t>Головному слідчому управлінні Національної поліції</a:t>
            </a:r>
            <a:r>
              <a:rPr lang="uk-UA" sz="2800" i="1" u="sng" dirty="0">
                <a:solidFill>
                  <a:srgbClr val="002060"/>
                </a:solidFill>
                <a:latin typeface="Times New Roman" pitchFamily="18" charset="0"/>
                <a:cs typeface="Times New Roman" pitchFamily="18" charset="0"/>
              </a:rPr>
              <a:t>,</a:t>
            </a:r>
            <a:r>
              <a:rPr lang="uk-UA" sz="2800" i="1" dirty="0">
                <a:solidFill>
                  <a:srgbClr val="002060"/>
                </a:solidFill>
                <a:latin typeface="Times New Roman" pitchFamily="18" charset="0"/>
                <a:cs typeface="Times New Roman" pitchFamily="18" charset="0"/>
              </a:rPr>
              <a:t> </a:t>
            </a:r>
            <a:r>
              <a:rPr lang="uk-UA" sz="2800" i="1" u="sng" dirty="0">
                <a:solidFill>
                  <a:srgbClr val="002060"/>
                </a:solidFill>
                <a:latin typeface="Times New Roman" pitchFamily="18" charset="0"/>
                <a:cs typeface="Times New Roman" pitchFamily="18" charset="0"/>
              </a:rPr>
              <a:t>працюють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слідчі з особливо важливих справ </a:t>
            </a:r>
            <a:r>
              <a:rPr lang="uk-UA" sz="2800" i="1" dirty="0" smtClean="0">
                <a:solidFill>
                  <a:srgbClr val="002060"/>
                </a:solidFill>
                <a:latin typeface="Times New Roman" pitchFamily="18" charset="0"/>
                <a:cs typeface="Times New Roman" pitchFamily="18" charset="0"/>
              </a:rPr>
              <a:t>      і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старші слідчі з особливо важливих справ.</a:t>
            </a:r>
            <a:endParaRPr lang="ru-RU" sz="2800" dirty="0">
              <a:solidFill>
                <a:srgbClr val="002060"/>
              </a:solidFill>
              <a:latin typeface="Times New Roman" pitchFamily="18" charset="0"/>
              <a:cs typeface="Times New Roman" pitchFamily="18" charset="0"/>
            </a:endParaRPr>
          </a:p>
          <a:p>
            <a:pPr indent="357188" algn="just"/>
            <a:r>
              <a:rPr lang="uk-UA" sz="2800" dirty="0">
                <a:solidFill>
                  <a:srgbClr val="002060"/>
                </a:solidFill>
                <a:latin typeface="Times New Roman" pitchFamily="18" charset="0"/>
                <a:cs typeface="Times New Roman" pitchFamily="18" charset="0"/>
              </a:rPr>
              <a:t>В </a:t>
            </a:r>
            <a:r>
              <a:rPr lang="uk-UA" sz="2800" b="1" i="1" u="sng" dirty="0">
                <a:solidFill>
                  <a:srgbClr val="002060"/>
                </a:solidFill>
                <a:latin typeface="Times New Roman" pitchFamily="18" charset="0"/>
                <a:cs typeface="Times New Roman" pitchFamily="18" charset="0"/>
              </a:rPr>
              <a:t>обласних і прирівняних до них управліннях Національної поліції</a:t>
            </a:r>
            <a:r>
              <a:rPr lang="uk-UA" sz="2800" dirty="0">
                <a:solidFill>
                  <a:srgbClr val="002060"/>
                </a:solidFill>
                <a:latin typeface="Times New Roman" pitchFamily="18" charset="0"/>
                <a:cs typeface="Times New Roman" pitchFamily="18" charset="0"/>
              </a:rPr>
              <a:t>, </a:t>
            </a:r>
            <a:r>
              <a:rPr lang="uk-UA" sz="2800" i="1" u="sng" dirty="0">
                <a:solidFill>
                  <a:srgbClr val="002060"/>
                </a:solidFill>
                <a:latin typeface="Times New Roman" pitchFamily="18" charset="0"/>
                <a:cs typeface="Times New Roman" pitchFamily="18" charset="0"/>
              </a:rPr>
              <a:t>працюють</a:t>
            </a:r>
            <a:r>
              <a:rPr lang="uk-UA" sz="2800" i="1" dirty="0">
                <a:solidFill>
                  <a:srgbClr val="002060"/>
                </a:solidFill>
                <a:latin typeface="Times New Roman" pitchFamily="18" charset="0"/>
                <a:cs typeface="Times New Roman" pitchFamily="18" charset="0"/>
              </a:rPr>
              <a:t>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старші слідчі </a:t>
            </a:r>
            <a:endParaRPr lang="uk-UA" sz="2800" i="1" dirty="0" smtClean="0">
              <a:solidFill>
                <a:srgbClr val="002060"/>
              </a:solidFill>
              <a:latin typeface="Times New Roman" pitchFamily="18" charset="0"/>
              <a:cs typeface="Times New Roman" pitchFamily="18" charset="0"/>
            </a:endParaRPr>
          </a:p>
          <a:p>
            <a:pPr indent="357188" algn="just"/>
            <a:r>
              <a:rPr lang="uk-UA" sz="2800" dirty="0" smtClean="0">
                <a:solidFill>
                  <a:srgbClr val="002060"/>
                </a:solidFill>
                <a:latin typeface="Times New Roman" pitchFamily="18" charset="0"/>
                <a:cs typeface="Times New Roman" pitchFamily="18" charset="0"/>
              </a:rPr>
              <a:t>та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слідчі з особливо важливих справ.</a:t>
            </a:r>
            <a:endParaRPr lang="ru-RU" sz="2800" dirty="0">
              <a:solidFill>
                <a:srgbClr val="002060"/>
              </a:solidFill>
              <a:latin typeface="Times New Roman" pitchFamily="18" charset="0"/>
              <a:cs typeface="Times New Roman" pitchFamily="18" charset="0"/>
            </a:endParaRPr>
          </a:p>
          <a:p>
            <a:pPr indent="357188" algn="just"/>
            <a:r>
              <a:rPr lang="uk-UA" sz="2800" b="1" i="1" u="sng" dirty="0">
                <a:solidFill>
                  <a:srgbClr val="002060"/>
                </a:solidFill>
                <a:latin typeface="Times New Roman" pitchFamily="18" charset="0"/>
                <a:cs typeface="Times New Roman" pitchFamily="18" charset="0"/>
              </a:rPr>
              <a:t>У міських і районних відділах (</a:t>
            </a:r>
            <a:r>
              <a:rPr lang="uk-UA" sz="2800" b="1" i="1" u="sng" dirty="0" err="1">
                <a:solidFill>
                  <a:srgbClr val="002060"/>
                </a:solidFill>
                <a:latin typeface="Times New Roman" pitchFamily="18" charset="0"/>
                <a:cs typeface="Times New Roman" pitchFamily="18" charset="0"/>
              </a:rPr>
              <a:t>відділенях</a:t>
            </a:r>
            <a:r>
              <a:rPr lang="uk-UA" sz="2800" b="1" i="1" u="sng" dirty="0">
                <a:solidFill>
                  <a:srgbClr val="002060"/>
                </a:solidFill>
                <a:latin typeface="Times New Roman" pitchFamily="18" charset="0"/>
                <a:cs typeface="Times New Roman" pitchFamily="18" charset="0"/>
              </a:rPr>
              <a:t>) Національної поліції</a:t>
            </a:r>
            <a:r>
              <a:rPr lang="uk-UA" sz="2800" dirty="0">
                <a:solidFill>
                  <a:srgbClr val="002060"/>
                </a:solidFill>
                <a:latin typeface="Times New Roman" pitchFamily="18" charset="0"/>
                <a:cs typeface="Times New Roman" pitchFamily="18" charset="0"/>
              </a:rPr>
              <a:t> працюють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слідчі</a:t>
            </a:r>
            <a:r>
              <a:rPr lang="uk-UA" sz="2800" b="1" i="1" dirty="0">
                <a:solidFill>
                  <a:srgbClr val="002060"/>
                </a:solidFill>
                <a:latin typeface="Times New Roman" pitchFamily="18" charset="0"/>
                <a:cs typeface="Times New Roman" pitchFamily="18" charset="0"/>
              </a:rPr>
              <a:t> </a:t>
            </a:r>
            <a:r>
              <a:rPr lang="uk-UA" sz="2800" b="1" i="1" dirty="0" smtClean="0">
                <a:solidFill>
                  <a:srgbClr val="002060"/>
                </a:solidFill>
                <a:latin typeface="Times New Roman" pitchFamily="18" charset="0"/>
                <a:cs typeface="Times New Roman" pitchFamily="18" charset="0"/>
              </a:rPr>
              <a:t>    </a:t>
            </a:r>
            <a:r>
              <a:rPr lang="uk-UA" sz="2800" dirty="0" smtClean="0">
                <a:solidFill>
                  <a:srgbClr val="002060"/>
                </a:solidFill>
                <a:latin typeface="Times New Roman" pitchFamily="18" charset="0"/>
                <a:cs typeface="Times New Roman" pitchFamily="18" charset="0"/>
              </a:rPr>
              <a:t>і</a:t>
            </a:r>
            <a:r>
              <a:rPr lang="uk-UA" sz="2800" b="1" dirty="0" smtClean="0">
                <a:solidFill>
                  <a:srgbClr val="002060"/>
                </a:solidFill>
                <a:latin typeface="Times New Roman" pitchFamily="18" charset="0"/>
                <a:cs typeface="Times New Roman" pitchFamily="18" charset="0"/>
              </a:rPr>
              <a:t> </a:t>
            </a:r>
            <a:endParaRPr lang="ru-RU" sz="2800" dirty="0">
              <a:solidFill>
                <a:srgbClr val="002060"/>
              </a:solidFill>
              <a:latin typeface="Times New Roman" pitchFamily="18" charset="0"/>
              <a:cs typeface="Times New Roman" pitchFamily="18" charset="0"/>
            </a:endParaRPr>
          </a:p>
          <a:p>
            <a:pPr indent="357188" algn="just"/>
            <a:r>
              <a:rPr lang="uk-UA" sz="2800" i="1" dirty="0">
                <a:solidFill>
                  <a:srgbClr val="002060"/>
                </a:solidFill>
                <a:latin typeface="Times New Roman" pitchFamily="18" charset="0"/>
                <a:cs typeface="Times New Roman" pitchFamily="18" charset="0"/>
              </a:rPr>
              <a:t>старші слідчі</a:t>
            </a:r>
            <a:r>
              <a:rPr lang="uk-UA" sz="2800" dirty="0">
                <a:solidFill>
                  <a:srgbClr val="002060"/>
                </a:solidFill>
                <a:latin typeface="Times New Roman" pitchFamily="18" charset="0"/>
                <a:cs typeface="Times New Roman" pitchFamily="18" charset="0"/>
              </a:rPr>
              <a:t>.</a:t>
            </a:r>
            <a:endParaRPr lang="ru-RU" sz="2800" dirty="0">
              <a:solidFill>
                <a:srgbClr val="002060"/>
              </a:solidFill>
              <a:latin typeface="Times New Roman" pitchFamily="18" charset="0"/>
              <a:cs typeface="Times New Roman" pitchFamily="18" charset="0"/>
            </a:endParaRPr>
          </a:p>
        </p:txBody>
      </p:sp>
      <p:pic>
        <p:nvPicPr>
          <p:cNvPr id="5"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1479823" cy="168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866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41947"/>
            <a:ext cx="8496944" cy="6297108"/>
          </a:xfrm>
          <a:prstGeom prst="rect">
            <a:avLst/>
          </a:prstGeom>
        </p:spPr>
        <p:txBody>
          <a:bodyPr wrap="square">
            <a:spAutoFit/>
          </a:bodyPr>
          <a:lstStyle/>
          <a:p>
            <a:pPr indent="450215" algn="just">
              <a:lnSpc>
                <a:spcPct val="115000"/>
              </a:lnSpc>
              <a:spcAft>
                <a:spcPts val="0"/>
              </a:spcAft>
            </a:pPr>
            <a:r>
              <a:rPr lang="uk-UA" sz="2400" b="1" i="1" dirty="0">
                <a:solidFill>
                  <a:srgbClr val="002060"/>
                </a:solidFill>
                <a:latin typeface="Times New Roman" panose="02020603050405020304" pitchFamily="18" charset="0"/>
                <a:ea typeface="Times New Roman" panose="02020603050405020304" pitchFamily="18" charset="0"/>
              </a:rPr>
              <a:t>На </a:t>
            </a:r>
            <a:r>
              <a:rPr lang="uk-UA" sz="2400" b="1" i="1" dirty="0" err="1">
                <a:solidFill>
                  <a:srgbClr val="002060"/>
                </a:solidFill>
                <a:latin typeface="Times New Roman" panose="02020603050405020304" pitchFamily="18" charset="0"/>
                <a:ea typeface="Times New Roman" panose="02020603050405020304" pitchFamily="18" charset="0"/>
              </a:rPr>
              <a:t>cлідчі</a:t>
            </a:r>
            <a:r>
              <a:rPr lang="uk-UA" sz="2400" b="1" i="1" dirty="0">
                <a:solidFill>
                  <a:srgbClr val="002060"/>
                </a:solidFill>
                <a:latin typeface="Times New Roman" panose="02020603050405020304" pitchFamily="18" charset="0"/>
                <a:ea typeface="Times New Roman" panose="02020603050405020304" pitchFamily="18" charset="0"/>
              </a:rPr>
              <a:t> підрозділи </a:t>
            </a:r>
            <a:r>
              <a:rPr lang="uk-UA" sz="2400" b="1" i="1" dirty="0" smtClean="0">
                <a:solidFill>
                  <a:srgbClr val="002060"/>
                </a:solidFill>
                <a:latin typeface="Times New Roman" panose="02020603050405020304" pitchFamily="18" charset="0"/>
                <a:ea typeface="Times New Roman" panose="02020603050405020304" pitchFamily="18" charset="0"/>
              </a:rPr>
              <a:t>Національної поліції України покладаються </a:t>
            </a:r>
            <a:r>
              <a:rPr lang="uk-UA" sz="2400" b="1" i="1" dirty="0">
                <a:solidFill>
                  <a:srgbClr val="002060"/>
                </a:solidFill>
                <a:latin typeface="Times New Roman" panose="02020603050405020304" pitchFamily="18" charset="0"/>
                <a:ea typeface="Times New Roman" panose="02020603050405020304" pitchFamily="18" charset="0"/>
              </a:rPr>
              <a:t>такі завдання</a:t>
            </a:r>
            <a:r>
              <a:rPr lang="uk-UA" sz="2400" b="1" i="1" dirty="0" smtClean="0">
                <a:solidFill>
                  <a:srgbClr val="002060"/>
                </a:solidFill>
                <a:latin typeface="Times New Roman" panose="02020603050405020304" pitchFamily="18" charset="0"/>
                <a:ea typeface="Times New Roman" panose="02020603050405020304" pitchFamily="18" charset="0"/>
              </a:rPr>
              <a:t>:</a:t>
            </a:r>
          </a:p>
          <a:p>
            <a:pPr indent="449263" algn="just">
              <a:lnSpc>
                <a:spcPct val="115000"/>
              </a:lnSpc>
              <a:spcAft>
                <a:spcPts val="0"/>
              </a:spcAft>
            </a:pPr>
            <a:r>
              <a:rPr lang="uk-UA" sz="2400" b="1" dirty="0" smtClean="0">
                <a:solidFill>
                  <a:srgbClr val="7030A0"/>
                </a:solidFill>
                <a:latin typeface="Times New Roman" panose="02020603050405020304" pitchFamily="18" charset="0"/>
                <a:ea typeface="Times New Roman" panose="02020603050405020304" pitchFamily="18" charset="0"/>
              </a:rPr>
              <a:t>1</a:t>
            </a:r>
            <a:r>
              <a:rPr lang="uk-UA" sz="2400" b="1" dirty="0">
                <a:solidFill>
                  <a:srgbClr val="7030A0"/>
                </a:solidFill>
                <a:latin typeface="Times New Roman" panose="02020603050405020304" pitchFamily="18" charset="0"/>
                <a:ea typeface="Times New Roman" panose="02020603050405020304" pitchFamily="18" charset="0"/>
              </a:rPr>
              <a:t>) захист особи, суспільства та держави від кримінальних правопорушень;</a:t>
            </a:r>
            <a:endParaRPr lang="ru-RU" sz="2400" b="1" dirty="0">
              <a:solidFill>
                <a:srgbClr val="7030A0"/>
              </a:solidFill>
              <a:latin typeface="Times New Roman" panose="02020603050405020304" pitchFamily="18" charset="0"/>
              <a:ea typeface="Times New Roman" panose="02020603050405020304" pitchFamily="18" charset="0"/>
            </a:endParaRPr>
          </a:p>
          <a:p>
            <a:pPr indent="449263" algn="just">
              <a:lnSpc>
                <a:spcPct val="115000"/>
              </a:lnSpc>
              <a:spcAft>
                <a:spcPts val="0"/>
              </a:spcAft>
            </a:pPr>
            <a:r>
              <a:rPr lang="uk-UA" sz="2400" b="1" dirty="0">
                <a:solidFill>
                  <a:srgbClr val="7030A0"/>
                </a:solidFill>
                <a:latin typeface="Times New Roman" panose="02020603050405020304" pitchFamily="18" charset="0"/>
                <a:ea typeface="Times New Roman" panose="02020603050405020304" pitchFamily="18" charset="0"/>
              </a:rPr>
              <a:t>2) охорона прав, свобод та законних інтересів учасників кримінального провадження;</a:t>
            </a:r>
            <a:endParaRPr lang="ru-RU" sz="2400" b="1" dirty="0">
              <a:solidFill>
                <a:srgbClr val="7030A0"/>
              </a:solidFill>
              <a:latin typeface="Times New Roman" panose="02020603050405020304" pitchFamily="18" charset="0"/>
              <a:ea typeface="Times New Roman" panose="02020603050405020304" pitchFamily="18" charset="0"/>
            </a:endParaRPr>
          </a:p>
          <a:p>
            <a:pPr indent="449263" algn="just">
              <a:lnSpc>
                <a:spcPct val="115000"/>
              </a:lnSpc>
              <a:spcAft>
                <a:spcPts val="0"/>
              </a:spcAft>
            </a:pPr>
            <a:r>
              <a:rPr lang="uk-UA" sz="2400" b="1" dirty="0">
                <a:solidFill>
                  <a:srgbClr val="7030A0"/>
                </a:solidFill>
                <a:latin typeface="Times New Roman" panose="02020603050405020304" pitchFamily="18" charset="0"/>
                <a:ea typeface="Times New Roman" panose="02020603050405020304" pitchFamily="18" charset="0"/>
              </a:rPr>
              <a:t>3) забезпечення швидкого, повного та неупередженого розслідування кримінальних правопорушень, віднесених до підслідності слідчих органів Національної поліції;</a:t>
            </a:r>
            <a:endParaRPr lang="ru-RU" sz="2400" b="1" dirty="0">
              <a:solidFill>
                <a:srgbClr val="7030A0"/>
              </a:solidFill>
              <a:latin typeface="Times New Roman" panose="02020603050405020304" pitchFamily="18" charset="0"/>
              <a:ea typeface="Times New Roman" panose="02020603050405020304" pitchFamily="18" charset="0"/>
            </a:endParaRPr>
          </a:p>
          <a:p>
            <a:pPr indent="449263" algn="just">
              <a:lnSpc>
                <a:spcPct val="115000"/>
              </a:lnSpc>
              <a:spcAft>
                <a:spcPts val="0"/>
              </a:spcAft>
            </a:pPr>
            <a:r>
              <a:rPr lang="uk-UA" sz="2400" b="1" dirty="0">
                <a:solidFill>
                  <a:srgbClr val="7030A0"/>
                </a:solidFill>
                <a:latin typeface="Times New Roman" panose="02020603050405020304" pitchFamily="18" charset="0"/>
                <a:ea typeface="Times New Roman" panose="02020603050405020304" pitchFamily="18" charset="0"/>
              </a:rPr>
              <a:t>4) забезпечення відшкодування фізичним і юридичним особам шкоди, заподіяної кримінальними правопорушеннями;</a:t>
            </a:r>
            <a:endParaRPr lang="ru-RU" sz="2400" b="1" dirty="0">
              <a:solidFill>
                <a:srgbClr val="7030A0"/>
              </a:solidFill>
              <a:latin typeface="Times New Roman" panose="02020603050405020304" pitchFamily="18" charset="0"/>
              <a:ea typeface="Times New Roman" panose="02020603050405020304" pitchFamily="18" charset="0"/>
            </a:endParaRPr>
          </a:p>
          <a:p>
            <a:pPr indent="449263" algn="just"/>
            <a:r>
              <a:rPr lang="uk-UA"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5) виявлення причин і умов, які сприяють учиненню кримінальних правопорушень, і вжиття через відповідні органи заходів щодо їх усунення. </a:t>
            </a:r>
            <a:endParaRPr lang="ru-RU" sz="2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043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3315" y="620688"/>
            <a:ext cx="7920880" cy="3539430"/>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scene3d>
              <a:camera prst="orthographicFront"/>
              <a:lightRig rig="soft" dir="t">
                <a:rot lat="0" lon="0" rev="15600000"/>
              </a:lightRig>
            </a:scene3d>
            <a:sp3d extrusionH="57150" prstMaterial="softEdge">
              <a:bevelT w="25400" h="38100"/>
            </a:sp3d>
          </a:bodyPr>
          <a:lstStyle/>
          <a:p>
            <a:pPr indent="273050" algn="ctr"/>
            <a:r>
              <a:rPr lang="uk-UA"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Питання 4.</a:t>
            </a:r>
          </a:p>
          <a:p>
            <a:pPr indent="273050" algn="ctr"/>
            <a:endParaRPr lang="uk-UA" sz="2800" b="1" dirty="0">
              <a:ln/>
              <a:solidFill>
                <a:schemeClr val="accent4"/>
              </a:solidFill>
            </a:endParaRPr>
          </a:p>
          <a:p>
            <a:pPr indent="273050" algn="ctr"/>
            <a:r>
              <a:rPr lang="uk-UA"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Підрозділи </a:t>
            </a:r>
            <a:r>
              <a:rPr lang="uk-UA"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дізнання органів Національної поліції України їх завдання та основні функції. Права та обов’язки </a:t>
            </a:r>
            <a:r>
              <a:rPr lang="uk-UA" sz="28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дізнавачів</a:t>
            </a:r>
            <a:r>
              <a:rPr lang="uk-UA" sz="2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uk-UA" sz="2400" b="1" i="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r>
              <a:rPr lang="uk-UA" sz="2400" b="1" i="1" dirty="0">
                <a:ln w="10160">
                  <a:solidFill>
                    <a:schemeClr val="accent5"/>
                  </a:solidFill>
                  <a:prstDash val="solid"/>
                </a:ln>
                <a:solidFill>
                  <a:srgbClr val="FFFFFF"/>
                </a:solidFill>
                <a:effectLst>
                  <a:outerShdw blurRad="38100" dist="22860" dir="5400000" algn="tl" rotWithShape="0">
                    <a:srgbClr val="000000">
                      <a:alpha val="30000"/>
                    </a:srgbClr>
                  </a:outerShdw>
                </a:effectLst>
              </a:rPr>
              <a:t>відповідно до наказу МВС України від 20.05.2020 р. № 405</a:t>
            </a:r>
            <a:r>
              <a:rPr lang="uk-UA" sz="2400" b="1" i="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uk-UA" sz="2400" b="1" i="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indent="273050" algn="ctr"/>
            <a:endParaRPr lang="ru-RU" sz="2800" b="1" dirty="0">
              <a:ln/>
              <a:solidFill>
                <a:schemeClr val="accent4"/>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789040"/>
            <a:ext cx="7198579" cy="2880320"/>
          </a:xfrm>
          <a:prstGeom prst="rect">
            <a:avLst/>
          </a:prstGeom>
        </p:spPr>
      </p:pic>
    </p:spTree>
    <p:extLst>
      <p:ext uri="{BB962C8B-B14F-4D97-AF65-F5344CB8AC3E}">
        <p14:creationId xmlns:p14="http://schemas.microsoft.com/office/powerpoint/2010/main" val="79130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0" y="0"/>
            <a:ext cx="9036496" cy="6552728"/>
          </a:xfrm>
        </p:spPr>
        <p:txBody>
          <a:bodyPr>
            <a:normAutofit fontScale="25000" lnSpcReduction="20000"/>
          </a:bodyPr>
          <a:lstStyle/>
          <a:p>
            <a:pPr marL="0" indent="0" algn="ctr">
              <a:spcBef>
                <a:spcPts val="0"/>
              </a:spcBef>
              <a:spcAft>
                <a:spcPts val="0"/>
              </a:spcAft>
              <a:buNone/>
            </a:pPr>
            <a:r>
              <a:rPr lang="uk-UA" sz="9600" b="1" dirty="0" smtClean="0">
                <a:solidFill>
                  <a:srgbClr val="0070C0"/>
                </a:solidFill>
                <a:latin typeface="Bookman Old Style" pitchFamily="18" charset="0"/>
              </a:rPr>
              <a:t>Рекомендована література:</a:t>
            </a:r>
          </a:p>
          <a:p>
            <a:pPr marL="0" indent="715963" algn="ctr">
              <a:spcBef>
                <a:spcPts val="0"/>
              </a:spcBef>
              <a:spcAft>
                <a:spcPts val="0"/>
              </a:spcAft>
            </a:pPr>
            <a:endParaRPr lang="uk-UA" sz="3500" b="1" dirty="0" smtClean="0">
              <a:solidFill>
                <a:srgbClr val="0070C0"/>
              </a:solidFill>
              <a:latin typeface="Bookman Old Style" pitchFamily="18" charset="0"/>
            </a:endParaRPr>
          </a:p>
          <a:p>
            <a:pPr marL="0" indent="0" algn="just">
              <a:spcBef>
                <a:spcPts val="0"/>
              </a:spcBef>
              <a:spcAft>
                <a:spcPts val="0"/>
              </a:spcAft>
              <a:buNone/>
            </a:pPr>
            <a:r>
              <a:rPr lang="uk-UA" sz="8000" b="1" dirty="0" smtClean="0">
                <a:solidFill>
                  <a:srgbClr val="FF0000"/>
                </a:solidFill>
              </a:rPr>
              <a:t>1</a:t>
            </a:r>
            <a:r>
              <a:rPr lang="uk-UA" sz="8000" b="1" dirty="0" smtClean="0">
                <a:solidFill>
                  <a:srgbClr val="FF000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rPr>
              <a:t>Конституція України: Закон України 28 черв. 1996 р. № 254к/96-ВР. </a:t>
            </a:r>
            <a:r>
              <a:rPr lang="uk-UA" sz="8000" b="1" i="1" dirty="0">
                <a:solidFill>
                  <a:srgbClr val="7030A0"/>
                </a:solidFill>
                <a:latin typeface="Times New Roman" panose="02020603050405020304" pitchFamily="18" charset="0"/>
                <a:cs typeface="Times New Roman" panose="02020603050405020304" pitchFamily="18" charset="0"/>
              </a:rPr>
              <a:t>Верховна Рада України. </a:t>
            </a:r>
            <a:r>
              <a:rPr lang="uk-UA" sz="8000" b="1" dirty="0">
                <a:solidFill>
                  <a:srgbClr val="7030A0"/>
                </a:solidFill>
                <a:latin typeface="Times New Roman" panose="02020603050405020304" pitchFamily="18" charset="0"/>
                <a:cs typeface="Times New Roman" panose="02020603050405020304" pitchFamily="18" charset="0"/>
              </a:rPr>
              <a:t>URL: </a:t>
            </a:r>
            <a:r>
              <a:rPr lang="uk-UA" sz="8000" b="1" dirty="0">
                <a:solidFill>
                  <a:srgbClr val="7030A0"/>
                </a:solidFill>
                <a:latin typeface="Times New Roman" panose="02020603050405020304" pitchFamily="18" charset="0"/>
                <a:cs typeface="Times New Roman" panose="02020603050405020304" pitchFamily="18" charset="0"/>
                <a:hlinkClick r:id="rId2"/>
              </a:rPr>
              <a:t>http://zakon.rada.gov.ua/laws/show/254%D0%BA/96-%D0%B2%D1%80</a:t>
            </a:r>
            <a:r>
              <a:rPr lang="uk-UA" sz="8000" b="1" dirty="0">
                <a:solidFill>
                  <a:srgbClr val="7030A0"/>
                </a:solidFill>
                <a:latin typeface="Times New Roman" panose="02020603050405020304" pitchFamily="18" charset="0"/>
                <a:cs typeface="Times New Roman" panose="02020603050405020304" pitchFamily="18" charset="0"/>
              </a:rPr>
              <a:t>.</a:t>
            </a:r>
            <a:endParaRPr lang="ru-RU" sz="8000" b="1" dirty="0">
              <a:solidFill>
                <a:srgbClr val="7030A0"/>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sz="8000" b="1" dirty="0" smtClean="0">
                <a:solidFill>
                  <a:srgbClr val="FF0000"/>
                </a:solidFill>
                <a:latin typeface="Times New Roman" panose="02020603050405020304" pitchFamily="18" charset="0"/>
                <a:cs typeface="Times New Roman" panose="02020603050405020304" pitchFamily="18" charset="0"/>
              </a:rPr>
              <a:t>2. </a:t>
            </a:r>
            <a:r>
              <a:rPr lang="uk-UA" sz="8000" b="1" dirty="0">
                <a:solidFill>
                  <a:srgbClr val="7030A0"/>
                </a:solidFill>
                <a:latin typeface="Times New Roman" panose="02020603050405020304" pitchFamily="18" charset="0"/>
                <a:cs typeface="Times New Roman" panose="02020603050405020304" pitchFamily="18" charset="0"/>
              </a:rPr>
              <a:t>Кримінальний процесуальний кодекс </a:t>
            </a:r>
            <a:r>
              <a:rPr lang="uk-UA" sz="8000" b="1" dirty="0" smtClean="0">
                <a:solidFill>
                  <a:srgbClr val="7030A0"/>
                </a:solidFill>
                <a:latin typeface="Times New Roman" panose="02020603050405020304" pitchFamily="18" charset="0"/>
                <a:cs typeface="Times New Roman" panose="02020603050405020304" pitchFamily="18" charset="0"/>
              </a:rPr>
              <a:t>України: </a:t>
            </a:r>
            <a:r>
              <a:rPr lang="uk-UA" sz="8000" b="1" dirty="0">
                <a:solidFill>
                  <a:srgbClr val="7030A0"/>
                </a:solidFill>
                <a:latin typeface="Times New Roman" panose="02020603050405020304" pitchFamily="18" charset="0"/>
                <a:cs typeface="Times New Roman" panose="02020603050405020304" pitchFamily="18" charset="0"/>
              </a:rPr>
              <a:t>чинне законодавство зі змінами та </a:t>
            </a:r>
            <a:r>
              <a:rPr lang="uk-UA" sz="8000" b="1" dirty="0" err="1">
                <a:solidFill>
                  <a:srgbClr val="7030A0"/>
                </a:solidFill>
                <a:latin typeface="Times New Roman" panose="02020603050405020304" pitchFamily="18" charset="0"/>
                <a:cs typeface="Times New Roman" panose="02020603050405020304" pitchFamily="18" charset="0"/>
              </a:rPr>
              <a:t>допов</a:t>
            </a:r>
            <a:r>
              <a:rPr lang="uk-UA" sz="8000" b="1" dirty="0">
                <a:solidFill>
                  <a:srgbClr val="7030A0"/>
                </a:solidFill>
                <a:latin typeface="Times New Roman" panose="02020603050405020304" pitchFamily="18" charset="0"/>
                <a:cs typeface="Times New Roman" panose="02020603050405020304" pitchFamily="18" charset="0"/>
              </a:rPr>
              <a:t>. станом на </a:t>
            </a:r>
            <a:r>
              <a:rPr lang="uk-UA" sz="8000" b="1" dirty="0" smtClean="0">
                <a:solidFill>
                  <a:srgbClr val="7030A0"/>
                </a:solidFill>
                <a:latin typeface="Times New Roman" panose="02020603050405020304" pitchFamily="18" charset="0"/>
                <a:cs typeface="Times New Roman" panose="02020603050405020304" pitchFamily="18" charset="0"/>
              </a:rPr>
              <a:t>19 </a:t>
            </a:r>
            <a:r>
              <a:rPr lang="uk-UA" sz="8000" b="1" dirty="0" err="1" smtClean="0">
                <a:solidFill>
                  <a:srgbClr val="7030A0"/>
                </a:solidFill>
                <a:latin typeface="Times New Roman" panose="02020603050405020304" pitchFamily="18" charset="0"/>
                <a:cs typeface="Times New Roman" panose="02020603050405020304" pitchFamily="18" charset="0"/>
              </a:rPr>
              <a:t>лют</a:t>
            </a:r>
            <a:r>
              <a:rPr lang="uk-UA" sz="8000" b="1" dirty="0" smtClean="0">
                <a:solidFill>
                  <a:srgbClr val="7030A0"/>
                </a:solidFill>
                <a:latin typeface="Times New Roman" panose="02020603050405020304" pitchFamily="18" charset="0"/>
                <a:cs typeface="Times New Roman" panose="02020603050405020304" pitchFamily="18" charset="0"/>
              </a:rPr>
              <a:t>. 2021 </a:t>
            </a:r>
            <a:r>
              <a:rPr lang="uk-UA" sz="8000" b="1" dirty="0">
                <a:solidFill>
                  <a:srgbClr val="7030A0"/>
                </a:solidFill>
                <a:latin typeface="Times New Roman" panose="02020603050405020304" pitchFamily="18" charset="0"/>
                <a:cs typeface="Times New Roman" panose="02020603050405020304" pitchFamily="18" charset="0"/>
              </a:rPr>
              <a:t>р. </a:t>
            </a:r>
            <a:r>
              <a:rPr lang="uk-UA" sz="8000" b="1" dirty="0" smtClean="0">
                <a:solidFill>
                  <a:srgbClr val="7030A0"/>
                </a:solidFill>
                <a:latin typeface="Times New Roman" panose="02020603050405020304" pitchFamily="18" charset="0"/>
                <a:cs typeface="Times New Roman" panose="02020603050405020304" pitchFamily="18" charset="0"/>
              </a:rPr>
              <a:t>К</a:t>
            </a:r>
            <a:r>
              <a:rPr lang="uk-UA" sz="8000" b="1" dirty="0">
                <a:solidFill>
                  <a:srgbClr val="7030A0"/>
                </a:solidFill>
                <a:latin typeface="Times New Roman" panose="02020603050405020304" pitchFamily="18" charset="0"/>
                <a:cs typeface="Times New Roman" panose="02020603050405020304" pitchFamily="18" charset="0"/>
              </a:rPr>
              <a:t>.: ПАЛИВОДА А</a:t>
            </a:r>
            <a:r>
              <a:rPr lang="uk-UA" sz="8000" b="1" dirty="0" smtClean="0">
                <a:solidFill>
                  <a:srgbClr val="7030A0"/>
                </a:solidFill>
                <a:latin typeface="Times New Roman" panose="02020603050405020304" pitchFamily="18" charset="0"/>
                <a:cs typeface="Times New Roman" panose="02020603050405020304" pitchFamily="18" charset="0"/>
              </a:rPr>
              <a:t>. В</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2021. </a:t>
            </a:r>
            <a:r>
              <a:rPr lang="uk-UA" sz="8000" b="1" dirty="0" smtClean="0">
                <a:solidFill>
                  <a:srgbClr val="7030A0"/>
                </a:solidFill>
                <a:latin typeface="Times New Roman" panose="02020603050405020304" pitchFamily="18" charset="0"/>
                <a:cs typeface="Times New Roman" panose="02020603050405020304" pitchFamily="18" charset="0"/>
              </a:rPr>
              <a:t>    452 </a:t>
            </a:r>
            <a:r>
              <a:rPr lang="uk-UA" sz="8000" b="1" dirty="0" smtClean="0">
                <a:solidFill>
                  <a:srgbClr val="7030A0"/>
                </a:solidFill>
                <a:latin typeface="Times New Roman" panose="02020603050405020304" pitchFamily="18" charset="0"/>
                <a:cs typeface="Times New Roman" panose="02020603050405020304" pitchFamily="18" charset="0"/>
              </a:rPr>
              <a:t>с</a:t>
            </a:r>
            <a:r>
              <a:rPr lang="uk-UA" sz="8000" b="1" dirty="0" smtClean="0">
                <a:solidFill>
                  <a:srgbClr val="7030A0"/>
                </a:solidFill>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uk-UA" sz="8000" b="1" dirty="0" smtClean="0">
                <a:solidFill>
                  <a:srgbClr val="FF0000"/>
                </a:solidFill>
                <a:latin typeface="Times New Roman" panose="02020603050405020304" pitchFamily="18" charset="0"/>
                <a:cs typeface="Times New Roman" panose="02020603050405020304" pitchFamily="18" charset="0"/>
              </a:rPr>
              <a:t>3. </a:t>
            </a:r>
            <a:r>
              <a:rPr lang="uk-UA" sz="8000" b="1" dirty="0" smtClean="0">
                <a:solidFill>
                  <a:srgbClr val="7030A0"/>
                </a:solidFill>
                <a:latin typeface="Times New Roman" panose="02020603050405020304" pitchFamily="18" charset="0"/>
                <a:cs typeface="Times New Roman" panose="02020603050405020304" pitchFamily="18" charset="0"/>
              </a:rPr>
              <a:t>Про Бюро економічної безпеки  України: Закон України від 28 січ. 2021 р. №1150-</a:t>
            </a:r>
            <a:r>
              <a:rPr lang="en-US" sz="8000" b="1" dirty="0" smtClean="0">
                <a:solidFill>
                  <a:srgbClr val="7030A0"/>
                </a:solidFill>
                <a:latin typeface="Times New Roman" panose="02020603050405020304" pitchFamily="18" charset="0"/>
                <a:cs typeface="Times New Roman" panose="02020603050405020304" pitchFamily="18" charset="0"/>
              </a:rPr>
              <a:t>IX.</a:t>
            </a:r>
            <a:r>
              <a:rPr lang="uk-UA" sz="8000" b="1" dirty="0" smtClean="0">
                <a:solidFill>
                  <a:srgbClr val="7030A0"/>
                </a:solidFill>
                <a:latin typeface="Times New Roman" panose="02020603050405020304" pitchFamily="18" charset="0"/>
                <a:cs typeface="Times New Roman" panose="02020603050405020304" pitchFamily="18" charset="0"/>
              </a:rPr>
              <a:t> </a:t>
            </a:r>
            <a:r>
              <a:rPr lang="uk-UA" sz="8000" b="1" i="1" dirty="0">
                <a:solidFill>
                  <a:srgbClr val="7030A0"/>
                </a:solidFill>
                <a:latin typeface="Times New Roman" panose="02020603050405020304" pitchFamily="18" charset="0"/>
                <a:cs typeface="Times New Roman" panose="02020603050405020304" pitchFamily="18" charset="0"/>
              </a:rPr>
              <a:t>Верховна Рада України. </a:t>
            </a:r>
            <a:r>
              <a:rPr lang="uk-UA" sz="8000" b="1" dirty="0">
                <a:solidFill>
                  <a:srgbClr val="7030A0"/>
                </a:solidFill>
                <a:latin typeface="Times New Roman" panose="02020603050405020304" pitchFamily="18" charset="0"/>
                <a:cs typeface="Times New Roman" panose="02020603050405020304" pitchFamily="18" charset="0"/>
              </a:rPr>
              <a:t>URL: </a:t>
            </a:r>
            <a:r>
              <a:rPr lang="en-US" sz="8000" b="1" dirty="0">
                <a:solidFill>
                  <a:srgbClr val="7030A0"/>
                </a:solidFill>
                <a:latin typeface="Times New Roman" panose="02020603050405020304" pitchFamily="18" charset="0"/>
                <a:cs typeface="Times New Roman" panose="02020603050405020304" pitchFamily="18" charset="0"/>
              </a:rPr>
              <a:t>https://</a:t>
            </a:r>
            <a:r>
              <a:rPr lang="en-US" sz="8000" b="1" dirty="0" smtClean="0">
                <a:solidFill>
                  <a:srgbClr val="7030A0"/>
                </a:solidFill>
                <a:latin typeface="Times New Roman" panose="02020603050405020304" pitchFamily="18" charset="0"/>
                <a:cs typeface="Times New Roman" panose="02020603050405020304" pitchFamily="18" charset="0"/>
              </a:rPr>
              <a:t>zakon.rada.gov.ua/laws/show/1150-20</a:t>
            </a:r>
            <a:r>
              <a:rPr lang="uk-UA" sz="8000" b="1" dirty="0" smtClean="0">
                <a:solidFill>
                  <a:srgbClr val="7030A0"/>
                </a:solidFill>
                <a:latin typeface="Times New Roman" panose="02020603050405020304" pitchFamily="18" charset="0"/>
                <a:cs typeface="Times New Roman" panose="02020603050405020304" pitchFamily="18" charset="0"/>
              </a:rPr>
              <a:t>.</a:t>
            </a:r>
            <a:endParaRPr lang="uk-UA" sz="8000" b="1" dirty="0" smtClean="0">
              <a:solidFill>
                <a:srgbClr val="7030A0"/>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sz="8000" b="1" dirty="0" smtClean="0">
                <a:solidFill>
                  <a:srgbClr val="FF0000"/>
                </a:solidFill>
                <a:latin typeface="Times New Roman" panose="02020603050405020304" pitchFamily="18" charset="0"/>
                <a:cs typeface="Times New Roman" panose="02020603050405020304" pitchFamily="18" charset="0"/>
              </a:rPr>
              <a:t>3.</a:t>
            </a:r>
            <a:r>
              <a:rPr lang="uk-UA" sz="8000" b="1" dirty="0" smtClean="0">
                <a:solidFill>
                  <a:srgbClr val="7030A0"/>
                </a:solidFill>
                <a:latin typeface="Times New Roman" panose="02020603050405020304" pitchFamily="18" charset="0"/>
                <a:cs typeface="Times New Roman" panose="02020603050405020304" pitchFamily="18" charset="0"/>
              </a:rPr>
              <a:t>Про </a:t>
            </a:r>
            <a:r>
              <a:rPr lang="uk-UA" sz="8000" b="1" dirty="0">
                <a:solidFill>
                  <a:srgbClr val="7030A0"/>
                </a:solidFill>
                <a:latin typeface="Times New Roman" panose="02020603050405020304" pitchFamily="18" charset="0"/>
                <a:cs typeface="Times New Roman" panose="02020603050405020304" pitchFamily="18" charset="0"/>
              </a:rPr>
              <a:t>прокуратуру: Закон України від 14 </a:t>
            </a:r>
            <a:r>
              <a:rPr lang="uk-UA" sz="8000" b="1" dirty="0" err="1">
                <a:solidFill>
                  <a:srgbClr val="7030A0"/>
                </a:solidFill>
                <a:latin typeface="Times New Roman" panose="02020603050405020304" pitchFamily="18" charset="0"/>
                <a:cs typeface="Times New Roman" panose="02020603050405020304" pitchFamily="18" charset="0"/>
              </a:rPr>
              <a:t>жовт</a:t>
            </a:r>
            <a:r>
              <a:rPr lang="uk-UA" sz="8000" b="1" dirty="0">
                <a:solidFill>
                  <a:srgbClr val="7030A0"/>
                </a:solidFill>
                <a:latin typeface="Times New Roman" panose="02020603050405020304" pitchFamily="18" charset="0"/>
                <a:cs typeface="Times New Roman" panose="02020603050405020304" pitchFamily="18" charset="0"/>
              </a:rPr>
              <a:t>. 2014 р. № 1697-VII. {Із змінами, внесеними згідно із Законами: </a:t>
            </a:r>
            <a:r>
              <a:rPr lang="uk-UA" sz="8000" b="1" dirty="0" smtClean="0">
                <a:solidFill>
                  <a:srgbClr val="7030A0"/>
                </a:solidFill>
                <a:latin typeface="Times New Roman" panose="02020603050405020304" pitchFamily="18" charset="0"/>
                <a:cs typeface="Times New Roman" panose="02020603050405020304" pitchFamily="18" charset="0"/>
              </a:rPr>
              <a:t>№2475-</a:t>
            </a:r>
            <a:r>
              <a:rPr lang="en-US" sz="8000" b="1" dirty="0" smtClean="0">
                <a:solidFill>
                  <a:srgbClr val="7030A0"/>
                </a:solidFill>
                <a:latin typeface="Times New Roman" panose="02020603050405020304" pitchFamily="18" charset="0"/>
                <a:cs typeface="Times New Roman" panose="02020603050405020304" pitchFamily="18" charset="0"/>
              </a:rPr>
              <a:t> VIII </a:t>
            </a:r>
            <a:r>
              <a:rPr lang="uk-UA" sz="8000" b="1" dirty="0" smtClean="0">
                <a:solidFill>
                  <a:srgbClr val="7030A0"/>
                </a:solidFill>
                <a:latin typeface="Times New Roman" panose="02020603050405020304" pitchFamily="18" charset="0"/>
                <a:cs typeface="Times New Roman" panose="02020603050405020304" pitchFamily="18" charset="0"/>
              </a:rPr>
              <a:t>03.07.2018, </a:t>
            </a:r>
            <a:r>
              <a:rPr lang="uk-UA" sz="8000" b="1" dirty="0">
                <a:solidFill>
                  <a:srgbClr val="7030A0"/>
                </a:solidFill>
                <a:latin typeface="Times New Roman" panose="02020603050405020304" pitchFamily="18" charset="0"/>
                <a:cs typeface="Times New Roman" panose="02020603050405020304" pitchFamily="18" charset="0"/>
              </a:rPr>
              <a:t>ВВР, 2018</a:t>
            </a:r>
            <a:r>
              <a:rPr lang="uk-UA" sz="8000" b="1" u="sng" dirty="0">
                <a:solidFill>
                  <a:srgbClr val="7030A0"/>
                </a:solidFill>
                <a:latin typeface="Times New Roman" panose="02020603050405020304" pitchFamily="18" charset="0"/>
                <a:cs typeface="Times New Roman" panose="02020603050405020304" pitchFamily="18" charset="0"/>
              </a:rPr>
              <a:t>, </a:t>
            </a:r>
            <a:r>
              <a:rPr lang="uk-UA" sz="8000" b="1" u="sng" dirty="0" smtClean="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rPr>
              <a:t>36, ст</a:t>
            </a:r>
            <a:r>
              <a:rPr lang="uk-UA" sz="8000" b="1" dirty="0" smtClean="0">
                <a:solidFill>
                  <a:srgbClr val="7030A0"/>
                </a:solidFill>
                <a:latin typeface="Times New Roman" panose="02020603050405020304" pitchFamily="18" charset="0"/>
                <a:cs typeface="Times New Roman" panose="02020603050405020304" pitchFamily="18" charset="0"/>
              </a:rPr>
              <a:t>. 272</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 </a:t>
            </a:r>
            <a:r>
              <a:rPr lang="en-US" sz="8000" b="1" dirty="0" smtClean="0">
                <a:solidFill>
                  <a:srgbClr val="7030A0"/>
                </a:solidFill>
                <a:latin typeface="Times New Roman" panose="02020603050405020304" pitchFamily="18" charset="0"/>
                <a:cs typeface="Times New Roman" panose="02020603050405020304" pitchFamily="18" charset="0"/>
              </a:rPr>
              <a:t>1</a:t>
            </a:r>
            <a:r>
              <a:rPr lang="uk-UA" sz="8000" b="1" dirty="0" smtClean="0">
                <a:solidFill>
                  <a:srgbClr val="7030A0"/>
                </a:solidFill>
                <a:latin typeface="Times New Roman" panose="02020603050405020304" pitchFamily="18" charset="0"/>
                <a:cs typeface="Times New Roman" panose="02020603050405020304" pitchFamily="18" charset="0"/>
              </a:rPr>
              <a:t>13-</a:t>
            </a:r>
            <a:r>
              <a:rPr lang="en-US" sz="8000" b="1" dirty="0" smtClean="0">
                <a:solidFill>
                  <a:srgbClr val="7030A0"/>
                </a:solidFill>
                <a:latin typeface="Times New Roman" panose="02020603050405020304" pitchFamily="18" charset="0"/>
                <a:cs typeface="Times New Roman" panose="02020603050405020304" pitchFamily="18" charset="0"/>
              </a:rPr>
              <a:t>IX</a:t>
            </a:r>
            <a:r>
              <a:rPr lang="en-US" sz="8000" b="1" dirty="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від 19.09.2019, </a:t>
            </a:r>
            <a:r>
              <a:rPr lang="uk-UA" sz="8000" b="1" dirty="0" smtClean="0">
                <a:solidFill>
                  <a:srgbClr val="7030A0"/>
                </a:solidFill>
                <a:latin typeface="Times New Roman" panose="02020603050405020304" pitchFamily="18" charset="0"/>
                <a:cs typeface="Times New Roman" panose="02020603050405020304" pitchFamily="18" charset="0"/>
              </a:rPr>
              <a:t>ВВР</a:t>
            </a:r>
            <a:r>
              <a:rPr lang="uk-UA" sz="8000" b="1" dirty="0">
                <a:solidFill>
                  <a:srgbClr val="7030A0"/>
                </a:solidFill>
                <a:latin typeface="Times New Roman" panose="02020603050405020304" pitchFamily="18" charset="0"/>
                <a:cs typeface="Times New Roman" panose="02020603050405020304" pitchFamily="18" charset="0"/>
              </a:rPr>
              <a:t>, 2019, № 42, ст</a:t>
            </a:r>
            <a:r>
              <a:rPr lang="uk-UA" sz="8000" b="1" dirty="0" smtClean="0">
                <a:solidFill>
                  <a:srgbClr val="7030A0"/>
                </a:solidFill>
                <a:latin typeface="Times New Roman" panose="02020603050405020304" pitchFamily="18" charset="0"/>
                <a:cs typeface="Times New Roman" panose="02020603050405020304" pitchFamily="18" charset="0"/>
              </a:rPr>
              <a:t>. 238</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 263-</a:t>
            </a:r>
            <a:r>
              <a:rPr lang="en-US" sz="8000" b="1" dirty="0" smtClean="0">
                <a:solidFill>
                  <a:srgbClr val="7030A0"/>
                </a:solidFill>
                <a:latin typeface="Times New Roman" panose="02020603050405020304" pitchFamily="18" charset="0"/>
                <a:cs typeface="Times New Roman" panose="02020603050405020304" pitchFamily="18" charset="0"/>
              </a:rPr>
              <a:t>IX </a:t>
            </a:r>
            <a:r>
              <a:rPr lang="uk-UA" sz="8000" b="1" dirty="0" smtClean="0">
                <a:solidFill>
                  <a:srgbClr val="7030A0"/>
                </a:solidFill>
                <a:latin typeface="Times New Roman" panose="02020603050405020304" pitchFamily="18" charset="0"/>
                <a:cs typeface="Times New Roman" panose="02020603050405020304" pitchFamily="18" charset="0"/>
              </a:rPr>
              <a:t>від 31.10.2019. </a:t>
            </a:r>
            <a:r>
              <a:rPr lang="uk-UA" sz="8000" b="1" i="1" dirty="0" smtClean="0">
                <a:solidFill>
                  <a:srgbClr val="7030A0"/>
                </a:solidFill>
                <a:latin typeface="Times New Roman" panose="02020603050405020304" pitchFamily="18" charset="0"/>
                <a:cs typeface="Times New Roman" panose="02020603050405020304" pitchFamily="18" charset="0"/>
              </a:rPr>
              <a:t>Верховна </a:t>
            </a:r>
            <a:r>
              <a:rPr lang="uk-UA" sz="8000" b="1" i="1" dirty="0">
                <a:solidFill>
                  <a:srgbClr val="7030A0"/>
                </a:solidFill>
                <a:latin typeface="Times New Roman" panose="02020603050405020304" pitchFamily="18" charset="0"/>
                <a:cs typeface="Times New Roman" panose="02020603050405020304" pitchFamily="18" charset="0"/>
              </a:rPr>
              <a:t>Рада України. </a:t>
            </a:r>
            <a:r>
              <a:rPr lang="en-US" sz="8000" b="1" dirty="0">
                <a:solidFill>
                  <a:srgbClr val="7030A0"/>
                </a:solidFill>
                <a:latin typeface="Times New Roman" panose="02020603050405020304" pitchFamily="18" charset="0"/>
                <a:cs typeface="Times New Roman" panose="02020603050405020304" pitchFamily="18" charset="0"/>
              </a:rPr>
              <a:t>URL</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hlinkClick r:id="rId3"/>
              </a:rPr>
              <a:t>http://zakon.rada.gov.ua/laws/show/1697-18</a:t>
            </a:r>
            <a:r>
              <a:rPr lang="uk-UA" sz="8000" b="1" dirty="0">
                <a:solidFill>
                  <a:srgbClr val="7030A0"/>
                </a:solidFill>
                <a:latin typeface="Times New Roman" panose="02020603050405020304" pitchFamily="18" charset="0"/>
                <a:cs typeface="Times New Roman" panose="02020603050405020304" pitchFamily="18" charset="0"/>
              </a:rPr>
              <a:t>.</a:t>
            </a:r>
            <a:endParaRPr lang="ru-RU" sz="8000" b="1" dirty="0">
              <a:solidFill>
                <a:srgbClr val="7030A0"/>
              </a:solidFill>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uk-UA" sz="8000" b="1" dirty="0">
                <a:solidFill>
                  <a:srgbClr val="FF0000"/>
                </a:solidFill>
                <a:latin typeface="Times New Roman" panose="02020603050405020304" pitchFamily="18" charset="0"/>
                <a:cs typeface="Times New Roman" panose="02020603050405020304" pitchFamily="18" charset="0"/>
              </a:rPr>
              <a:t>4</a:t>
            </a:r>
            <a:r>
              <a:rPr lang="uk-UA" sz="8000" b="1" dirty="0" smtClean="0">
                <a:solidFill>
                  <a:srgbClr val="FF000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Про </a:t>
            </a:r>
            <a:r>
              <a:rPr lang="uk-UA" sz="8000" b="1" dirty="0">
                <a:solidFill>
                  <a:srgbClr val="7030A0"/>
                </a:solidFill>
                <a:latin typeface="Times New Roman" panose="02020603050405020304" pitchFamily="18" charset="0"/>
                <a:cs typeface="Times New Roman" panose="02020603050405020304" pitchFamily="18" charset="0"/>
              </a:rPr>
              <a:t>оперативно-розшукову діяльність: Закон України від 18 </a:t>
            </a:r>
            <a:r>
              <a:rPr lang="uk-UA" sz="8000" b="1" dirty="0" err="1" smtClean="0">
                <a:solidFill>
                  <a:srgbClr val="7030A0"/>
                </a:solidFill>
                <a:latin typeface="Times New Roman" panose="02020603050405020304" pitchFamily="18" charset="0"/>
                <a:cs typeface="Times New Roman" panose="02020603050405020304" pitchFamily="18" charset="0"/>
              </a:rPr>
              <a:t>лют</a:t>
            </a:r>
            <a:r>
              <a:rPr lang="uk-UA" sz="8000" b="1" dirty="0" smtClean="0">
                <a:solidFill>
                  <a:srgbClr val="7030A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rPr>
              <a:t>1992 </a:t>
            </a:r>
            <a:r>
              <a:rPr lang="uk-UA" sz="8000" b="1" dirty="0" smtClean="0">
                <a:solidFill>
                  <a:srgbClr val="7030A0"/>
                </a:solidFill>
                <a:latin typeface="Times New Roman" panose="02020603050405020304" pitchFamily="18" charset="0"/>
                <a:cs typeface="Times New Roman" panose="02020603050405020304" pitchFamily="18" charset="0"/>
              </a:rPr>
              <a:t>р. </a:t>
            </a:r>
            <a:r>
              <a:rPr lang="uk-UA" sz="8000" b="1" i="1" dirty="0">
                <a:solidFill>
                  <a:srgbClr val="7030A0"/>
                </a:solidFill>
                <a:latin typeface="Times New Roman" panose="02020603050405020304" pitchFamily="18" charset="0"/>
                <a:cs typeface="Times New Roman" panose="02020603050405020304" pitchFamily="18" charset="0"/>
              </a:rPr>
              <a:t>Відомості Верховної Ради України. </a:t>
            </a:r>
            <a:r>
              <a:rPr lang="uk-UA" sz="8000" b="1" dirty="0" smtClean="0">
                <a:solidFill>
                  <a:srgbClr val="7030A0"/>
                </a:solidFill>
                <a:latin typeface="Times New Roman" panose="02020603050405020304" pitchFamily="18" charset="0"/>
                <a:cs typeface="Times New Roman" panose="02020603050405020304" pitchFamily="18" charset="0"/>
              </a:rPr>
              <a:t>1992</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rPr>
              <a:t>№ 22. </a:t>
            </a:r>
            <a:r>
              <a:rPr lang="uk-UA" sz="8000" b="1" dirty="0" smtClean="0">
                <a:solidFill>
                  <a:srgbClr val="7030A0"/>
                </a:solidFill>
                <a:latin typeface="Times New Roman" panose="02020603050405020304" pitchFamily="18" charset="0"/>
                <a:cs typeface="Times New Roman" panose="02020603050405020304" pitchFamily="18" charset="0"/>
              </a:rPr>
              <a:t> </a:t>
            </a:r>
            <a:r>
              <a:rPr lang="uk-UA" sz="8000" b="1" dirty="0">
                <a:solidFill>
                  <a:srgbClr val="7030A0"/>
                </a:solidFill>
                <a:latin typeface="Times New Roman" panose="02020603050405020304" pitchFamily="18" charset="0"/>
                <a:cs typeface="Times New Roman" panose="02020603050405020304" pitchFamily="18" charset="0"/>
              </a:rPr>
              <a:t>Ст</a:t>
            </a:r>
            <a:r>
              <a:rPr lang="uk-UA" sz="8000" b="1" dirty="0" smtClean="0">
                <a:solidFill>
                  <a:srgbClr val="7030A0"/>
                </a:solidFill>
                <a:latin typeface="Times New Roman" panose="02020603050405020304" pitchFamily="18" charset="0"/>
                <a:cs typeface="Times New Roman" panose="02020603050405020304" pitchFamily="18" charset="0"/>
              </a:rPr>
              <a:t>. 303.</a:t>
            </a:r>
          </a:p>
          <a:p>
            <a:pPr marL="0" indent="0" algn="just">
              <a:spcBef>
                <a:spcPts val="0"/>
              </a:spcBef>
              <a:spcAft>
                <a:spcPts val="0"/>
              </a:spcAft>
              <a:buNone/>
            </a:pPr>
            <a:r>
              <a:rPr lang="uk-UA" sz="8000" b="1" dirty="0" smtClean="0">
                <a:solidFill>
                  <a:srgbClr val="FF0000"/>
                </a:solidFill>
                <a:latin typeface="Times New Roman" panose="02020603050405020304" pitchFamily="18" charset="0"/>
                <a:cs typeface="Times New Roman" panose="02020603050405020304" pitchFamily="18" charset="0"/>
              </a:rPr>
              <a:t>5.</a:t>
            </a:r>
            <a:r>
              <a:rPr lang="uk-UA" sz="8000" b="1" dirty="0" smtClean="0">
                <a:solidFill>
                  <a:srgbClr val="7030A0"/>
                </a:solidFill>
                <a:latin typeface="Times New Roman" panose="02020603050405020304" pitchFamily="18" charset="0"/>
                <a:cs typeface="Times New Roman" panose="02020603050405020304" pitchFamily="18" charset="0"/>
              </a:rPr>
              <a:t>Кримінальний </a:t>
            </a:r>
            <a:r>
              <a:rPr lang="uk-UA" sz="8000" b="1" dirty="0">
                <a:solidFill>
                  <a:srgbClr val="7030A0"/>
                </a:solidFill>
                <a:latin typeface="Times New Roman" panose="02020603050405020304" pitchFamily="18" charset="0"/>
                <a:cs typeface="Times New Roman" panose="02020603050405020304" pitchFamily="18" charset="0"/>
              </a:rPr>
              <a:t>процесуальний кодекс України з постатейними матеріалами практики Конституційного Суду України, Верховного Суду України та Верховного Суду, Вищого спеціалізованого суду України з розгляду цивільних і кримінальних справ. Наук-</a:t>
            </a:r>
            <a:r>
              <a:rPr lang="uk-UA" sz="8000" b="1" dirty="0" err="1">
                <a:solidFill>
                  <a:srgbClr val="7030A0"/>
                </a:solidFill>
                <a:latin typeface="Times New Roman" panose="02020603050405020304" pitchFamily="18" charset="0"/>
                <a:cs typeface="Times New Roman" panose="02020603050405020304" pitchFamily="18" charset="0"/>
              </a:rPr>
              <a:t>практ</a:t>
            </a:r>
            <a:r>
              <a:rPr lang="uk-UA" sz="8000" b="1" dirty="0">
                <a:solidFill>
                  <a:srgbClr val="7030A0"/>
                </a:solidFill>
                <a:latin typeface="Times New Roman" panose="02020603050405020304" pitchFamily="18" charset="0"/>
                <a:cs typeface="Times New Roman" panose="02020603050405020304" pitchFamily="18" charset="0"/>
              </a:rPr>
              <a:t>. </a:t>
            </a:r>
            <a:r>
              <a:rPr lang="uk-UA" sz="8000" b="1" dirty="0" err="1">
                <a:solidFill>
                  <a:srgbClr val="7030A0"/>
                </a:solidFill>
                <a:latin typeface="Times New Roman" panose="02020603050405020304" pitchFamily="18" charset="0"/>
                <a:cs typeface="Times New Roman" panose="02020603050405020304" pitchFamily="18" charset="0"/>
              </a:rPr>
              <a:t>посіб</a:t>
            </a:r>
            <a:r>
              <a:rPr lang="uk-UA" sz="8000" b="1" dirty="0">
                <a:solidFill>
                  <a:srgbClr val="7030A0"/>
                </a:solidFill>
                <a:latin typeface="Times New Roman" panose="02020603050405020304" pitchFamily="18" charset="0"/>
                <a:cs typeface="Times New Roman" panose="02020603050405020304" pitchFamily="18" charset="0"/>
              </a:rPr>
              <a:t>. / уклад.: А. В. Столітній, С. В. </a:t>
            </a:r>
            <a:r>
              <a:rPr lang="uk-UA" sz="8000" b="1" dirty="0" err="1">
                <a:solidFill>
                  <a:srgbClr val="7030A0"/>
                </a:solidFill>
                <a:latin typeface="Times New Roman" panose="02020603050405020304" pitchFamily="18" charset="0"/>
                <a:cs typeface="Times New Roman" panose="02020603050405020304" pitchFamily="18" charset="0"/>
              </a:rPr>
              <a:t>Шмаленя</a:t>
            </a:r>
            <a:r>
              <a:rPr lang="uk-UA" sz="8000" b="1" dirty="0">
                <a:solidFill>
                  <a:srgbClr val="7030A0"/>
                </a:solidFill>
                <a:latin typeface="Times New Roman" panose="02020603050405020304" pitchFamily="18" charset="0"/>
                <a:cs typeface="Times New Roman" panose="02020603050405020304" pitchFamily="18" charset="0"/>
              </a:rPr>
              <a:t>, М. С. </a:t>
            </a:r>
            <a:r>
              <a:rPr lang="uk-UA" sz="8000" b="1" dirty="0" err="1">
                <a:solidFill>
                  <a:srgbClr val="7030A0"/>
                </a:solidFill>
                <a:latin typeface="Times New Roman" panose="02020603050405020304" pitchFamily="18" charset="0"/>
                <a:cs typeface="Times New Roman" panose="02020603050405020304" pitchFamily="18" charset="0"/>
              </a:rPr>
              <a:t>Туркот</a:t>
            </a:r>
            <a:r>
              <a:rPr lang="uk-UA" sz="8000" b="1" dirty="0">
                <a:solidFill>
                  <a:srgbClr val="7030A0"/>
                </a:solidFill>
                <a:latin typeface="Times New Roman" panose="02020603050405020304" pitchFamily="18" charset="0"/>
                <a:cs typeface="Times New Roman" panose="02020603050405020304" pitchFamily="18" charset="0"/>
              </a:rPr>
              <a:t>, М. І. Снігар; за ред. </a:t>
            </a:r>
            <a:r>
              <a:rPr lang="uk-UA" sz="8000" b="1" dirty="0" err="1">
                <a:solidFill>
                  <a:srgbClr val="7030A0"/>
                </a:solidFill>
                <a:latin typeface="Times New Roman" panose="02020603050405020304" pitchFamily="18" charset="0"/>
                <a:cs typeface="Times New Roman" panose="02020603050405020304" pitchFamily="18" charset="0"/>
              </a:rPr>
              <a:t>д.ю.н</a:t>
            </a:r>
            <a:r>
              <a:rPr lang="uk-UA" sz="8000" b="1" dirty="0">
                <a:solidFill>
                  <a:srgbClr val="7030A0"/>
                </a:solidFill>
                <a:latin typeface="Times New Roman" panose="02020603050405020304" pitchFamily="18" charset="0"/>
                <a:cs typeface="Times New Roman" panose="02020603050405020304" pitchFamily="18" charset="0"/>
              </a:rPr>
              <a:t>., проф. А. В. Столітнього; друге видання. К.: Норма права, 2020. 1504 с</a:t>
            </a:r>
            <a:r>
              <a:rPr lang="uk-UA" sz="8000" b="1" dirty="0" smtClean="0">
                <a:solidFill>
                  <a:srgbClr val="7030A0"/>
                </a:solidFill>
                <a:latin typeface="Times New Roman" panose="02020603050405020304" pitchFamily="18" charset="0"/>
                <a:cs typeface="Times New Roman" panose="02020603050405020304" pitchFamily="18" charset="0"/>
              </a:rPr>
              <a:t>.</a:t>
            </a:r>
            <a:endParaRPr lang="ru-RU" sz="9600" b="1" dirty="0">
              <a:solidFill>
                <a:srgbClr val="7030A0"/>
              </a:solidFill>
              <a:latin typeface="Times New Roman" panose="02020603050405020304" pitchFamily="18" charset="0"/>
              <a:cs typeface="Times New Roman" panose="02020603050405020304" pitchFamily="18" charset="0"/>
            </a:endParaRPr>
          </a:p>
          <a:p>
            <a:pPr marL="0" lvl="0" indent="0" algn="just">
              <a:spcBef>
                <a:spcPts val="0"/>
              </a:spcBef>
              <a:spcAft>
                <a:spcPts val="0"/>
              </a:spcAft>
              <a:buNone/>
            </a:pPr>
            <a:r>
              <a:rPr lang="uk-UA" sz="9600" b="1" dirty="0" smtClean="0">
                <a:solidFill>
                  <a:srgbClr val="FF0000"/>
                </a:solidFill>
                <a:latin typeface="Times New Roman" panose="02020603050405020304" pitchFamily="18" charset="0"/>
                <a:cs typeface="Times New Roman" panose="02020603050405020304" pitchFamily="18" charset="0"/>
              </a:rPr>
              <a:t>5</a:t>
            </a:r>
            <a:r>
              <a:rPr lang="uk-UA" sz="8000" b="1" dirty="0" smtClean="0">
                <a:solidFill>
                  <a:srgbClr val="FF0000"/>
                </a:solidFill>
                <a:latin typeface="Times New Roman" panose="02020603050405020304" pitchFamily="18" charset="0"/>
                <a:cs typeface="Times New Roman" panose="02020603050405020304" pitchFamily="18" charset="0"/>
              </a:rPr>
              <a:t>. </a:t>
            </a:r>
            <a:r>
              <a:rPr lang="uk-UA" sz="8000" b="1" dirty="0" smtClean="0">
                <a:solidFill>
                  <a:srgbClr val="7030A0"/>
                </a:solidFill>
                <a:latin typeface="Times New Roman" panose="02020603050405020304" pitchFamily="18" charset="0"/>
                <a:cs typeface="Times New Roman" panose="02020603050405020304" pitchFamily="18" charset="0"/>
              </a:rPr>
              <a:t>Кримінальний </a:t>
            </a:r>
            <a:r>
              <a:rPr lang="uk-UA" sz="8000" b="1" dirty="0">
                <a:solidFill>
                  <a:srgbClr val="7030A0"/>
                </a:solidFill>
                <a:latin typeface="Times New Roman" panose="02020603050405020304" pitchFamily="18" charset="0"/>
                <a:cs typeface="Times New Roman" panose="02020603050405020304" pitchFamily="18" charset="0"/>
              </a:rPr>
              <a:t>процесуальний кодекс України. Науково-практичний коментар: у 2 т. Т. 1 / О. М. Бандурка</a:t>
            </a:r>
            <a:r>
              <a:rPr lang="uk-UA" sz="8000" b="1" dirty="0" smtClean="0">
                <a:solidFill>
                  <a:srgbClr val="7030A0"/>
                </a:solidFill>
                <a:latin typeface="Times New Roman" panose="02020603050405020304" pitchFamily="18" charset="0"/>
                <a:cs typeface="Times New Roman" panose="02020603050405020304" pitchFamily="18" charset="0"/>
              </a:rPr>
              <a:t>, Є</a:t>
            </a:r>
            <a:r>
              <a:rPr lang="uk-UA" sz="8000" b="1" dirty="0">
                <a:solidFill>
                  <a:srgbClr val="7030A0"/>
                </a:solidFill>
                <a:latin typeface="Times New Roman" panose="02020603050405020304" pitchFamily="18" charset="0"/>
                <a:cs typeface="Times New Roman" panose="02020603050405020304" pitchFamily="18" charset="0"/>
              </a:rPr>
              <a:t>. М. </a:t>
            </a:r>
            <a:r>
              <a:rPr lang="uk-UA" sz="8000" b="1" dirty="0" err="1">
                <a:solidFill>
                  <a:srgbClr val="7030A0"/>
                </a:solidFill>
                <a:latin typeface="Times New Roman" panose="02020603050405020304" pitchFamily="18" charset="0"/>
                <a:cs typeface="Times New Roman" panose="02020603050405020304" pitchFamily="18" charset="0"/>
              </a:rPr>
              <a:t>Блажівський</a:t>
            </a:r>
            <a:r>
              <a:rPr lang="uk-UA" sz="8000" b="1" dirty="0">
                <a:solidFill>
                  <a:srgbClr val="7030A0"/>
                </a:solidFill>
                <a:latin typeface="Times New Roman" panose="02020603050405020304" pitchFamily="18" charset="0"/>
                <a:cs typeface="Times New Roman" panose="02020603050405020304" pitchFamily="18" charset="0"/>
              </a:rPr>
              <a:t>, Є. П. </a:t>
            </a:r>
            <a:r>
              <a:rPr lang="uk-UA" sz="8000" b="1" dirty="0" err="1">
                <a:solidFill>
                  <a:srgbClr val="7030A0"/>
                </a:solidFill>
                <a:latin typeface="Times New Roman" panose="02020603050405020304" pitchFamily="18" charset="0"/>
                <a:cs typeface="Times New Roman" panose="02020603050405020304" pitchFamily="18" charset="0"/>
              </a:rPr>
              <a:t>Бурдоль</a:t>
            </a:r>
            <a:r>
              <a:rPr lang="uk-UA" sz="8000" b="1" dirty="0">
                <a:solidFill>
                  <a:srgbClr val="7030A0"/>
                </a:solidFill>
                <a:latin typeface="Times New Roman" panose="02020603050405020304" pitchFamily="18" charset="0"/>
                <a:cs typeface="Times New Roman" panose="02020603050405020304" pitchFamily="18" charset="0"/>
              </a:rPr>
              <a:t> та ін.: за </a:t>
            </a:r>
            <a:r>
              <a:rPr lang="uk-UA" sz="8000" b="1" dirty="0" err="1">
                <a:solidFill>
                  <a:srgbClr val="7030A0"/>
                </a:solidFill>
                <a:latin typeface="Times New Roman" panose="02020603050405020304" pitchFamily="18" charset="0"/>
                <a:cs typeface="Times New Roman" panose="02020603050405020304" pitchFamily="18" charset="0"/>
              </a:rPr>
              <a:t>заг</a:t>
            </a:r>
            <a:r>
              <a:rPr lang="uk-UA" sz="8000" b="1" dirty="0">
                <a:solidFill>
                  <a:srgbClr val="7030A0"/>
                </a:solidFill>
                <a:latin typeface="Times New Roman" panose="02020603050405020304" pitchFamily="18" charset="0"/>
                <a:cs typeface="Times New Roman" panose="02020603050405020304" pitchFamily="18" charset="0"/>
              </a:rPr>
              <a:t>. ред. В. Я. </a:t>
            </a:r>
            <a:r>
              <a:rPr lang="uk-UA" sz="8000" b="1" dirty="0" err="1">
                <a:solidFill>
                  <a:srgbClr val="7030A0"/>
                </a:solidFill>
                <a:latin typeface="Times New Roman" panose="02020603050405020304" pitchFamily="18" charset="0"/>
                <a:cs typeface="Times New Roman" panose="02020603050405020304" pitchFamily="18" charset="0"/>
              </a:rPr>
              <a:t>Тація</a:t>
            </a:r>
            <a:r>
              <a:rPr lang="uk-UA" sz="8000" b="1" dirty="0">
                <a:solidFill>
                  <a:srgbClr val="7030A0"/>
                </a:solidFill>
                <a:latin typeface="Times New Roman" panose="02020603050405020304" pitchFamily="18" charset="0"/>
                <a:cs typeface="Times New Roman" panose="02020603050405020304" pitchFamily="18" charset="0"/>
              </a:rPr>
              <a:t>, В. П. </a:t>
            </a:r>
            <a:r>
              <a:rPr lang="uk-UA" sz="8000" b="1" dirty="0" err="1">
                <a:solidFill>
                  <a:srgbClr val="7030A0"/>
                </a:solidFill>
                <a:latin typeface="Times New Roman" panose="02020603050405020304" pitchFamily="18" charset="0"/>
                <a:cs typeface="Times New Roman" panose="02020603050405020304" pitchFamily="18" charset="0"/>
              </a:rPr>
              <a:t>Пшонки</a:t>
            </a:r>
            <a:r>
              <a:rPr lang="uk-UA" sz="8000" b="1" dirty="0">
                <a:solidFill>
                  <a:srgbClr val="7030A0"/>
                </a:solidFill>
                <a:latin typeface="Times New Roman" panose="02020603050405020304" pitchFamily="18" charset="0"/>
                <a:cs typeface="Times New Roman" panose="02020603050405020304" pitchFamily="18" charset="0"/>
              </a:rPr>
              <a:t>, А. В. </a:t>
            </a:r>
            <a:r>
              <a:rPr lang="uk-UA" sz="8000" b="1" dirty="0" err="1" smtClean="0">
                <a:solidFill>
                  <a:srgbClr val="7030A0"/>
                </a:solidFill>
                <a:latin typeface="Times New Roman" panose="02020603050405020304" pitchFamily="18" charset="0"/>
                <a:cs typeface="Times New Roman" panose="02020603050405020304" pitchFamily="18" charset="0"/>
              </a:rPr>
              <a:t>Портнова</a:t>
            </a:r>
            <a:r>
              <a:rPr lang="uk-UA" sz="8000" b="1" dirty="0" smtClean="0">
                <a:solidFill>
                  <a:srgbClr val="7030A0"/>
                </a:solidFill>
                <a:latin typeface="Times New Roman" panose="02020603050405020304" pitchFamily="18" charset="0"/>
                <a:cs typeface="Times New Roman" panose="02020603050405020304" pitchFamily="18" charset="0"/>
              </a:rPr>
              <a:t>. Х.: </a:t>
            </a:r>
            <a:r>
              <a:rPr lang="uk-UA" sz="8000" b="1" dirty="0">
                <a:solidFill>
                  <a:srgbClr val="7030A0"/>
                </a:solidFill>
                <a:latin typeface="Times New Roman" panose="02020603050405020304" pitchFamily="18" charset="0"/>
                <a:cs typeface="Times New Roman" panose="02020603050405020304" pitchFamily="18" charset="0"/>
              </a:rPr>
              <a:t>Право, 2012. </a:t>
            </a:r>
            <a:r>
              <a:rPr lang="uk-UA" sz="8000" b="1" dirty="0" smtClean="0">
                <a:solidFill>
                  <a:srgbClr val="7030A0"/>
                </a:solidFill>
                <a:latin typeface="Times New Roman" panose="02020603050405020304" pitchFamily="18" charset="0"/>
                <a:cs typeface="Times New Roman" panose="02020603050405020304" pitchFamily="18" charset="0"/>
              </a:rPr>
              <a:t>768</a:t>
            </a:r>
            <a:r>
              <a:rPr lang="uk-UA" sz="8000" b="1" dirty="0">
                <a:solidFill>
                  <a:srgbClr val="7030A0"/>
                </a:solidFill>
                <a:latin typeface="Times New Roman" panose="02020603050405020304" pitchFamily="18" charset="0"/>
                <a:cs typeface="Times New Roman" panose="02020603050405020304" pitchFamily="18" charset="0"/>
              </a:rPr>
              <a:t> с</a:t>
            </a:r>
            <a:r>
              <a:rPr lang="uk-UA" sz="8000" b="1" dirty="0" smtClean="0">
                <a:solidFill>
                  <a:srgbClr val="7030A0"/>
                </a:solidFill>
                <a:latin typeface="Times New Roman" panose="02020603050405020304" pitchFamily="18" charset="0"/>
                <a:cs typeface="Times New Roman" panose="02020603050405020304" pitchFamily="18" charset="0"/>
              </a:rPr>
              <a:t>.</a:t>
            </a:r>
          </a:p>
          <a:p>
            <a:pPr marL="0" lvl="0" indent="715963" algn="just">
              <a:spcBef>
                <a:spcPts val="0"/>
              </a:spcBef>
              <a:spcAft>
                <a:spcPts val="0"/>
              </a:spcAft>
              <a:buFont typeface="+mj-lt"/>
              <a:buAutoNum type="arabicPeriod"/>
            </a:pPr>
            <a:endParaRPr lang="ru-RU" b="1" dirty="0"/>
          </a:p>
          <a:p>
            <a:endParaRPr lang="ru-RU" sz="45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052736"/>
            <a:ext cx="8280920" cy="4832092"/>
          </a:xfrm>
          <a:prstGeom prst="rect">
            <a:avLst/>
          </a:prstGeom>
        </p:spPr>
        <p:txBody>
          <a:bodyPr wrap="square">
            <a:spAutoFit/>
          </a:bodyPr>
          <a:lstStyle/>
          <a:p>
            <a:pPr indent="355600" algn="just"/>
            <a:endParaRPr lang="uk-UA" sz="2800" b="1" dirty="0" smtClean="0">
              <a:solidFill>
                <a:srgbClr val="002060"/>
              </a:solidFill>
              <a:latin typeface="Times New Roman" panose="02020603050405020304" pitchFamily="18" charset="0"/>
              <a:ea typeface="Times New Roman" panose="02020603050405020304" pitchFamily="18" charset="0"/>
            </a:endParaRPr>
          </a:p>
          <a:p>
            <a:pPr indent="355600" algn="just"/>
            <a:endParaRPr lang="uk-UA" sz="2800" b="1" dirty="0" smtClean="0">
              <a:solidFill>
                <a:srgbClr val="002060"/>
              </a:solidFill>
              <a:latin typeface="Times New Roman" panose="02020603050405020304" pitchFamily="18" charset="0"/>
              <a:ea typeface="Times New Roman" panose="02020603050405020304" pitchFamily="18" charset="0"/>
            </a:endParaRPr>
          </a:p>
          <a:p>
            <a:pPr indent="355600" algn="just"/>
            <a:r>
              <a:rPr lang="uk-UA" sz="2800" b="1" dirty="0" smtClean="0">
                <a:solidFill>
                  <a:srgbClr val="002060"/>
                </a:solidFill>
                <a:latin typeface="Times New Roman" panose="02020603050405020304" pitchFamily="18" charset="0"/>
                <a:ea typeface="Times New Roman" panose="02020603050405020304" pitchFamily="18" charset="0"/>
              </a:rPr>
              <a:t>Підрозділи </a:t>
            </a:r>
            <a:r>
              <a:rPr lang="uk-UA" sz="2800" b="1" dirty="0">
                <a:solidFill>
                  <a:srgbClr val="002060"/>
                </a:solidFill>
                <a:latin typeface="Times New Roman" panose="02020603050405020304" pitchFamily="18" charset="0"/>
                <a:ea typeface="Times New Roman" panose="02020603050405020304" pitchFamily="18" charset="0"/>
              </a:rPr>
              <a:t>дізнання органів Національної поліції України (</a:t>
            </a:r>
            <a:r>
              <a:rPr lang="uk-UA" sz="2800" b="1" i="1" dirty="0">
                <a:solidFill>
                  <a:srgbClr val="002060"/>
                </a:solidFill>
                <a:latin typeface="Times New Roman" panose="02020603050405020304" pitchFamily="18" charset="0"/>
                <a:ea typeface="Times New Roman" panose="02020603050405020304" pitchFamily="18" charset="0"/>
              </a:rPr>
              <a:t>далі – підрозділи дізнання),</a:t>
            </a:r>
            <a:r>
              <a:rPr lang="uk-UA" sz="2800" b="1" dirty="0">
                <a:solidFill>
                  <a:srgbClr val="002060"/>
                </a:solidFill>
                <a:latin typeface="Times New Roman" panose="02020603050405020304" pitchFamily="18" charset="0"/>
                <a:ea typeface="Times New Roman" panose="02020603050405020304" pitchFamily="18" charset="0"/>
              </a:rPr>
              <a:t> </a:t>
            </a:r>
            <a:r>
              <a:rPr lang="uk-UA" sz="2800" b="1" dirty="0">
                <a:solidFill>
                  <a:srgbClr val="7030A0"/>
                </a:solidFill>
                <a:latin typeface="Times New Roman" panose="02020603050405020304" pitchFamily="18" charset="0"/>
                <a:ea typeface="Times New Roman" panose="02020603050405020304" pitchFamily="18" charset="0"/>
              </a:rPr>
              <a:t>що здійснюють досудове розслідування кримінальних проступків, віднесених до підслідності органів Національної поліції України, у порядку, передбаченому КПК України, завдання основні функції підрозділів дізнання, повноваження керівників підрозділів дізнання а також права та обов’язки </a:t>
            </a:r>
            <a:r>
              <a:rPr lang="uk-UA" sz="2800" b="1" dirty="0" err="1">
                <a:solidFill>
                  <a:srgbClr val="7030A0"/>
                </a:solidFill>
                <a:latin typeface="Times New Roman" panose="02020603050405020304" pitchFamily="18" charset="0"/>
                <a:ea typeface="Times New Roman" panose="02020603050405020304" pitchFamily="18" charset="0"/>
              </a:rPr>
              <a:t>дізнавачів</a:t>
            </a:r>
            <a:r>
              <a:rPr lang="uk-UA" sz="2800" b="1" dirty="0">
                <a:solidFill>
                  <a:srgbClr val="7030A0"/>
                </a:solidFill>
                <a:latin typeface="Times New Roman" panose="02020603050405020304" pitchFamily="18" charset="0"/>
                <a:ea typeface="Times New Roman" panose="02020603050405020304" pitchFamily="18" charset="0"/>
              </a:rPr>
              <a:t> </a:t>
            </a:r>
            <a:r>
              <a:rPr lang="uk-UA" sz="2800" b="1" dirty="0" smtClean="0">
                <a:solidFill>
                  <a:srgbClr val="7030A0"/>
                </a:solidFill>
                <a:latin typeface="Times New Roman" panose="02020603050405020304" pitchFamily="18" charset="0"/>
                <a:ea typeface="Times New Roman" panose="02020603050405020304" pitchFamily="18" charset="0"/>
              </a:rPr>
              <a:t>тощо.</a:t>
            </a:r>
            <a:endParaRPr lang="ru-RU" sz="2800" b="1" dirty="0">
              <a:solidFill>
                <a:srgbClr val="7030A0"/>
              </a:solidFill>
            </a:endParaRPr>
          </a:p>
        </p:txBody>
      </p:sp>
      <p:pic>
        <p:nvPicPr>
          <p:cNvPr id="3"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6988"/>
            <a:ext cx="1479823" cy="168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28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3"/>
            <a:ext cx="8352928" cy="4893647"/>
          </a:xfrm>
          <a:prstGeom prst="rect">
            <a:avLst/>
          </a:prstGeom>
        </p:spPr>
        <p:txBody>
          <a:bodyPr wrap="square">
            <a:spAutoFit/>
          </a:bodyPr>
          <a:lstStyle/>
          <a:p>
            <a:pPr indent="450215" algn="just">
              <a:lnSpc>
                <a:spcPct val="115000"/>
              </a:lnSpc>
              <a:spcAft>
                <a:spcPts val="0"/>
              </a:spcAft>
              <a:tabLst>
                <a:tab pos="630555" algn="l"/>
              </a:tabLst>
            </a:pPr>
            <a:r>
              <a:rPr lang="uk-UA" sz="32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Підрозділами </a:t>
            </a:r>
            <a:r>
              <a:rPr lang="uk-UA" sz="32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дізнання Національної поліції України </a:t>
            </a:r>
            <a:r>
              <a:rPr lang="uk-UA" sz="32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є:</a:t>
            </a:r>
            <a:endParaRPr lang="ru-RU"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630555" algn="l"/>
              </a:tabLst>
            </a:pPr>
            <a:r>
              <a:rPr lang="uk-UA"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Управління дізнання Національної поліції України (далі - Управління дізнання);</a:t>
            </a:r>
            <a:endParaRPr lang="ru-RU"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630555" algn="l"/>
              </a:tabLst>
            </a:pPr>
            <a:r>
              <a:rPr lang="uk-UA"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відділи (сектори) дізнання ГУНП;</a:t>
            </a:r>
            <a:endParaRPr lang="ru-RU"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uk-UA"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відділи (сектори) дізнання територіальних (відокремлених) підрозділів поліції (далі – відділи (сектори) дізнання територіальних підрозділів поліції). </a:t>
            </a:r>
            <a:endParaRPr lang="ru-RU" sz="32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64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39720"/>
            <a:ext cx="7992888" cy="5447645"/>
          </a:xfrm>
          <a:prstGeom prst="rect">
            <a:avLst/>
          </a:prstGeom>
        </p:spPr>
        <p:txBody>
          <a:bodyPr wrap="square">
            <a:spAutoFit/>
          </a:bodyPr>
          <a:lstStyle/>
          <a:p>
            <a:pPr indent="450215" algn="just">
              <a:lnSpc>
                <a:spcPct val="115000"/>
              </a:lnSpc>
              <a:spcAft>
                <a:spcPts val="0"/>
              </a:spcAft>
            </a:pPr>
            <a:r>
              <a:rPr lang="uk-UA"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На підрозділи дізнання покладаються такі </a:t>
            </a:r>
            <a:r>
              <a:rPr lang="uk-UA" sz="2400"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завдання:</a:t>
            </a:r>
            <a:endParaRPr lang="ru-RU"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630555" algn="l"/>
              </a:tabLst>
            </a:pPr>
            <a:r>
              <a:rPr lang="uk-UA"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захист особи, суспільства та держави від кримінальних проступків;</a:t>
            </a:r>
            <a:endParaRPr lang="ru-RU"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630555" algn="l"/>
              </a:tabLst>
            </a:pPr>
            <a:r>
              <a:rPr lang="uk-UA"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охорона прав, свобод та законних інтересів учасників кримінального провадження;</a:t>
            </a:r>
            <a:endParaRPr lang="ru-RU"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630555" algn="l"/>
              </a:tabLst>
            </a:pPr>
            <a:r>
              <a:rPr lang="uk-UA"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забезпечення швидкого, повного та неупередженого розслідування кримінальних проступків, віднесених до підслідності органів Національної поліції України;</a:t>
            </a:r>
            <a:endParaRPr lang="ru-RU"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630555" algn="l"/>
              </a:tabLst>
            </a:pPr>
            <a:r>
              <a:rPr lang="uk-UA"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забезпечення відшкодування фізичним і юридичним особам шкоди, заподіяної кримінальними проступками;</a:t>
            </a:r>
            <a:endParaRPr lang="ru-RU"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виявлення причин і умов, які сприяють учиненню кримінальних проступків, і вжиття заходів щодо їх усунення</a:t>
            </a:r>
            <a:r>
              <a:rPr lang="uk-UA"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945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24744"/>
            <a:ext cx="7560840" cy="3108543"/>
          </a:xfrm>
          <a:prstGeom prst="rect">
            <a:avLst/>
          </a:prstGeom>
        </p:spPr>
        <p:txBody>
          <a:bodyPr wrap="square">
            <a:spAutoFit/>
          </a:bodyPr>
          <a:lstStyle/>
          <a:p>
            <a:pPr indent="355600" algn="just"/>
            <a:r>
              <a:rPr lang="uk-UA" sz="28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Дізнавач</a:t>
            </a:r>
            <a:r>
              <a:rPr lang="uk-UA" sz="28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 </a:t>
            </a:r>
            <a:r>
              <a:rPr lang="uk-UA" sz="2800"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службова особа підрозділу дізнання органу Національної поліції України або уповноважена особа іншого підрозділу поліції, яка </a:t>
            </a:r>
            <a:r>
              <a:rPr lang="uk-UA" sz="2800" i="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уповноважена </a:t>
            </a:r>
            <a:r>
              <a:rPr lang="uk-UA" sz="2800"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в межах компетенції, передбаченої </a:t>
            </a:r>
            <a:r>
              <a:rPr lang="uk-UA" sz="2800" i="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2"/>
              </a:rPr>
              <a:t>КПК України</a:t>
            </a:r>
            <a:r>
              <a:rPr lang="uk-UA" sz="2800" i="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здійснювати </a:t>
            </a:r>
            <a:r>
              <a:rPr lang="uk-UA" sz="2800"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досудове розслідування кримінальних </a:t>
            </a:r>
            <a:r>
              <a:rPr lang="uk-UA" sz="2800" i="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проступків.</a:t>
            </a:r>
            <a:endParaRPr lang="ru-RU" sz="2800" dirty="0">
              <a:solidFill>
                <a:srgbClr val="7030A0"/>
              </a:solidFill>
              <a:latin typeface="Times New Roman" panose="02020603050405020304" pitchFamily="18" charset="0"/>
              <a:cs typeface="Times New Roman" panose="02020603050405020304" pitchFamily="18" charset="0"/>
            </a:endParaRPr>
          </a:p>
        </p:txBody>
      </p:sp>
      <p:pic>
        <p:nvPicPr>
          <p:cNvPr id="3082" name="Picture 10" descr="Слідчий підрозділ Козельщинського ВП ГУНП в Полтавській області - Latest  Updates | Fac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483" y="4149080"/>
            <a:ext cx="2105025" cy="217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308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476672"/>
            <a:ext cx="8568952" cy="4056495"/>
          </a:xfrm>
          <a:prstGeom prst="rect">
            <a:avLst/>
          </a:prstGeom>
        </p:spPr>
        <p:txBody>
          <a:bodyPr wrap="square">
            <a:spAutoFit/>
          </a:bodyPr>
          <a:lstStyle/>
          <a:p>
            <a:pPr indent="450215" algn="just">
              <a:lnSpc>
                <a:spcPct val="115000"/>
              </a:lnSpc>
              <a:spcAft>
                <a:spcPts val="0"/>
              </a:spcAft>
              <a:tabLst>
                <a:tab pos="630555" algn="l"/>
              </a:tabLst>
            </a:pPr>
            <a:r>
              <a:rPr lang="uk-UA" sz="3200" dirty="0">
                <a:solidFill>
                  <a:srgbClr val="7030A0"/>
                </a:solidFill>
                <a:latin typeface="Times New Roman" panose="02020603050405020304" pitchFamily="18" charset="0"/>
                <a:ea typeface="Times New Roman" panose="02020603050405020304" pitchFamily="18" charset="0"/>
              </a:rPr>
              <a:t>Під час досудового розслідування кримінальних проступків дізнавач самостійно приймає процесуальні рішення, крім випадків, коли закон передбачає прийняття (ухвалення) рішення слідчого судді, суду чи згоду прокурора, і є відповідальним за законне та своєчасне виконання цих рішень.</a:t>
            </a:r>
            <a:endParaRPr lang="ru-RU" sz="3200"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35751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29" y="-99392"/>
            <a:ext cx="9036496" cy="7103483"/>
          </a:xfrm>
          <a:prstGeom prst="rect">
            <a:avLst/>
          </a:prstGeom>
        </p:spPr>
        <p:txBody>
          <a:bodyPr wrap="square">
            <a:spAutoFit/>
          </a:bodyPr>
          <a:lstStyle/>
          <a:p>
            <a:pPr indent="450215" algn="just">
              <a:lnSpc>
                <a:spcPct val="115000"/>
              </a:lnSpc>
              <a:spcAft>
                <a:spcPts val="0"/>
              </a:spcAft>
              <a:tabLst>
                <a:tab pos="630555" algn="l"/>
              </a:tabLst>
            </a:pPr>
            <a:r>
              <a:rPr lang="uk-UA"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Під час здійснення дізнання дізнавач зобов’язаний:</a:t>
            </a:r>
            <a:endParaRPr lang="ru-RU" sz="2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дотримуватися вимог </a:t>
            </a:r>
            <a:r>
              <a:rPr lang="uk-UA" sz="2000" u="sng"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2"/>
              </a:rPr>
              <a:t>Конституції України</a:t>
            </a: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000" u="sng"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3"/>
              </a:rPr>
              <a:t>КПК України</a:t>
            </a: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та законів України, міжнародних договорів, згода на обов’язковість яких надана Верховною Радою України та інших нормативно-правових актів з питань досудового розслідування;</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забезпечувати повне, усебічне та неупереджене розслідування кримінальних проступків у межах строків установлених </a:t>
            </a:r>
            <a:r>
              <a:rPr lang="uk-UA" sz="2000" u="sng"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3"/>
              </a:rPr>
              <a:t>КПК України</a:t>
            </a: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виконувати доручення та вказівки прокурора, які надаються в письмовій формі;</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забезпечувати реалізацію в повному обсязі прав і законних інтересів усіх учасників кримінального провадження;</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не розголошувати відомості, що становлять державну чи іншу таємницю, що охороняється законом, інформацію про приватне (особисте і сімейне) життя особи та інші відомості, здобуті під час розслідування кримінальних проступків;</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tabLst>
                <a:tab pos="540385" algn="l"/>
                <a:tab pos="630555" algn="l"/>
              </a:tabLst>
            </a:pP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не вчиняти будь-яких дій, які можуть викликати сумнів у його об’єктивності та неупередженості;</a:t>
            </a:r>
            <a:endParaRPr lang="ru-RU"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у разі наявності підстав, передбачених </a:t>
            </a:r>
            <a:r>
              <a:rPr lang="uk-UA" sz="2000" u="sng"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4"/>
              </a:rPr>
              <a:t>статтею 77</a:t>
            </a: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КПК України підстави для відводу, заявляти самовідвід від участі в кримінальному провадженні в порядку, визначеному </a:t>
            </a:r>
            <a:r>
              <a:rPr lang="uk-UA" sz="2000" u="sng"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hlinkClick r:id="rId5"/>
              </a:rPr>
              <a:t>статтею 80</a:t>
            </a:r>
            <a:r>
              <a:rPr lang="uk-UA" sz="2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КПК України. </a:t>
            </a:r>
            <a:endParaRPr lang="ru-RU"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36305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908720"/>
            <a:ext cx="8712968" cy="2031325"/>
          </a:xfrm>
          <a:prstGeom prst="rect">
            <a:avLst/>
          </a:prstGeom>
        </p:spPr>
        <p:txBody>
          <a:bodyPr wrap="square">
            <a:spAutoFit/>
          </a:bodyPr>
          <a:lstStyle/>
          <a:p>
            <a:pPr algn="ctr"/>
            <a:r>
              <a:rPr lang="uk-UA"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Питання 5</a:t>
            </a:r>
            <a:r>
              <a:rPr lang="uk-UA"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endParaRPr lang="uk-UA"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ctr"/>
            <a:endPar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ОРГАНИ</a:t>
            </a:r>
            <a:r>
              <a:rPr lang="uk-U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ЯКІ ЗДІЙСНЮЮТЬ ОПЕРАТИВНО-РОЗШУКОВУ ДІЯЛЬНІСТЬ, ЇХ </a:t>
            </a: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КОМПЕТЕНЦІЯ</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3068960"/>
            <a:ext cx="3158648" cy="2171629"/>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rcRect l="36644" r="36644"/>
          <a:stretch>
            <a:fillRect/>
          </a:stretch>
        </p:blipFill>
        <p:spPr>
          <a:xfrm>
            <a:off x="905322" y="3073525"/>
            <a:ext cx="3708412" cy="230387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401915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603147"/>
            <a:ext cx="7848872" cy="2862322"/>
          </a:xfrm>
          <a:prstGeom prst="rect">
            <a:avLst/>
          </a:prstGeom>
        </p:spPr>
        <p:txBody>
          <a:bodyPr wrap="square">
            <a:spAutoFit/>
          </a:bodyPr>
          <a:lstStyle/>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smtClean="0"/>
          </a:p>
          <a:p>
            <a:pPr indent="715963" algn="just"/>
            <a:endParaRPr lang="uk-UA" b="1" i="1" dirty="0" smtClean="0"/>
          </a:p>
          <a:p>
            <a:pPr indent="715963" algn="just"/>
            <a:endParaRPr lang="uk-UA" b="1" i="1" dirty="0"/>
          </a:p>
        </p:txBody>
      </p:sp>
      <p:sp>
        <p:nvSpPr>
          <p:cNvPr id="3" name="Прямоугольник 2"/>
          <p:cNvSpPr/>
          <p:nvPr/>
        </p:nvSpPr>
        <p:spPr>
          <a:xfrm>
            <a:off x="107504" y="17145"/>
            <a:ext cx="8909024" cy="6894195"/>
          </a:xfrm>
          <a:prstGeom prst="rect">
            <a:avLst/>
          </a:prstGeom>
        </p:spPr>
        <p:txBody>
          <a:bodyPr wrap="square">
            <a:spAutoFit/>
          </a:bodyPr>
          <a:lstStyle/>
          <a:p>
            <a:pPr indent="715963" algn="just"/>
            <a:r>
              <a:rPr lang="uk-UA" sz="2600" b="1" dirty="0">
                <a:solidFill>
                  <a:srgbClr val="002060"/>
                </a:solidFill>
              </a:rPr>
              <a:t>Відповідно до Закону України «Про оперативно-розшукову діяльність» від 18 лютого 1992 p., </a:t>
            </a:r>
            <a:r>
              <a:rPr lang="uk-UA" sz="2600" b="1" u="sng" dirty="0">
                <a:solidFill>
                  <a:srgbClr val="FFC000"/>
                </a:solidFill>
              </a:rPr>
              <a:t>оперативно-розшукова діяльність</a:t>
            </a:r>
            <a:r>
              <a:rPr lang="uk-UA" sz="2600" b="1" dirty="0">
                <a:solidFill>
                  <a:srgbClr val="FFC000"/>
                </a:solidFill>
              </a:rPr>
              <a:t> </a:t>
            </a:r>
            <a:r>
              <a:rPr lang="uk-UA" sz="2600" dirty="0"/>
              <a:t>– </a:t>
            </a:r>
            <a:r>
              <a:rPr lang="uk-UA" sz="2600" b="1" i="1" dirty="0">
                <a:solidFill>
                  <a:srgbClr val="7030A0"/>
                </a:solidFill>
              </a:rPr>
              <a:t>це система гласних і негласних пошукових, розвідувальних та контррозвідувальних заходів, що здійснюються із застосуванням оперативних та оперативно-технічних засобів. </a:t>
            </a:r>
            <a:endParaRPr lang="uk-UA" sz="2600" b="1" i="1" dirty="0" smtClean="0">
              <a:solidFill>
                <a:srgbClr val="7030A0"/>
              </a:solidFill>
            </a:endParaRPr>
          </a:p>
          <a:p>
            <a:endParaRPr lang="ru-RU" sz="2600" dirty="0"/>
          </a:p>
          <a:p>
            <a:pPr indent="715963" algn="just"/>
            <a:r>
              <a:rPr lang="uk-UA" sz="2600" b="1" u="sng" dirty="0">
                <a:solidFill>
                  <a:srgbClr val="FFC000"/>
                </a:solidFill>
              </a:rPr>
              <a:t>Її завданням</a:t>
            </a:r>
            <a:r>
              <a:rPr lang="uk-UA" sz="2600" b="1" i="1" dirty="0">
                <a:solidFill>
                  <a:srgbClr val="FFC000"/>
                </a:solidFill>
              </a:rPr>
              <a:t> </a:t>
            </a:r>
            <a:r>
              <a:rPr lang="uk-UA" sz="2600" b="1" i="1" dirty="0">
                <a:solidFill>
                  <a:srgbClr val="7030A0"/>
                </a:solidFill>
              </a:rPr>
              <a:t>є пошук і фіксація фактичних даних про протиправні діяння окремих осіб та груп, відповідальність за які передбачена </a:t>
            </a:r>
            <a:r>
              <a:rPr lang="uk-UA" sz="2600" b="1" i="1" dirty="0" smtClean="0">
                <a:solidFill>
                  <a:srgbClr val="7030A0"/>
                </a:solidFill>
              </a:rPr>
              <a:t>КК України, </a:t>
            </a:r>
            <a:r>
              <a:rPr lang="uk-UA" sz="2600" b="1" i="1" dirty="0">
                <a:solidFill>
                  <a:srgbClr val="7030A0"/>
                </a:solidFill>
              </a:rPr>
              <a:t>розвідувально-підривну діяльність спеціальних служб іноземних держав та організацій з метою припинення правопорушень та в інтересах кримінального судочинства, а також отримання інформації в інтересах безпеки громадян, суспільства і держави. </a:t>
            </a:r>
            <a:endParaRPr lang="ru-RU" sz="2600" dirty="0">
              <a:solidFill>
                <a:srgbClr val="7030A0"/>
              </a:solidFill>
            </a:endParaRPr>
          </a:p>
        </p:txBody>
      </p:sp>
    </p:spTree>
    <p:extLst>
      <p:ext uri="{BB962C8B-B14F-4D97-AF65-F5344CB8AC3E}">
        <p14:creationId xmlns:p14="http://schemas.microsoft.com/office/powerpoint/2010/main" val="300231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6627" y="-816570"/>
            <a:ext cx="9144000" cy="73712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1pPr>
            <a:lvl2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2pPr>
            <a:lvl3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3pPr>
            <a:lvl4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4pPr>
            <a:lvl5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630238" algn="l"/>
              </a:tabLs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tab pos="539750" algn="l"/>
                <a:tab pos="630238" algn="l"/>
              </a:tabLst>
            </a:pPr>
            <a:r>
              <a:rPr kumimoji="0" lang="uk-UA" altLang="ru-RU" sz="2000" b="1" i="1"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Відповідно до ст. 5 Закону України «Про оперативно-розшукову діяльність» (далі – Закону) оперативно-розшукова діяльність здійснюється винятково визначеними законом спеціальними оперативними підрозділами:</a:t>
            </a:r>
            <a:r>
              <a:rPr kumimoji="0" lang="ru-RU" altLang="ru-RU" sz="2000" b="0" i="0" u="none" strike="noStrike" cap="none" normalizeH="0" baseline="0" dirty="0" smtClean="0">
                <a:ln>
                  <a:noFill/>
                </a:ln>
                <a:solidFill>
                  <a:srgbClr val="002060"/>
                </a:solidFill>
                <a:effectLst/>
              </a:rPr>
              <a:t> </a:t>
            </a: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Національної поліції – підрозділами кримінальної та спеціальної поліції;</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Державного бюро розслідувань – оперативними, оперативно-технічними, внутрішнього контролю, забезпечення особистої безпеки;</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Служби безпеки України – контррозвідкою, військовою контррозвідкою, захисту національної державності, підрозділом контррозвідувального захисту інтересів держави</a:t>
            </a:r>
            <a:r>
              <a:rPr kumimoji="0" lang="uk-UA" altLang="ru-RU" sz="1600" b="0" i="0" u="none" strike="noStrike" cap="none" normalizeH="0" dirty="0" smtClean="0">
                <a:ln>
                  <a:noFill/>
                </a:ln>
                <a:solidFill>
                  <a:srgbClr val="002060"/>
                </a:solidFill>
                <a:effectLst/>
                <a:ea typeface="Times New Roman" panose="02020603050405020304" pitchFamily="18" charset="0"/>
              </a:rPr>
              <a:t> у сфері інформаційної безпеки</a:t>
            </a:r>
            <a:r>
              <a:rPr kumimoji="0" lang="uk-UA" altLang="ru-RU" sz="1600" b="0" i="0" u="none" strike="noStrike" cap="none" normalizeH="0" baseline="0" dirty="0" smtClean="0">
                <a:ln>
                  <a:noFill/>
                </a:ln>
                <a:solidFill>
                  <a:srgbClr val="002060"/>
                </a:solidFill>
                <a:effectLst/>
                <a:ea typeface="Times New Roman" panose="02020603050405020304" pitchFamily="18" charset="0"/>
              </a:rPr>
              <a:t>, оперативно-технічними, внутрішньої безпеки, оперативного документування, боротьби з тероризмом і захисту учасників кримінального судочинства та працівників правоохоронних органів;</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Служби зовнішньої розвідки України – агентурної розвідки, оперативно-технічними, власної безпеки;</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Державної прикордонної служби України – розвідувальним органом центрального органу виконавчої влади, що реалізує державну політику у сфері охорони державного кордону (агентурної розвідки, оперативно-технічним, власної безпеки), підрозділами забезпечення внутрішньої безпеки та власної безпеки, оперативного документування, оперативно-розшуковими та оперативно-технічними;</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управління державної охорони – підрозділом оперативного забезпечення охорони виключно з метою забезпечення безпеки осіб та об’єктів, щодо яких здійснюється державна охорона;</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органів і установ виконання покарань та слідчих ізоляторів Державної кримінально-виконавчої служби України;</a:t>
            </a:r>
            <a:endParaRPr kumimoji="0" lang="ru-RU" altLang="ru-RU" sz="1600" b="0" i="0" u="none" strike="noStrike" cap="none" normalizeH="0" baseline="0" dirty="0" smtClean="0">
              <a:ln>
                <a:noFill/>
              </a:ln>
              <a:solidFill>
                <a:srgbClr val="002060"/>
              </a:solidFill>
              <a:effectLst/>
            </a:endParaRP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ea typeface="Times New Roman" panose="02020603050405020304" pitchFamily="18" charset="0"/>
              </a:rPr>
              <a:t>розвідувального органу Міністерства оборони України – оперативними, оперативно-технічними, власної безпеки;</a:t>
            </a: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Національного антикорупційного бюро України – детективів, оперативно-технічними, внутрішнього контролю</a:t>
            </a:r>
            <a:r>
              <a:rPr lang="uk-UA" altLang="ru-RU" sz="1600" dirty="0" smtClean="0">
                <a:solidFill>
                  <a:srgbClr val="002060"/>
                </a:solidFill>
                <a:latin typeface="Courier New" panose="02070309020205020404" pitchFamily="49" charset="0"/>
                <a:ea typeface="Times New Roman" panose="02020603050405020304" pitchFamily="18" charset="0"/>
                <a:cs typeface="Courier New" panose="02070309020205020404" pitchFamily="49" charset="0"/>
              </a:rPr>
              <a:t>;</a:t>
            </a:r>
          </a:p>
          <a:p>
            <a:pPr marR="0" lvl="0" indent="35560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539750" algn="l"/>
                <a:tab pos="630238" algn="l"/>
              </a:tabLst>
            </a:pPr>
            <a:r>
              <a:rPr kumimoji="0" lang="uk-UA" altLang="ru-RU" sz="1600"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Бюро</a:t>
            </a:r>
            <a:r>
              <a:rPr kumimoji="0" lang="uk-UA" altLang="ru-RU" sz="1600" b="0" i="0" u="none" strike="noStrike" cap="none" normalizeH="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економічної безпеки України – підрозділами детективів, оперативно-технічними підрозділами.</a:t>
            </a:r>
            <a:r>
              <a:rPr kumimoji="0" lang="uk-UA" altLang="ru-RU" sz="1600" b="0"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99706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764704"/>
            <a:ext cx="7848872" cy="3139321"/>
          </a:xfrm>
          <a:prstGeom prst="rect">
            <a:avLst/>
          </a:prstGeom>
        </p:spPr>
        <p:txBody>
          <a:bodyPr wrap="square">
            <a:spAutoFit/>
          </a:bodyPr>
          <a:lstStyle/>
          <a:p>
            <a:endParaRPr lang="uk-UA" b="1" i="1" dirty="0" smtClean="0"/>
          </a:p>
          <a:p>
            <a:endParaRPr lang="uk-UA" b="1" i="1" dirty="0"/>
          </a:p>
          <a:p>
            <a:endParaRPr lang="uk-UA" b="1" i="1" dirty="0" smtClean="0"/>
          </a:p>
          <a:p>
            <a:endParaRPr lang="uk-UA" b="1" i="1" dirty="0" smtClean="0"/>
          </a:p>
          <a:p>
            <a:endParaRPr lang="uk-UA" b="1" i="1" dirty="0" smtClean="0"/>
          </a:p>
          <a:p>
            <a:pPr indent="715963" algn="ctr"/>
            <a:r>
              <a:rPr lang="uk-UA" sz="3600" b="1" i="1" smtClean="0">
                <a:solidFill>
                  <a:srgbClr val="002060"/>
                </a:solidFill>
              </a:rPr>
              <a:t>Лекцію закінчено.</a:t>
            </a:r>
            <a:endParaRPr lang="uk-UA" sz="3600" b="1" i="1" dirty="0" smtClean="0">
              <a:solidFill>
                <a:srgbClr val="002060"/>
              </a:solidFill>
            </a:endParaRPr>
          </a:p>
          <a:p>
            <a:pPr indent="715963" algn="ctr"/>
            <a:endParaRPr lang="uk-UA" sz="3600" b="1" i="1" dirty="0">
              <a:solidFill>
                <a:srgbClr val="002060"/>
              </a:solidFill>
            </a:endParaRPr>
          </a:p>
          <a:p>
            <a:pPr indent="715963" algn="ctr"/>
            <a:r>
              <a:rPr lang="uk-UA" sz="3600" b="1" i="1" dirty="0" smtClean="0">
                <a:solidFill>
                  <a:srgbClr val="FFC000"/>
                </a:solidFill>
              </a:rPr>
              <a:t>Дякую за увагу !</a:t>
            </a:r>
            <a:endParaRPr lang="uk-UA" sz="3600" b="1" i="1" dirty="0">
              <a:solidFill>
                <a:srgbClr val="FFC000"/>
              </a:solidFill>
            </a:endParaRPr>
          </a:p>
        </p:txBody>
      </p:sp>
    </p:spTree>
    <p:extLst>
      <p:ext uri="{BB962C8B-B14F-4D97-AF65-F5344CB8AC3E}">
        <p14:creationId xmlns:p14="http://schemas.microsoft.com/office/powerpoint/2010/main" val="3577747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902"/>
            <a:ext cx="8928992" cy="6678751"/>
          </a:xfrm>
          <a:prstGeom prst="rect">
            <a:avLst/>
          </a:prstGeom>
        </p:spPr>
        <p:txBody>
          <a:bodyPr wrap="square">
            <a:spAutoFit/>
          </a:bodyPr>
          <a:lstStyle/>
          <a:p>
            <a:pPr algn="just"/>
            <a:r>
              <a:rPr lang="uk-UA" sz="2400" dirty="0">
                <a:solidFill>
                  <a:srgbClr val="FF0000"/>
                </a:solidFill>
                <a:latin typeface="Times New Roman" pitchFamily="18" charset="0"/>
                <a:cs typeface="Times New Roman" pitchFamily="18" charset="0"/>
              </a:rPr>
              <a:t>6</a:t>
            </a:r>
            <a:r>
              <a:rPr lang="uk-UA" sz="2400" b="1" dirty="0" smtClean="0">
                <a:solidFill>
                  <a:srgbClr val="FF0000"/>
                </a:solidFill>
                <a:latin typeface="Times New Roman" pitchFamily="18" charset="0"/>
                <a:cs typeface="Times New Roman" pitchFamily="18" charset="0"/>
              </a:rPr>
              <a:t>.</a:t>
            </a:r>
            <a:r>
              <a:rPr lang="uk-UA" sz="2400" b="1" dirty="0" smtClean="0">
                <a:latin typeface="Times New Roman" panose="02020603050405020304" pitchFamily="18" charset="0"/>
                <a:cs typeface="Times New Roman" panose="02020603050405020304" pitchFamily="18" charset="0"/>
              </a:rPr>
              <a:t> </a:t>
            </a:r>
            <a:r>
              <a:rPr lang="uk-UA" sz="2400" b="1" dirty="0">
                <a:solidFill>
                  <a:srgbClr val="7030A0"/>
                </a:solidFill>
                <a:latin typeface="Times New Roman" panose="02020603050405020304" pitchFamily="18" charset="0"/>
                <a:cs typeface="Times New Roman" panose="02020603050405020304" pitchFamily="18" charset="0"/>
              </a:rPr>
              <a:t>Про затвердження Положення про Єдиний реєстр досудових розслідувань, порядок його формування та ведення : Наказ Офісу Генерального прокурора від 30 черв. </a:t>
            </a:r>
            <a:r>
              <a:rPr lang="uk-UA" sz="2400" b="1" dirty="0" smtClean="0">
                <a:solidFill>
                  <a:srgbClr val="7030A0"/>
                </a:solidFill>
                <a:latin typeface="Times New Roman" panose="02020603050405020304" pitchFamily="18" charset="0"/>
                <a:cs typeface="Times New Roman" panose="02020603050405020304" pitchFamily="18" charset="0"/>
              </a:rPr>
              <a:t>2020 р. </a:t>
            </a:r>
            <a:r>
              <a:rPr lang="uk-UA" sz="2400" b="1" dirty="0">
                <a:solidFill>
                  <a:srgbClr val="7030A0"/>
                </a:solidFill>
                <a:latin typeface="Times New Roman" panose="02020603050405020304" pitchFamily="18" charset="0"/>
                <a:cs typeface="Times New Roman" panose="02020603050405020304" pitchFamily="18" charset="0"/>
              </a:rPr>
              <a:t>№ 298. </a:t>
            </a:r>
            <a:r>
              <a:rPr lang="uk-UA" sz="2400" b="1" i="1" dirty="0">
                <a:solidFill>
                  <a:srgbClr val="7030A0"/>
                </a:solidFill>
                <a:latin typeface="Times New Roman" panose="02020603050405020304" pitchFamily="18" charset="0"/>
                <a:cs typeface="Times New Roman" panose="02020603050405020304" pitchFamily="18" charset="0"/>
              </a:rPr>
              <a:t>Верховна Рада </a:t>
            </a:r>
            <a:r>
              <a:rPr lang="uk-UA" sz="2400" b="1" i="1" dirty="0" smtClean="0">
                <a:solidFill>
                  <a:srgbClr val="7030A0"/>
                </a:solidFill>
                <a:latin typeface="Times New Roman" panose="02020603050405020304" pitchFamily="18" charset="0"/>
                <a:cs typeface="Times New Roman" panose="02020603050405020304" pitchFamily="18" charset="0"/>
              </a:rPr>
              <a:t>України</a:t>
            </a:r>
            <a:r>
              <a:rPr lang="uk-UA" sz="2400" b="1" dirty="0" smtClean="0">
                <a:solidFill>
                  <a:srgbClr val="7030A0"/>
                </a:solidFill>
                <a:latin typeface="Times New Roman" panose="02020603050405020304" pitchFamily="18" charset="0"/>
                <a:cs typeface="Times New Roman" panose="02020603050405020304" pitchFamily="18" charset="0"/>
              </a:rPr>
              <a:t>: </a:t>
            </a:r>
            <a:r>
              <a:rPr lang="uk-UA" sz="2400" b="1" dirty="0">
                <a:solidFill>
                  <a:srgbClr val="7030A0"/>
                </a:solidFill>
                <a:latin typeface="Times New Roman" panose="02020603050405020304" pitchFamily="18" charset="0"/>
                <a:cs typeface="Times New Roman" panose="02020603050405020304" pitchFamily="18" charset="0"/>
              </a:rPr>
              <a:t>[сайт]. URL:. </a:t>
            </a:r>
            <a:r>
              <a:rPr lang="uk-UA" sz="2400" b="1" u="sng" dirty="0">
                <a:solidFill>
                  <a:srgbClr val="7030A0"/>
                </a:solidFill>
                <a:latin typeface="Times New Roman" panose="02020603050405020304" pitchFamily="18" charset="0"/>
                <a:cs typeface="Times New Roman" panose="02020603050405020304" pitchFamily="18" charset="0"/>
                <a:hlinkClick r:id="rId3"/>
              </a:rPr>
              <a:t>https://zakon.rada.gov.ua/laws/show/v0298905-20</a:t>
            </a:r>
            <a:r>
              <a:rPr lang="uk-UA" sz="2400" b="1" u="sng" dirty="0" smtClean="0">
                <a:solidFill>
                  <a:srgbClr val="7030A0"/>
                </a:solidFill>
                <a:latin typeface="Times New Roman" panose="02020603050405020304" pitchFamily="18" charset="0"/>
                <a:cs typeface="Times New Roman" panose="02020603050405020304" pitchFamily="18" charset="0"/>
                <a:hlinkClick r:id="rId3"/>
              </a:rPr>
              <a:t>.</a:t>
            </a:r>
            <a:endParaRPr lang="uk-UA" sz="2400" b="1" u="sng" dirty="0" smtClean="0">
              <a:solidFill>
                <a:srgbClr val="7030A0"/>
              </a:solidFill>
              <a:latin typeface="Times New Roman" panose="02020603050405020304" pitchFamily="18" charset="0"/>
              <a:cs typeface="Times New Roman" panose="02020603050405020304" pitchFamily="18" charset="0"/>
            </a:endParaRPr>
          </a:p>
          <a:p>
            <a:pPr algn="just"/>
            <a:endParaRPr lang="uk-UA" sz="2400" b="1" u="sng" dirty="0" smtClean="0">
              <a:solidFill>
                <a:srgbClr val="7030A0"/>
              </a:solidFill>
              <a:latin typeface="Times New Roman" panose="02020603050405020304" pitchFamily="18" charset="0"/>
              <a:cs typeface="Times New Roman" panose="02020603050405020304" pitchFamily="18" charset="0"/>
            </a:endParaRPr>
          </a:p>
          <a:p>
            <a:pPr algn="just">
              <a:tabLst>
                <a:tab pos="625475" algn="l"/>
              </a:tabLst>
            </a:pPr>
            <a:r>
              <a:rPr lang="ru-RU" sz="2400" b="1" dirty="0">
                <a:solidFill>
                  <a:srgbClr val="FF0000"/>
                </a:solidFill>
                <a:latin typeface="Times New Roman" panose="02020603050405020304" pitchFamily="18" charset="0"/>
                <a:cs typeface="Times New Roman" panose="02020603050405020304" pitchFamily="18" charset="0"/>
              </a:rPr>
              <a:t>7</a:t>
            </a:r>
            <a:r>
              <a:rPr lang="ru-RU" sz="2400" b="1" dirty="0" smtClean="0">
                <a:solidFill>
                  <a:srgbClr val="FF0000"/>
                </a:solidFill>
                <a:latin typeface="Times New Roman" panose="02020603050405020304" pitchFamily="18" charset="0"/>
                <a:cs typeface="Times New Roman" panose="02020603050405020304" pitchFamily="18" charset="0"/>
              </a:rPr>
              <a:t>.</a:t>
            </a:r>
            <a:r>
              <a:rPr lang="uk-UA" sz="2400" b="1" dirty="0" smtClean="0">
                <a:solidFill>
                  <a:srgbClr val="FF0000"/>
                </a:solidFill>
                <a:latin typeface="Times New Roman" panose="02020603050405020304" pitchFamily="18" charset="0"/>
                <a:cs typeface="Times New Roman" panose="02020603050405020304" pitchFamily="18" charset="0"/>
              </a:rPr>
              <a:t> </a:t>
            </a:r>
            <a:r>
              <a:rPr lang="uk-UA" sz="2400" b="1" dirty="0" smtClean="0">
                <a:solidFill>
                  <a:srgbClr val="7030A0"/>
                </a:solidFill>
                <a:latin typeface="Times New Roman" panose="02020603050405020304" pitchFamily="18" charset="0"/>
                <a:cs typeface="Times New Roman" panose="02020603050405020304" pitchFamily="18" charset="0"/>
              </a:rPr>
              <a:t>Про </a:t>
            </a:r>
            <a:r>
              <a:rPr lang="uk-UA" sz="2400" b="1" dirty="0">
                <a:solidFill>
                  <a:srgbClr val="7030A0"/>
                </a:solidFill>
                <a:latin typeface="Times New Roman" panose="02020603050405020304" pitchFamily="18" charset="0"/>
                <a:cs typeface="Times New Roman" panose="02020603050405020304" pitchFamily="18" charset="0"/>
              </a:rPr>
              <a:t>організацію діяльності </a:t>
            </a:r>
            <a:r>
              <a:rPr lang="ru-RU" sz="2400" b="1" dirty="0">
                <a:latin typeface="Times New Roman" panose="02020603050405020304" pitchFamily="18" charset="0"/>
                <a:cs typeface="Times New Roman" panose="02020603050405020304" pitchFamily="18" charset="0"/>
              </a:rPr>
              <a:t> </a:t>
            </a:r>
            <a:r>
              <a:rPr lang="uk-UA" sz="2400" b="1" dirty="0" smtClean="0">
                <a:solidFill>
                  <a:srgbClr val="7030A0"/>
                </a:solidFill>
                <a:latin typeface="Times New Roman" panose="02020603050405020304" pitchFamily="18" charset="0"/>
                <a:cs typeface="Times New Roman" panose="02020603050405020304" pitchFamily="18" charset="0"/>
              </a:rPr>
              <a:t>слідчих підрозділів Національної </a:t>
            </a:r>
            <a:r>
              <a:rPr lang="uk-UA" sz="2400" b="1" dirty="0">
                <a:solidFill>
                  <a:srgbClr val="7030A0"/>
                </a:solidFill>
                <a:latin typeface="Times New Roman" panose="02020603050405020304" pitchFamily="18" charset="0"/>
                <a:cs typeface="Times New Roman" panose="02020603050405020304" pitchFamily="18" charset="0"/>
              </a:rPr>
              <a:t>поліції України: Наказ </a:t>
            </a:r>
            <a:r>
              <a:rPr lang="uk-UA" sz="2400" b="1" dirty="0" smtClean="0">
                <a:solidFill>
                  <a:srgbClr val="7030A0"/>
                </a:solidFill>
                <a:latin typeface="Times New Roman" panose="02020603050405020304" pitchFamily="18" charset="0"/>
                <a:cs typeface="Times New Roman" panose="02020603050405020304" pitchFamily="18" charset="0"/>
              </a:rPr>
              <a:t>Міністерства внутрішніх справ </a:t>
            </a:r>
            <a:r>
              <a:rPr lang="uk-UA" sz="2400" b="1" dirty="0">
                <a:solidFill>
                  <a:srgbClr val="7030A0"/>
                </a:solidFill>
                <a:latin typeface="Times New Roman" panose="02020603050405020304" pitchFamily="18" charset="0"/>
                <a:cs typeface="Times New Roman" panose="02020603050405020304" pitchFamily="18" charset="0"/>
              </a:rPr>
              <a:t>України від 06 лип. 2017 р. № 570. </a:t>
            </a:r>
            <a:r>
              <a:rPr lang="uk-UA" sz="2400" b="1" i="1" dirty="0">
                <a:solidFill>
                  <a:srgbClr val="7030A0"/>
                </a:solidFill>
                <a:latin typeface="Times New Roman" panose="02020603050405020304" pitchFamily="18" charset="0"/>
                <a:cs typeface="Times New Roman" panose="02020603050405020304" pitchFamily="18" charset="0"/>
              </a:rPr>
              <a:t>Верховна Рада України</a:t>
            </a:r>
            <a:r>
              <a:rPr lang="uk-UA" sz="2400" b="1" dirty="0">
                <a:solidFill>
                  <a:srgbClr val="7030A0"/>
                </a:solidFill>
                <a:latin typeface="Times New Roman" panose="02020603050405020304" pitchFamily="18" charset="0"/>
                <a:cs typeface="Times New Roman" panose="02020603050405020304" pitchFamily="18" charset="0"/>
              </a:rPr>
              <a:t>: [сайт]. URL</a:t>
            </a:r>
            <a:r>
              <a:rPr lang="uk-UA" sz="2400" b="1" dirty="0" smtClean="0">
                <a:solidFill>
                  <a:srgbClr val="7030A0"/>
                </a:solidFill>
                <a:latin typeface="Times New Roman" panose="02020603050405020304" pitchFamily="18" charset="0"/>
                <a:cs typeface="Times New Roman" panose="02020603050405020304" pitchFamily="18" charset="0"/>
              </a:rPr>
              <a:t>: </a:t>
            </a:r>
            <a:r>
              <a:rPr lang="uk-UA" sz="2400" b="1" dirty="0">
                <a:solidFill>
                  <a:srgbClr val="7030A0"/>
                </a:solidFill>
                <a:latin typeface="Times New Roman" panose="02020603050405020304" pitchFamily="18" charset="0"/>
                <a:cs typeface="Times New Roman" panose="02020603050405020304" pitchFamily="18" charset="0"/>
                <a:hlinkClick r:id="rId4"/>
              </a:rPr>
              <a:t>http://zakon.rada.gov.ua/laws/show/z0918-17</a:t>
            </a:r>
            <a:r>
              <a:rPr lang="uk-UA" sz="2400" b="1" dirty="0" smtClean="0">
                <a:solidFill>
                  <a:srgbClr val="7030A0"/>
                </a:solidFill>
                <a:latin typeface="Times New Roman" panose="02020603050405020304" pitchFamily="18" charset="0"/>
                <a:cs typeface="Times New Roman" panose="02020603050405020304" pitchFamily="18" charset="0"/>
              </a:rPr>
              <a:t>.</a:t>
            </a:r>
          </a:p>
          <a:p>
            <a:pPr algn="just">
              <a:tabLst>
                <a:tab pos="625475" algn="l"/>
              </a:tabLst>
            </a:pPr>
            <a:endParaRPr lang="uk-UA" sz="2400" b="1" dirty="0">
              <a:solidFill>
                <a:srgbClr val="7030A0"/>
              </a:solidFill>
              <a:latin typeface="Times New Roman" panose="02020603050405020304" pitchFamily="18" charset="0"/>
              <a:cs typeface="Times New Roman" panose="02020603050405020304" pitchFamily="18" charset="0"/>
            </a:endParaRPr>
          </a:p>
          <a:p>
            <a:pPr marL="92075" algn="just">
              <a:tabLst>
                <a:tab pos="627063" algn="l"/>
              </a:tabLst>
            </a:pPr>
            <a:r>
              <a:rPr lang="uk-UA" sz="2400" b="1" dirty="0">
                <a:solidFill>
                  <a:srgbClr val="FF0000"/>
                </a:solidFill>
                <a:latin typeface="Times New Roman" pitchFamily="18" charset="0"/>
                <a:cs typeface="Times New Roman" pitchFamily="18" charset="0"/>
              </a:rPr>
              <a:t>8</a:t>
            </a:r>
            <a:r>
              <a:rPr lang="uk-UA" sz="2400" b="1" dirty="0" smtClean="0">
                <a:solidFill>
                  <a:srgbClr val="FF0000"/>
                </a:solidFill>
                <a:latin typeface="Times New Roman" pitchFamily="18" charset="0"/>
                <a:cs typeface="Times New Roman" pitchFamily="18" charset="0"/>
              </a:rPr>
              <a:t>.</a:t>
            </a:r>
            <a:r>
              <a:rPr lang="uk-UA" sz="2400" b="1" dirty="0" smtClean="0">
                <a:latin typeface="Times New Roman" panose="02020603050405020304" pitchFamily="18" charset="0"/>
                <a:cs typeface="Times New Roman" panose="02020603050405020304" pitchFamily="18" charset="0"/>
              </a:rPr>
              <a:t> </a:t>
            </a:r>
            <a:r>
              <a:rPr lang="uk-UA" sz="2400" b="1" dirty="0">
                <a:solidFill>
                  <a:srgbClr val="7030A0"/>
                </a:solidFill>
                <a:latin typeface="Times New Roman" panose="02020603050405020304" pitchFamily="18" charset="0"/>
                <a:cs typeface="Times New Roman" panose="02020603050405020304" pitchFamily="18" charset="0"/>
              </a:rPr>
              <a:t>Про затвердження Положення про організацію діяльності підрозділів дізнання органів Національної поліції України: Наказ Міністерства внутрішніх справ України від 20 трав. 2020 р. </a:t>
            </a:r>
            <a:r>
              <a:rPr lang="uk-UA" sz="2400" b="1" dirty="0" smtClean="0">
                <a:solidFill>
                  <a:srgbClr val="7030A0"/>
                </a:solidFill>
                <a:latin typeface="Times New Roman" panose="02020603050405020304" pitchFamily="18" charset="0"/>
                <a:cs typeface="Times New Roman" panose="02020603050405020304" pitchFamily="18" charset="0"/>
              </a:rPr>
              <a:t>          № 405</a:t>
            </a:r>
            <a:r>
              <a:rPr lang="uk-UA" sz="2400" b="1" dirty="0">
                <a:solidFill>
                  <a:srgbClr val="7030A0"/>
                </a:solidFill>
                <a:latin typeface="Times New Roman" panose="02020603050405020304" pitchFamily="18" charset="0"/>
                <a:cs typeface="Times New Roman" panose="02020603050405020304" pitchFamily="18" charset="0"/>
              </a:rPr>
              <a:t>. </a:t>
            </a:r>
            <a:r>
              <a:rPr lang="uk-UA" sz="2400" b="1" i="1" dirty="0">
                <a:solidFill>
                  <a:srgbClr val="7030A0"/>
                </a:solidFill>
                <a:latin typeface="Times New Roman" panose="02020603050405020304" pitchFamily="18" charset="0"/>
                <a:cs typeface="Times New Roman" panose="02020603050405020304" pitchFamily="18" charset="0"/>
              </a:rPr>
              <a:t>Верховна Рада </a:t>
            </a:r>
            <a:r>
              <a:rPr lang="uk-UA" sz="2400" b="1" i="1" dirty="0" smtClean="0">
                <a:solidFill>
                  <a:srgbClr val="7030A0"/>
                </a:solidFill>
                <a:latin typeface="Times New Roman" panose="02020603050405020304" pitchFamily="18" charset="0"/>
                <a:cs typeface="Times New Roman" panose="02020603050405020304" pitchFamily="18" charset="0"/>
              </a:rPr>
              <a:t>України</a:t>
            </a:r>
            <a:r>
              <a:rPr lang="uk-UA" sz="2400" b="1" dirty="0" smtClean="0">
                <a:solidFill>
                  <a:srgbClr val="7030A0"/>
                </a:solidFill>
                <a:latin typeface="Times New Roman" panose="02020603050405020304" pitchFamily="18" charset="0"/>
                <a:cs typeface="Times New Roman" panose="02020603050405020304" pitchFamily="18" charset="0"/>
              </a:rPr>
              <a:t>: </a:t>
            </a:r>
            <a:r>
              <a:rPr lang="uk-UA" sz="2400" b="1" dirty="0">
                <a:solidFill>
                  <a:srgbClr val="7030A0"/>
                </a:solidFill>
                <a:latin typeface="Times New Roman" panose="02020603050405020304" pitchFamily="18" charset="0"/>
                <a:cs typeface="Times New Roman" panose="02020603050405020304" pitchFamily="18" charset="0"/>
              </a:rPr>
              <a:t>[сайт]. URL: </a:t>
            </a:r>
            <a:r>
              <a:rPr lang="uk-UA" sz="2400" b="1" u="sng" dirty="0">
                <a:solidFill>
                  <a:srgbClr val="7030A0"/>
                </a:solidFill>
                <a:latin typeface="Times New Roman" panose="02020603050405020304" pitchFamily="18" charset="0"/>
                <a:cs typeface="Times New Roman" panose="02020603050405020304" pitchFamily="18" charset="0"/>
                <a:hlinkClick r:id="rId5"/>
              </a:rPr>
              <a:t>https://zakon.rada.gov.ua/laws/show/z0491-20</a:t>
            </a:r>
            <a:r>
              <a:rPr lang="uk-UA" sz="2400" b="1" dirty="0">
                <a:solidFill>
                  <a:srgbClr val="7030A0"/>
                </a:solidFill>
                <a:latin typeface="Times New Roman" panose="02020603050405020304" pitchFamily="18" charset="0"/>
                <a:cs typeface="Times New Roman" panose="02020603050405020304" pitchFamily="18" charset="0"/>
              </a:rPr>
              <a:t>.</a:t>
            </a:r>
            <a:endParaRPr lang="ru-RU" sz="2400" b="1" dirty="0">
              <a:solidFill>
                <a:srgbClr val="7030A0"/>
              </a:solidFill>
              <a:latin typeface="Times New Roman" panose="02020603050405020304" pitchFamily="18" charset="0"/>
              <a:cs typeface="Times New Roman" panose="02020603050405020304" pitchFamily="18" charset="0"/>
            </a:endParaRPr>
          </a:p>
          <a:p>
            <a:pPr marL="92075" algn="just"/>
            <a:endParaRPr lang="ru-RU" sz="2000" b="1" dirty="0">
              <a:solidFill>
                <a:srgbClr val="002060"/>
              </a:solidFill>
            </a:endParaRPr>
          </a:p>
        </p:txBody>
      </p:sp>
    </p:spTree>
    <p:extLst>
      <p:ext uri="{BB962C8B-B14F-4D97-AF65-F5344CB8AC3E}">
        <p14:creationId xmlns:p14="http://schemas.microsoft.com/office/powerpoint/2010/main" val="397744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906804" y="548680"/>
            <a:ext cx="6912768" cy="6048672"/>
          </a:xfrm>
        </p:spPr>
        <p:txBody>
          <a:bodyPr>
            <a:normAutofit/>
          </a:bodyPr>
          <a:lstStyle/>
          <a:p>
            <a:pPr marL="0" indent="0" algn="just">
              <a:buNone/>
              <a:tabLst>
                <a:tab pos="625475" algn="l"/>
              </a:tabLst>
            </a:pPr>
            <a:r>
              <a:rPr lang="uk-UA" sz="2000" b="1" dirty="0">
                <a:solidFill>
                  <a:srgbClr val="FF0000"/>
                </a:solidFill>
              </a:rPr>
              <a:t>9</a:t>
            </a:r>
            <a:r>
              <a:rPr lang="uk-UA" sz="2000" b="1" dirty="0" smtClean="0">
                <a:solidFill>
                  <a:srgbClr val="7030A0"/>
                </a:solidFill>
              </a:rPr>
              <a:t>. </a:t>
            </a:r>
            <a:r>
              <a:rPr lang="uk-UA" sz="2000" b="1" dirty="0">
                <a:solidFill>
                  <a:srgbClr val="7030A0"/>
                </a:solidFill>
              </a:rPr>
              <a:t>Про затвердження Інструкції з організації взаємодії органів досудового розслідування з іншими органами та підрозділами Національної поліції України в запобіганні кримінальним правопорушенням, їх виявленні та розслідуванні: Наказ Міністерства внутрішніх справ України від 07 лип. 2017 р. № 575 {Із змінами, внесеними згідно з Наказом Міністерства внутрішніх справ України </a:t>
            </a:r>
            <a:r>
              <a:rPr lang="uk-UA" sz="2000" b="1" u="sng" dirty="0">
                <a:solidFill>
                  <a:srgbClr val="7030A0"/>
                </a:solidFill>
                <a:hlinkClick r:id="rId2"/>
              </a:rPr>
              <a:t>№ 564 від 11.07.2019</a:t>
            </a:r>
            <a:r>
              <a:rPr lang="uk-UA" sz="2000" b="1" dirty="0">
                <a:solidFill>
                  <a:srgbClr val="7030A0"/>
                </a:solidFill>
              </a:rPr>
              <a:t>}. </a:t>
            </a:r>
            <a:r>
              <a:rPr lang="uk-UA" sz="2000" b="1" i="1" dirty="0">
                <a:solidFill>
                  <a:srgbClr val="7030A0"/>
                </a:solidFill>
              </a:rPr>
              <a:t>Верховна Рада </a:t>
            </a:r>
            <a:r>
              <a:rPr lang="uk-UA" sz="2000" b="1" i="1" dirty="0" smtClean="0">
                <a:solidFill>
                  <a:srgbClr val="7030A0"/>
                </a:solidFill>
              </a:rPr>
              <a:t>України</a:t>
            </a:r>
            <a:r>
              <a:rPr lang="uk-UA" sz="2000" b="1" dirty="0" smtClean="0">
                <a:solidFill>
                  <a:srgbClr val="7030A0"/>
                </a:solidFill>
              </a:rPr>
              <a:t>: </a:t>
            </a:r>
            <a:r>
              <a:rPr lang="uk-UA" sz="2000" b="1" dirty="0">
                <a:solidFill>
                  <a:srgbClr val="7030A0"/>
                </a:solidFill>
              </a:rPr>
              <a:t>[сайт]. URL:. </a:t>
            </a:r>
            <a:r>
              <a:rPr lang="uk-UA" sz="2000" b="1" u="sng" dirty="0">
                <a:solidFill>
                  <a:srgbClr val="7030A0"/>
                </a:solidFill>
                <a:hlinkClick r:id="rId3"/>
              </a:rPr>
              <a:t>https://zakon.rada.gov.ua/laws/show/z0937-17</a:t>
            </a:r>
            <a:r>
              <a:rPr lang="uk-UA" sz="2000" b="1" dirty="0" smtClean="0">
                <a:solidFill>
                  <a:srgbClr val="7030A0"/>
                </a:solidFill>
              </a:rPr>
              <a:t>.</a:t>
            </a:r>
          </a:p>
          <a:p>
            <a:pPr marL="0" indent="0" algn="just">
              <a:buNone/>
              <a:tabLst>
                <a:tab pos="625475" algn="l"/>
              </a:tabLst>
            </a:pPr>
            <a:endParaRPr lang="uk-UA" sz="2000" b="1" dirty="0">
              <a:solidFill>
                <a:srgbClr val="7030A0"/>
              </a:solidFill>
            </a:endParaRPr>
          </a:p>
          <a:p>
            <a:pPr marL="0" indent="0" algn="just">
              <a:buNone/>
              <a:tabLst>
                <a:tab pos="625475" algn="l"/>
              </a:tabLst>
            </a:pPr>
            <a:r>
              <a:rPr lang="uk-UA" sz="2000" b="1" dirty="0" smtClean="0">
                <a:solidFill>
                  <a:srgbClr val="FF0000"/>
                </a:solidFill>
                <a:cs typeface="Times New Roman" pitchFamily="18" charset="0"/>
              </a:rPr>
              <a:t>10.</a:t>
            </a:r>
            <a:r>
              <a:rPr lang="uk-UA" sz="2000" b="1" dirty="0" smtClean="0">
                <a:solidFill>
                  <a:srgbClr val="7030A0"/>
                </a:solidFill>
                <a:cs typeface="Times New Roman" pitchFamily="18" charset="0"/>
              </a:rPr>
              <a:t>Кримінальний процес : підручник /                         Ю. М. Грошевий, В. Я. </a:t>
            </a:r>
            <a:r>
              <a:rPr lang="uk-UA" sz="2000" b="1" dirty="0" err="1" smtClean="0">
                <a:solidFill>
                  <a:srgbClr val="7030A0"/>
                </a:solidFill>
                <a:cs typeface="Times New Roman" pitchFamily="18" charset="0"/>
              </a:rPr>
              <a:t>Тацій</a:t>
            </a:r>
            <a:r>
              <a:rPr lang="uk-UA" sz="2000" b="1" dirty="0" smtClean="0">
                <a:solidFill>
                  <a:srgbClr val="7030A0"/>
                </a:solidFill>
                <a:cs typeface="Times New Roman" pitchFamily="18" charset="0"/>
              </a:rPr>
              <a:t>,      А. Р. </a:t>
            </a:r>
            <a:r>
              <a:rPr lang="uk-UA" sz="2000" b="1" dirty="0" err="1" smtClean="0">
                <a:solidFill>
                  <a:srgbClr val="7030A0"/>
                </a:solidFill>
                <a:cs typeface="Times New Roman" pitchFamily="18" charset="0"/>
              </a:rPr>
              <a:t>Туманянц</a:t>
            </a:r>
            <a:r>
              <a:rPr lang="uk-UA" sz="2000" b="1" dirty="0" smtClean="0">
                <a:solidFill>
                  <a:srgbClr val="7030A0"/>
                </a:solidFill>
                <a:cs typeface="Times New Roman" pitchFamily="18" charset="0"/>
              </a:rPr>
              <a:t> та ін. ; за ред. В. Я. </a:t>
            </a:r>
            <a:r>
              <a:rPr lang="uk-UA" sz="2000" b="1" dirty="0" err="1" smtClean="0">
                <a:solidFill>
                  <a:srgbClr val="7030A0"/>
                </a:solidFill>
                <a:cs typeface="Times New Roman" pitchFamily="18" charset="0"/>
              </a:rPr>
              <a:t>Тація</a:t>
            </a:r>
            <a:r>
              <a:rPr lang="uk-UA" sz="2000" b="1" dirty="0" smtClean="0">
                <a:solidFill>
                  <a:srgbClr val="7030A0"/>
                </a:solidFill>
                <a:cs typeface="Times New Roman" pitchFamily="18" charset="0"/>
              </a:rPr>
              <a:t>, Ю. М. Грошевого, О. В. </a:t>
            </a:r>
            <a:r>
              <a:rPr lang="uk-UA" sz="2000" b="1" dirty="0" err="1" smtClean="0">
                <a:solidFill>
                  <a:srgbClr val="7030A0"/>
                </a:solidFill>
                <a:cs typeface="Times New Roman" pitchFamily="18" charset="0"/>
              </a:rPr>
              <a:t>Капліної</a:t>
            </a:r>
            <a:r>
              <a:rPr lang="uk-UA" sz="2000" b="1" dirty="0" smtClean="0">
                <a:solidFill>
                  <a:srgbClr val="7030A0"/>
                </a:solidFill>
                <a:cs typeface="Times New Roman" pitchFamily="18" charset="0"/>
              </a:rPr>
              <a:t>, О. Г. </a:t>
            </a:r>
            <a:r>
              <a:rPr lang="uk-UA" sz="2000" b="1" dirty="0" err="1" smtClean="0">
                <a:solidFill>
                  <a:srgbClr val="7030A0"/>
                </a:solidFill>
                <a:cs typeface="Times New Roman" pitchFamily="18" charset="0"/>
              </a:rPr>
              <a:t>Щило</a:t>
            </a:r>
            <a:r>
              <a:rPr lang="uk-UA" sz="2000" b="1" i="1" dirty="0" smtClean="0">
                <a:solidFill>
                  <a:srgbClr val="7030A0"/>
                </a:solidFill>
                <a:cs typeface="Times New Roman" pitchFamily="18" charset="0"/>
              </a:rPr>
              <a:t>. </a:t>
            </a:r>
            <a:r>
              <a:rPr lang="uk-UA" sz="2000" b="1" dirty="0" smtClean="0">
                <a:solidFill>
                  <a:srgbClr val="7030A0"/>
                </a:solidFill>
                <a:cs typeface="Times New Roman" pitchFamily="18" charset="0"/>
              </a:rPr>
              <a:t> Х.; Право, 2013.  824 с.</a:t>
            </a:r>
          </a:p>
          <a:p>
            <a:pPr marL="0" indent="0" algn="just">
              <a:buNone/>
              <a:tabLst>
                <a:tab pos="625475" algn="l"/>
              </a:tabLst>
            </a:pPr>
            <a:endParaRPr lang="ru-RU" sz="2000" dirty="0">
              <a:solidFill>
                <a:srgbClr val="FF0000"/>
              </a:solidFill>
            </a:endParaRPr>
          </a:p>
          <a:p>
            <a:pPr marL="0" indent="0" algn="just">
              <a:buNone/>
              <a:tabLst>
                <a:tab pos="625475" algn="l"/>
              </a:tabLst>
            </a:pPr>
            <a:endParaRPr lang="uk-UA" sz="2400" b="1" dirty="0" smtClean="0">
              <a:solidFill>
                <a:srgbClr val="7030A0"/>
              </a:solidFill>
              <a:latin typeface="+mj-lt"/>
              <a:cs typeface="Times New Roman" pitchFamily="18" charset="0"/>
            </a:endParaRPr>
          </a:p>
          <a:p>
            <a:pPr marL="365125" lvl="0" indent="-365125" algn="just">
              <a:buFont typeface="+mj-lt"/>
              <a:buAutoNum type="arabicPeriod"/>
            </a:pPr>
            <a:endParaRPr lang="ru-RU" sz="1500" dirty="0">
              <a:latin typeface="Times New Roman" pitchFamily="18" charset="0"/>
              <a:cs typeface="Times New Roman" pitchFamily="18" charset="0"/>
            </a:endParaRPr>
          </a:p>
          <a:p>
            <a:endParaRPr lang="ru-RU" dirty="0"/>
          </a:p>
        </p:txBody>
      </p:sp>
      <p:pic>
        <p:nvPicPr>
          <p:cNvPr id="1026" name="Picture 2" descr="Результат пошуку зображень за запитом кримінальний процесуальний кодекс"/>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3" y="279369"/>
            <a:ext cx="1799301" cy="2357543"/>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Результат пошуку зображень за запитом кримінальний процесуальний кодекс"/>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6" descr="Результат пошуку зображень за запитом кримінальний процесуальний кодекс"/>
          <p:cNvSpPr>
            <a:spLocks noChangeAspect="1" noChangeArrowheads="1"/>
          </p:cNvSpPr>
          <p:nvPr/>
        </p:nvSpPr>
        <p:spPr bwMode="auto">
          <a:xfrm>
            <a:off x="854753" y="478038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8" descr="Результат пошуку зображень за запитом кримінальний процесуальний кодекс"/>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611560" y="1052736"/>
            <a:ext cx="7632848" cy="3474720"/>
          </a:xfrm>
        </p:spPr>
        <p:txBody>
          <a:bodyPr>
            <a:normAutofit/>
          </a:bodyPr>
          <a:lstStyle/>
          <a:p>
            <a:pPr marL="45720" indent="0" algn="ctr">
              <a:buNone/>
            </a:pP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Питання 1. </a:t>
            </a:r>
          </a:p>
          <a:p>
            <a:pPr marL="45720" indent="0" algn="ctr">
              <a:buNone/>
            </a:pPr>
            <a:endPar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45720" indent="0" algn="ctr">
              <a:buNone/>
            </a:pPr>
            <a:r>
              <a:rPr lang="ru-RU" sz="28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 </a:t>
            </a:r>
            <a:r>
              <a:rPr lang="uk-UA" sz="28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 ДОСУДОВЕ РОЗСЛІДУВАННЯ: </a:t>
            </a:r>
            <a:r>
              <a:rPr lang="uk-UA" sz="28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ПОНЯТТЯ,   ФОРМИ ТА  </a:t>
            </a:r>
            <a:r>
              <a:rPr lang="uk-UA" sz="2400" b="1" dirty="0" smtClean="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rPr>
              <a:t>ЗАВДАННЯ </a:t>
            </a:r>
            <a:endParaRPr lang="ru-RU" sz="24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endParaRPr>
          </a:p>
          <a:p>
            <a:pPr algn="ctr"/>
            <a:endParaRPr lang="ru-RU" sz="2800" dirty="0"/>
          </a:p>
          <a:p>
            <a:pPr algn="ct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501008"/>
            <a:ext cx="7198579" cy="28803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640960" cy="4641696"/>
          </a:xfrm>
        </p:spPr>
        <p:txBody>
          <a:bodyPr>
            <a:noAutofit/>
          </a:bodyPr>
          <a:lstStyle/>
          <a:p>
            <a:pPr marL="0" indent="715963" algn="just"/>
            <a:r>
              <a:rPr lang="uk-UA" b="1" dirty="0">
                <a:solidFill>
                  <a:srgbClr val="002060"/>
                </a:solidFill>
              </a:rPr>
              <a:t> </a:t>
            </a:r>
            <a:r>
              <a:rPr lang="uk-UA" i="1" u="sng" dirty="0">
                <a:solidFill>
                  <a:srgbClr val="002060"/>
                </a:solidFill>
              </a:rPr>
              <a:t>Досудове розслідування може розглядатися у двох аспектах: </a:t>
            </a:r>
            <a:r>
              <a:rPr lang="uk-UA" b="1" i="1" u="sng" dirty="0">
                <a:solidFill>
                  <a:srgbClr val="FFC000"/>
                </a:solidFill>
              </a:rPr>
              <a:t>організаційному</a:t>
            </a:r>
            <a:r>
              <a:rPr lang="uk-UA" b="1" i="1" u="sng" dirty="0">
                <a:solidFill>
                  <a:srgbClr val="002060"/>
                </a:solidFill>
              </a:rPr>
              <a:t> та </a:t>
            </a:r>
            <a:r>
              <a:rPr lang="uk-UA" b="1" i="1" u="sng" dirty="0">
                <a:solidFill>
                  <a:srgbClr val="FFC000"/>
                </a:solidFill>
              </a:rPr>
              <a:t>процесуальному</a:t>
            </a:r>
            <a:r>
              <a:rPr lang="uk-UA" dirty="0">
                <a:solidFill>
                  <a:srgbClr val="002060"/>
                </a:solidFill>
              </a:rPr>
              <a:t>. </a:t>
            </a:r>
            <a:endParaRPr lang="ru-RU" dirty="0">
              <a:solidFill>
                <a:srgbClr val="002060"/>
              </a:solidFill>
            </a:endParaRPr>
          </a:p>
          <a:p>
            <a:pPr marL="0" indent="715963" algn="just"/>
            <a:r>
              <a:rPr lang="uk-UA" dirty="0">
                <a:solidFill>
                  <a:srgbClr val="002060"/>
                </a:solidFill>
              </a:rPr>
              <a:t>В </a:t>
            </a:r>
            <a:r>
              <a:rPr lang="uk-UA" sz="2400" b="1" dirty="0">
                <a:solidFill>
                  <a:srgbClr val="FFC000"/>
                </a:solidFill>
              </a:rPr>
              <a:t>організаційному</a:t>
            </a:r>
            <a:r>
              <a:rPr lang="uk-UA" b="1" dirty="0">
                <a:solidFill>
                  <a:srgbClr val="FFC000"/>
                </a:solidFill>
              </a:rPr>
              <a:t> </a:t>
            </a:r>
            <a:r>
              <a:rPr lang="uk-UA" b="1" dirty="0">
                <a:solidFill>
                  <a:srgbClr val="002060"/>
                </a:solidFill>
              </a:rPr>
              <a:t>розумінні</a:t>
            </a:r>
            <a:r>
              <a:rPr lang="uk-UA" dirty="0">
                <a:solidFill>
                  <a:srgbClr val="002060"/>
                </a:solidFill>
              </a:rPr>
              <a:t> дане поняття можна визначити </a:t>
            </a:r>
            <a:r>
              <a:rPr lang="uk-UA" b="1" i="1" dirty="0">
                <a:solidFill>
                  <a:srgbClr val="7030A0"/>
                </a:solidFill>
              </a:rPr>
              <a:t>як діяльність спеціально уповноважених органів держави з виявлення злочинів та осіб, які їх учинили, а також діяльність щодо збирання, перевірки, усебічного, повного й об’єктивного дослідження й оцінки доказів, з’ясування причин та умов учинення злочинів.</a:t>
            </a:r>
            <a:r>
              <a:rPr lang="uk-UA" dirty="0">
                <a:solidFill>
                  <a:srgbClr val="7030A0"/>
                </a:solidFill>
              </a:rPr>
              <a:t> </a:t>
            </a:r>
            <a:endParaRPr lang="uk-UA" dirty="0" smtClean="0">
              <a:solidFill>
                <a:srgbClr val="7030A0"/>
              </a:solidFill>
            </a:endParaRPr>
          </a:p>
          <a:p>
            <a:pPr marL="0" indent="715963" algn="just"/>
            <a:r>
              <a:rPr lang="uk-UA" sz="2400" dirty="0" smtClean="0">
                <a:solidFill>
                  <a:srgbClr val="002060"/>
                </a:solidFill>
              </a:rPr>
              <a:t>У </a:t>
            </a:r>
            <a:r>
              <a:rPr lang="uk-UA" sz="2400" b="1" i="1" u="sng" dirty="0">
                <a:solidFill>
                  <a:srgbClr val="FFC000"/>
                </a:solidFill>
              </a:rPr>
              <a:t>процесуальному значенні</a:t>
            </a:r>
            <a:r>
              <a:rPr lang="uk-UA" sz="2400" dirty="0">
                <a:solidFill>
                  <a:srgbClr val="FFC000"/>
                </a:solidFill>
              </a:rPr>
              <a:t> </a:t>
            </a:r>
            <a:r>
              <a:rPr lang="uk-UA" sz="2400" b="1" i="1" dirty="0">
                <a:solidFill>
                  <a:srgbClr val="002060"/>
                </a:solidFill>
              </a:rPr>
              <a:t>це стадія кримінального провадження, яка починається з моменту внесення відомостей про кримінальне правопорушення до Єдиного реєстру до судових розслідувань і закінчується закриттям кримінального провадження або направленням до суду обвинувального акта, клопотання про застосування примусових заходів медичного або виховного характеру, клопотання про звільнення особи від кримінальної відповідальності.</a:t>
            </a:r>
            <a:r>
              <a:rPr lang="uk-UA" sz="2400" b="1" dirty="0">
                <a:solidFill>
                  <a:srgbClr val="002060"/>
                </a:solidFill>
              </a:rPr>
              <a:t> </a:t>
            </a:r>
            <a:endParaRPr lang="ru-RU" sz="2400" b="1" dirty="0">
              <a:solidFill>
                <a:srgbClr val="002060"/>
              </a:solidFill>
            </a:endParaRPr>
          </a:p>
        </p:txBody>
      </p:sp>
    </p:spTree>
    <p:extLst>
      <p:ext uri="{BB962C8B-B14F-4D97-AF65-F5344CB8AC3E}">
        <p14:creationId xmlns:p14="http://schemas.microsoft.com/office/powerpoint/2010/main" val="1968906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80920" cy="6494085"/>
          </a:xfrm>
          <a:prstGeom prst="rect">
            <a:avLst/>
          </a:prstGeom>
        </p:spPr>
        <p:txBody>
          <a:bodyPr wrap="square">
            <a:spAutoFit/>
          </a:bodyPr>
          <a:lstStyle/>
          <a:p>
            <a:pPr marL="1800225" algn="just"/>
            <a:r>
              <a:rPr lang="uk-UA" sz="3200" b="1" i="1" dirty="0">
                <a:solidFill>
                  <a:srgbClr val="002060"/>
                </a:solidFill>
              </a:rPr>
              <a:t>Формами досудового розслідування </a:t>
            </a:r>
            <a:r>
              <a:rPr lang="uk-UA" sz="3200" dirty="0">
                <a:solidFill>
                  <a:srgbClr val="002060"/>
                </a:solidFill>
              </a:rPr>
              <a:t>кримінальних правопорушень є </a:t>
            </a:r>
            <a:r>
              <a:rPr lang="uk-UA" sz="3200" b="1" i="1" dirty="0">
                <a:solidFill>
                  <a:srgbClr val="FFC000"/>
                </a:solidFill>
                <a:latin typeface="+mj-lt"/>
              </a:rPr>
              <a:t>дізнання</a:t>
            </a:r>
            <a:r>
              <a:rPr lang="uk-UA" sz="3200" b="1" i="1" dirty="0">
                <a:solidFill>
                  <a:srgbClr val="002060"/>
                </a:solidFill>
                <a:latin typeface="+mj-lt"/>
              </a:rPr>
              <a:t> і </a:t>
            </a:r>
            <a:r>
              <a:rPr lang="uk-UA" sz="3200" b="1" i="1" dirty="0">
                <a:solidFill>
                  <a:srgbClr val="FFC000"/>
                </a:solidFill>
                <a:latin typeface="+mj-lt"/>
              </a:rPr>
              <a:t>досудове слідство. </a:t>
            </a:r>
            <a:endParaRPr lang="ru-RU" sz="3200" b="1" i="1" dirty="0">
              <a:solidFill>
                <a:srgbClr val="FFC000"/>
              </a:solidFill>
              <a:latin typeface="+mj-lt"/>
            </a:endParaRPr>
          </a:p>
          <a:p>
            <a:pPr indent="625475" algn="just"/>
            <a:endParaRPr lang="uk-UA" sz="3200" b="1" i="1" dirty="0" smtClean="0">
              <a:solidFill>
                <a:srgbClr val="002060"/>
              </a:solidFill>
            </a:endParaRPr>
          </a:p>
          <a:p>
            <a:pPr indent="625475" algn="just"/>
            <a:r>
              <a:rPr lang="uk-UA" sz="3200" b="1" i="1" dirty="0" smtClean="0">
                <a:solidFill>
                  <a:srgbClr val="FFC000"/>
                </a:solidFill>
              </a:rPr>
              <a:t>ДІЗНАННЯ </a:t>
            </a:r>
            <a:r>
              <a:rPr lang="uk-UA" sz="3200" dirty="0"/>
              <a:t>– </a:t>
            </a:r>
            <a:r>
              <a:rPr lang="uk-UA" sz="3200" b="1" i="1" dirty="0">
                <a:solidFill>
                  <a:srgbClr val="7030A0"/>
                </a:solidFill>
              </a:rPr>
              <a:t>це форма досудового розслідування, в якій здійснюється розслідування кримінальних проступків.</a:t>
            </a:r>
            <a:r>
              <a:rPr lang="uk-UA" sz="3200" dirty="0">
                <a:solidFill>
                  <a:srgbClr val="7030A0"/>
                </a:solidFill>
              </a:rPr>
              <a:t> </a:t>
            </a:r>
            <a:endParaRPr lang="uk-UA" sz="3200" dirty="0" smtClean="0">
              <a:solidFill>
                <a:srgbClr val="7030A0"/>
              </a:solidFill>
            </a:endParaRPr>
          </a:p>
          <a:p>
            <a:pPr indent="625475" algn="just"/>
            <a:endParaRPr lang="ru-RU" sz="3200" dirty="0">
              <a:solidFill>
                <a:srgbClr val="FFC000"/>
              </a:solidFill>
            </a:endParaRPr>
          </a:p>
          <a:p>
            <a:pPr indent="625475" algn="just"/>
            <a:r>
              <a:rPr lang="uk-UA" sz="3200" b="1" i="1" dirty="0">
                <a:solidFill>
                  <a:srgbClr val="FFC000"/>
                </a:solidFill>
              </a:rPr>
              <a:t>ДОСУДОВЕ СЛІДСТВО</a:t>
            </a:r>
            <a:r>
              <a:rPr lang="uk-UA" sz="3200" dirty="0">
                <a:solidFill>
                  <a:srgbClr val="FFC000"/>
                </a:solidFill>
              </a:rPr>
              <a:t> </a:t>
            </a:r>
            <a:r>
              <a:rPr lang="uk-UA" sz="3200" dirty="0"/>
              <a:t>– </a:t>
            </a:r>
            <a:r>
              <a:rPr lang="uk-UA" sz="3200" b="1" i="1" dirty="0">
                <a:solidFill>
                  <a:srgbClr val="7030A0"/>
                </a:solidFill>
              </a:rPr>
              <a:t>форма досудового розслідування, в якій здійснюється розслідування злочинів.</a:t>
            </a:r>
            <a:r>
              <a:rPr lang="uk-UA" sz="3200" dirty="0">
                <a:solidFill>
                  <a:srgbClr val="7030A0"/>
                </a:solidFill>
              </a:rPr>
              <a:t> </a:t>
            </a:r>
            <a:endParaRPr lang="ru-RU" sz="3200" dirty="0">
              <a:solidFill>
                <a:srgbClr val="7030A0"/>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43833"/>
            <a:ext cx="1834515" cy="2223135"/>
          </a:xfrm>
          <a:prstGeom prst="rect">
            <a:avLst/>
          </a:prstGeom>
          <a:ln>
            <a:noFill/>
          </a:ln>
          <a:effectLst>
            <a:softEdge rad="112500"/>
          </a:effectLst>
        </p:spPr>
      </p:pic>
    </p:spTree>
    <p:extLst>
      <p:ext uri="{BB962C8B-B14F-4D97-AF65-F5344CB8AC3E}">
        <p14:creationId xmlns:p14="http://schemas.microsoft.com/office/powerpoint/2010/main" val="147767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5802" y="260648"/>
            <a:ext cx="8640960" cy="5324535"/>
          </a:xfrm>
          <a:prstGeom prst="rect">
            <a:avLst/>
          </a:prstGeom>
        </p:spPr>
        <p:txBody>
          <a:bodyPr wrap="square">
            <a:spAutoFit/>
          </a:bodyPr>
          <a:lstStyle/>
          <a:p>
            <a:pPr algn="just"/>
            <a:r>
              <a:rPr lang="uk-UA" sz="2800" b="1" i="1" u="sng" dirty="0" smtClean="0">
                <a:solidFill>
                  <a:srgbClr val="002060"/>
                </a:solidFill>
              </a:rPr>
              <a:t>Завданням досудового розслідування</a:t>
            </a:r>
            <a:r>
              <a:rPr lang="uk-UA" sz="2800" b="1" dirty="0" smtClean="0">
                <a:solidFill>
                  <a:srgbClr val="002060"/>
                </a:solidFill>
              </a:rPr>
              <a:t> </a:t>
            </a:r>
            <a:r>
              <a:rPr lang="uk-UA" sz="2800" i="1" dirty="0" smtClean="0"/>
              <a:t>є :     </a:t>
            </a:r>
          </a:p>
          <a:p>
            <a:pPr indent="355600" algn="just"/>
            <a:r>
              <a:rPr lang="uk-UA" sz="2600" b="1" i="1" dirty="0" smtClean="0">
                <a:solidFill>
                  <a:srgbClr val="0070C0"/>
                </a:solidFill>
              </a:rPr>
              <a:t>а) </a:t>
            </a:r>
            <a:r>
              <a:rPr lang="uk-UA" sz="2600" i="1" dirty="0" smtClean="0">
                <a:solidFill>
                  <a:srgbClr val="7030A0"/>
                </a:solidFill>
              </a:rPr>
              <a:t>захист </a:t>
            </a:r>
            <a:r>
              <a:rPr lang="uk-UA" sz="2600" i="1" dirty="0">
                <a:solidFill>
                  <a:srgbClr val="7030A0"/>
                </a:solidFill>
              </a:rPr>
              <a:t>особи, суспільства і держави від кримінальних </a:t>
            </a:r>
            <a:r>
              <a:rPr lang="uk-UA" sz="2600" i="1" dirty="0" smtClean="0">
                <a:solidFill>
                  <a:srgbClr val="7030A0"/>
                </a:solidFill>
              </a:rPr>
              <a:t>правопорушень;</a:t>
            </a:r>
            <a:r>
              <a:rPr lang="uk-UA" sz="2600" i="1" dirty="0" smtClean="0"/>
              <a:t> </a:t>
            </a:r>
          </a:p>
          <a:p>
            <a:pPr indent="355600" algn="just"/>
            <a:r>
              <a:rPr lang="uk-UA" sz="2600" b="1" i="1" dirty="0" smtClean="0">
                <a:solidFill>
                  <a:srgbClr val="0070C0"/>
                </a:solidFill>
              </a:rPr>
              <a:t>б) </a:t>
            </a:r>
            <a:r>
              <a:rPr lang="uk-UA" sz="2600" i="1" dirty="0" smtClean="0">
                <a:solidFill>
                  <a:srgbClr val="7030A0"/>
                </a:solidFill>
              </a:rPr>
              <a:t>охорона </a:t>
            </a:r>
            <a:r>
              <a:rPr lang="uk-UA" sz="2600" i="1" dirty="0">
                <a:solidFill>
                  <a:srgbClr val="7030A0"/>
                </a:solidFill>
              </a:rPr>
              <a:t>прав, свобод та законних інтересів учасників кримінального </a:t>
            </a:r>
            <a:r>
              <a:rPr lang="uk-UA" sz="2600" i="1" dirty="0" smtClean="0">
                <a:solidFill>
                  <a:srgbClr val="7030A0"/>
                </a:solidFill>
              </a:rPr>
              <a:t>провадження</a:t>
            </a:r>
            <a:r>
              <a:rPr lang="uk-UA" sz="2600" i="1" dirty="0">
                <a:solidFill>
                  <a:srgbClr val="7030A0"/>
                </a:solidFill>
              </a:rPr>
              <a:t>;</a:t>
            </a:r>
            <a:endParaRPr lang="uk-UA" sz="2600" i="1" dirty="0" smtClean="0">
              <a:solidFill>
                <a:srgbClr val="7030A0"/>
              </a:solidFill>
            </a:endParaRPr>
          </a:p>
          <a:p>
            <a:pPr indent="355600" algn="just"/>
            <a:r>
              <a:rPr lang="uk-UA" sz="2600" i="1" dirty="0" smtClean="0">
                <a:solidFill>
                  <a:srgbClr val="7030A0"/>
                </a:solidFill>
              </a:rPr>
              <a:t> </a:t>
            </a:r>
            <a:r>
              <a:rPr lang="uk-UA" sz="2600" b="1" i="1" dirty="0" smtClean="0">
                <a:solidFill>
                  <a:srgbClr val="0070C0"/>
                </a:solidFill>
              </a:rPr>
              <a:t>в)</a:t>
            </a:r>
            <a:r>
              <a:rPr lang="uk-UA" sz="2600" i="1" dirty="0" smtClean="0">
                <a:solidFill>
                  <a:srgbClr val="7030A0"/>
                </a:solidFill>
              </a:rPr>
              <a:t> </a:t>
            </a:r>
            <a:r>
              <a:rPr lang="uk-UA" sz="2600" i="1" dirty="0">
                <a:solidFill>
                  <a:srgbClr val="7030A0"/>
                </a:solidFill>
              </a:rPr>
              <a:t>забезпечення швидкого, повного та неупередженого </a:t>
            </a:r>
            <a:r>
              <a:rPr lang="uk-UA" sz="2600" i="1" dirty="0" smtClean="0">
                <a:solidFill>
                  <a:srgbClr val="7030A0"/>
                </a:solidFill>
              </a:rPr>
              <a:t>розслідування </a:t>
            </a:r>
            <a:r>
              <a:rPr lang="uk-UA" sz="2600" i="1" dirty="0">
                <a:solidFill>
                  <a:srgbClr val="7030A0"/>
                </a:solidFill>
              </a:rPr>
              <a:t>з тим, щоб кожний, хто вчинив кримінальне правопорушення, був притягнутий до відповідальності в міру своєї </a:t>
            </a:r>
            <a:r>
              <a:rPr lang="uk-UA" sz="2600" i="1" dirty="0" smtClean="0">
                <a:solidFill>
                  <a:srgbClr val="7030A0"/>
                </a:solidFill>
              </a:rPr>
              <a:t>вини,</a:t>
            </a:r>
            <a:r>
              <a:rPr lang="uk-UA" sz="2600" i="1" dirty="0" smtClean="0"/>
              <a:t> </a:t>
            </a:r>
            <a:r>
              <a:rPr lang="uk-UA" sz="2600" i="1" dirty="0">
                <a:solidFill>
                  <a:srgbClr val="7030A0"/>
                </a:solidFill>
              </a:rPr>
              <a:t>жодна особа не була піддана необґрунтованому процесуальному примусу і щоб до кожного учасника кримінального провадження була застосована належна правова процедура. </a:t>
            </a:r>
            <a:endParaRPr lang="ru-RU" sz="2600" dirty="0">
              <a:solidFill>
                <a:srgbClr val="7030A0"/>
              </a:solidFill>
            </a:endParaRPr>
          </a:p>
        </p:txBody>
      </p:sp>
    </p:spTree>
    <p:extLst>
      <p:ext uri="{BB962C8B-B14F-4D97-AF65-F5344CB8AC3E}">
        <p14:creationId xmlns:p14="http://schemas.microsoft.com/office/powerpoint/2010/main" val="523172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2307</TotalTime>
  <Words>2326</Words>
  <Application>Microsoft Office PowerPoint</Application>
  <PresentationFormat>Экран (4:3)</PresentationFormat>
  <Paragraphs>210</Paragraphs>
  <Slides>39</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39</vt:i4>
      </vt:variant>
    </vt:vector>
  </HeadingPairs>
  <TitlesOfParts>
    <vt:vector size="49" baseType="lpstr">
      <vt:lpstr>Arial</vt:lpstr>
      <vt:lpstr>Book Antiqua</vt:lpstr>
      <vt:lpstr>Bookman Old Style</vt:lpstr>
      <vt:lpstr>Calibri</vt:lpstr>
      <vt:lpstr>Courier New</vt:lpstr>
      <vt:lpstr>Georgia</vt:lpstr>
      <vt:lpstr>Times New Roman</vt:lpstr>
      <vt:lpstr>Trebuchet MS</vt:lpstr>
      <vt:lpstr>Wingdings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5</dc:title>
  <dc:creator>Admin</dc:creator>
  <cp:lastModifiedBy>User</cp:lastModifiedBy>
  <cp:revision>232</cp:revision>
  <dcterms:created xsi:type="dcterms:W3CDTF">2009-12-09T15:01:49Z</dcterms:created>
  <dcterms:modified xsi:type="dcterms:W3CDTF">2021-05-14T10:33:28Z</dcterms:modified>
</cp:coreProperties>
</file>