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1"/>
  </p:notesMasterIdLst>
  <p:sldIdLst>
    <p:sldId id="316" r:id="rId2"/>
    <p:sldId id="405" r:id="rId3"/>
    <p:sldId id="384" r:id="rId4"/>
    <p:sldId id="381" r:id="rId5"/>
    <p:sldId id="382" r:id="rId6"/>
    <p:sldId id="409" r:id="rId7"/>
    <p:sldId id="406" r:id="rId8"/>
    <p:sldId id="410" r:id="rId9"/>
    <p:sldId id="407" r:id="rId10"/>
    <p:sldId id="408" r:id="rId11"/>
    <p:sldId id="380" r:id="rId12"/>
    <p:sldId id="306" r:id="rId13"/>
    <p:sldId id="385" r:id="rId14"/>
    <p:sldId id="386" r:id="rId15"/>
    <p:sldId id="387" r:id="rId16"/>
    <p:sldId id="388" r:id="rId17"/>
    <p:sldId id="389" r:id="rId18"/>
    <p:sldId id="413" r:id="rId19"/>
    <p:sldId id="390" r:id="rId20"/>
    <p:sldId id="391" r:id="rId21"/>
    <p:sldId id="392" r:id="rId22"/>
    <p:sldId id="393" r:id="rId23"/>
    <p:sldId id="395" r:id="rId24"/>
    <p:sldId id="396" r:id="rId25"/>
    <p:sldId id="397" r:id="rId26"/>
    <p:sldId id="398" r:id="rId27"/>
    <p:sldId id="399" r:id="rId28"/>
    <p:sldId id="400" r:id="rId29"/>
    <p:sldId id="401" r:id="rId30"/>
    <p:sldId id="402" r:id="rId31"/>
    <p:sldId id="403" r:id="rId32"/>
    <p:sldId id="404" r:id="rId33"/>
    <p:sldId id="340" r:id="rId34"/>
    <p:sldId id="329" r:id="rId35"/>
    <p:sldId id="383" r:id="rId36"/>
    <p:sldId id="321" r:id="rId37"/>
    <p:sldId id="322" r:id="rId38"/>
    <p:sldId id="411" r:id="rId39"/>
    <p:sldId id="412" r:id="rId40"/>
  </p:sldIdLst>
  <p:sldSz cx="12192000" cy="6858000"/>
  <p:notesSz cx="12192000" cy="6858000"/>
  <p:defaultTextStyle>
    <a:defPPr>
      <a:defRPr lang="uk-U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95" autoAdjust="0"/>
  </p:normalViewPr>
  <p:slideViewPr>
    <p:cSldViewPr>
      <p:cViewPr varScale="1">
        <p:scale>
          <a:sx n="83" d="100"/>
          <a:sy n="83" d="100"/>
        </p:scale>
        <p:origin x="658" y="67"/>
      </p:cViewPr>
      <p:guideLst>
        <p:guide orient="horz" pos="2880"/>
        <p:guide pos="216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29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uk-UA"/>
          </a:p>
        </p:txBody>
      </p:sp>
      <p:sp>
        <p:nvSpPr>
          <p:cNvPr id="3" name="Дата 2"/>
          <p:cNvSpPr>
            <a:spLocks noGrp="1"/>
          </p:cNvSpPr>
          <p:nvPr>
            <p:ph type="dt" idx="1"/>
          </p:nvPr>
        </p:nvSpPr>
        <p:spPr>
          <a:xfrm>
            <a:off x="6905625" y="0"/>
            <a:ext cx="5283200" cy="3429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4E9F1F2-5867-4FCC-BD0E-F9AD29DA8500}" type="datetimeFigureOut">
              <a:rPr lang="uk-UA"/>
              <a:pPr>
                <a:defRPr/>
              </a:pPr>
              <a:t>01.04.2021</a:t>
            </a:fld>
            <a:endParaRPr lang="uk-UA"/>
          </a:p>
        </p:txBody>
      </p:sp>
      <p:sp>
        <p:nvSpPr>
          <p:cNvPr id="4" name="Образ слайда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pPr lvl="0"/>
            <a:endParaRPr lang="uk-UA" noProof="0" smtClean="0"/>
          </a:p>
        </p:txBody>
      </p:sp>
      <p:sp>
        <p:nvSpPr>
          <p:cNvPr id="5" name="Заметки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smtClean="0"/>
          </a:p>
        </p:txBody>
      </p:sp>
      <p:sp>
        <p:nvSpPr>
          <p:cNvPr id="6" name="Нижний колонтитул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uk-UA"/>
          </a:p>
        </p:txBody>
      </p:sp>
      <p:sp>
        <p:nvSpPr>
          <p:cNvPr id="7" name="Номер слайда 6"/>
          <p:cNvSpPr>
            <a:spLocks noGrp="1"/>
          </p:cNvSpPr>
          <p:nvPr>
            <p:ph type="sldNum" sz="quarter" idx="5"/>
          </p:nvPr>
        </p:nvSpPr>
        <p:spPr>
          <a:xfrm>
            <a:off x="6905625" y="6513513"/>
            <a:ext cx="52832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2ECE02B-84BB-4BA2-8369-4C74F24F7A86}" type="slidenum">
              <a:rPr lang="uk-UA" altLang="en-US"/>
              <a:pPr>
                <a:defRPr/>
              </a:pPr>
              <a:t>‹#›</a:t>
            </a:fld>
            <a:endParaRPr lang="uk-U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958C63-CC3B-4588-BFD9-D8C2A824CEB3}" type="slidenum">
              <a:rPr lang="uk-UA" altLang="en-US">
                <a:latin typeface="Arial" panose="020B0604020202020204" pitchFamily="34" charset="0"/>
              </a:rPr>
              <a:pPr>
                <a:spcBef>
                  <a:spcPct val="0"/>
                </a:spcBef>
              </a:pPr>
              <a:t>17</a:t>
            </a:fld>
            <a:endParaRPr lang="uk-UA" altLang="en-US">
              <a:latin typeface="Arial" panose="020B0604020202020204" pitchFamily="34" charset="0"/>
            </a:endParaRPr>
          </a:p>
        </p:txBody>
      </p:sp>
    </p:spTree>
    <p:extLst>
      <p:ext uri="{BB962C8B-B14F-4D97-AF65-F5344CB8AC3E}">
        <p14:creationId xmlns:p14="http://schemas.microsoft.com/office/powerpoint/2010/main" val="252737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E67AD1-9504-45E2-A2C7-9D2E7401ADE3}" type="slidenum">
              <a:rPr lang="uk-UA" altLang="en-US">
                <a:latin typeface="Arial" panose="020B0604020202020204" pitchFamily="34" charset="0"/>
              </a:rPr>
              <a:pPr>
                <a:spcBef>
                  <a:spcPct val="0"/>
                </a:spcBef>
              </a:pPr>
              <a:t>28</a:t>
            </a:fld>
            <a:endParaRPr lang="uk-UA" altLang="en-US">
              <a:latin typeface="Arial" panose="020B0604020202020204" pitchFamily="34" charset="0"/>
            </a:endParaRPr>
          </a:p>
        </p:txBody>
      </p:sp>
    </p:spTree>
    <p:extLst>
      <p:ext uri="{BB962C8B-B14F-4D97-AF65-F5344CB8AC3E}">
        <p14:creationId xmlns:p14="http://schemas.microsoft.com/office/powerpoint/2010/main" val="10009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C755FE-9424-486E-9ABF-8F702EEBA8F6}" type="slidenum">
              <a:rPr lang="uk-UA" altLang="en-US">
                <a:latin typeface="Arial" panose="020B0604020202020204" pitchFamily="34" charset="0"/>
              </a:rPr>
              <a:pPr>
                <a:spcBef>
                  <a:spcPct val="0"/>
                </a:spcBef>
              </a:pPr>
              <a:t>30</a:t>
            </a:fld>
            <a:endParaRPr lang="uk-UA" altLang="en-US">
              <a:latin typeface="Arial" panose="020B0604020202020204" pitchFamily="34" charset="0"/>
            </a:endParaRPr>
          </a:p>
        </p:txBody>
      </p:sp>
    </p:spTree>
    <p:extLst>
      <p:ext uri="{BB962C8B-B14F-4D97-AF65-F5344CB8AC3E}">
        <p14:creationId xmlns:p14="http://schemas.microsoft.com/office/powerpoint/2010/main" val="1001809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bwMode="ltGray">
          <a:xfrm>
            <a:off x="0" y="0"/>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Прямоугольник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Заголовок 1"/>
          <p:cNvSpPr>
            <a:spLocks noGrp="1"/>
          </p:cNvSpPr>
          <p:nvPr>
            <p:ph type="ctrTitle"/>
          </p:nvPr>
        </p:nvSpPr>
        <p:spPr>
          <a:xfrm>
            <a:off x="914400" y="3355848"/>
            <a:ext cx="10769600" cy="1673352"/>
          </a:xfrm>
        </p:spPr>
        <p:txBody>
          <a:bodyPr tIns="0" bIns="0" anchor="t"/>
          <a:lstStyle>
            <a:lvl1pPr algn="l">
              <a:defRPr sz="4700" b="1"/>
            </a:lvl1pPr>
            <a:extLst/>
          </a:lstStyle>
          <a:p>
            <a:r>
              <a:rPr lang="ru-RU" smtClean="0"/>
              <a:t>Образец заголовка</a:t>
            </a:r>
            <a:endParaRPr lang="en-US"/>
          </a:p>
        </p:txBody>
      </p:sp>
      <p:sp>
        <p:nvSpPr>
          <p:cNvPr id="3" name="Подзаголовок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ru-RU" smtClean="0"/>
              <a:t>Образец подзаголовка</a:t>
            </a:r>
            <a:endParaRPr lang="en-US"/>
          </a:p>
        </p:txBody>
      </p:sp>
      <p:sp>
        <p:nvSpPr>
          <p:cNvPr id="6" name="Дата 3"/>
          <p:cNvSpPr>
            <a:spLocks noGrp="1"/>
          </p:cNvSpPr>
          <p:nvPr>
            <p:ph type="dt" sz="half" idx="10"/>
          </p:nvPr>
        </p:nvSpPr>
        <p:spPr/>
        <p:txBody>
          <a:bodyPr/>
          <a:lstStyle>
            <a:lvl1pPr>
              <a:defRPr/>
            </a:lvl1pPr>
          </a:lstStyle>
          <a:p>
            <a:pPr>
              <a:defRPr/>
            </a:pPr>
            <a:fld id="{159D7781-4CB3-46CE-BA04-A8C7FD9AB8B5}" type="datetimeFigureOut">
              <a:rPr lang="en-US"/>
              <a:pPr>
                <a:defRPr/>
              </a:pPr>
              <a:t>4/1/2021</a:t>
            </a:fld>
            <a:endParaRPr lang="en-US"/>
          </a:p>
        </p:txBody>
      </p:sp>
      <p:sp>
        <p:nvSpPr>
          <p:cNvPr id="7" name="Нижний колонтитул 4"/>
          <p:cNvSpPr>
            <a:spLocks noGrp="1"/>
          </p:cNvSpPr>
          <p:nvPr>
            <p:ph type="ftr" sz="quarter" idx="11"/>
          </p:nvPr>
        </p:nvSpPr>
        <p:spPr/>
        <p:txBody>
          <a:bodyPr/>
          <a:lstStyle>
            <a:lvl1pPr>
              <a:defRPr/>
            </a:lvl1pPr>
          </a:lstStyle>
          <a:p>
            <a:pPr>
              <a:defRPr/>
            </a:pPr>
            <a:endParaRPr lang="uk-UA"/>
          </a:p>
        </p:txBody>
      </p:sp>
      <p:sp>
        <p:nvSpPr>
          <p:cNvPr id="8" name="Номер слайда 5"/>
          <p:cNvSpPr>
            <a:spLocks noGrp="1"/>
          </p:cNvSpPr>
          <p:nvPr>
            <p:ph type="sldNum" sz="quarter" idx="12"/>
          </p:nvPr>
        </p:nvSpPr>
        <p:spPr/>
        <p:txBody>
          <a:bodyPr/>
          <a:lstStyle>
            <a:lvl1pPr>
              <a:defRPr smtClean="0">
                <a:solidFill>
                  <a:srgbClr val="FFFFFF"/>
                </a:solidFill>
              </a:defRPr>
            </a:lvl1pPr>
          </a:lstStyle>
          <a:p>
            <a:pPr>
              <a:defRPr/>
            </a:pPr>
            <a:fld id="{03F8E1C9-A4CD-42C6-99A5-EC4FF2885901}" type="slidenum">
              <a:rPr lang="uk-UA" altLang="en-US"/>
              <a:pPr>
                <a:defRPr/>
              </a:pPr>
              <a:t>‹#›</a:t>
            </a:fld>
            <a:endParaRPr lang="uk-UA"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522EF021-EEF1-4669-90AE-BC59914CC981}" type="datetimeFigureOut">
              <a:rPr lang="en-US"/>
              <a:pPr>
                <a:defRPr/>
              </a:pPr>
              <a:t>4/1/2021</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DE0C4293-5A4B-4FC8-8996-5D4E422CEF66}" type="slidenum">
              <a:rPr lang="uk-UA" altLang="en-US"/>
              <a:pPr>
                <a:defRPr/>
              </a:pPr>
              <a:t>‹#›</a:t>
            </a:fld>
            <a:endParaRPr lang="uk-UA"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p:nvPr/>
        </p:nvSpPr>
        <p:spPr bwMode="invGray">
          <a:xfrm>
            <a:off x="8797925" y="0"/>
            <a:ext cx="6191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Прямоугольник 4"/>
          <p:cNvSpPr/>
          <p:nvPr/>
        </p:nvSpPr>
        <p:spPr bwMode="ltGray">
          <a:xfrm>
            <a:off x="8863013"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Вертикальный заголовок 1"/>
          <p:cNvSpPr>
            <a:spLocks noGrp="1"/>
          </p:cNvSpPr>
          <p:nvPr>
            <p:ph type="title" orient="vert"/>
          </p:nvPr>
        </p:nvSpPr>
        <p:spPr>
          <a:xfrm>
            <a:off x="9042400" y="274641"/>
            <a:ext cx="25400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304801"/>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3"/>
          <p:cNvSpPr>
            <a:spLocks noGrp="1"/>
          </p:cNvSpPr>
          <p:nvPr>
            <p:ph type="dt" sz="half" idx="10"/>
          </p:nvPr>
        </p:nvSpPr>
        <p:spPr/>
        <p:txBody>
          <a:bodyPr/>
          <a:lstStyle>
            <a:lvl1pPr>
              <a:defRPr/>
            </a:lvl1pPr>
          </a:lstStyle>
          <a:p>
            <a:pPr>
              <a:defRPr/>
            </a:pPr>
            <a:fld id="{E06810D5-927E-4828-BD53-301EB82CC071}" type="datetimeFigureOut">
              <a:rPr lang="en-US"/>
              <a:pPr>
                <a:defRPr/>
              </a:pPr>
              <a:t>4/1/2021</a:t>
            </a:fld>
            <a:endParaRPr lang="en-US"/>
          </a:p>
        </p:txBody>
      </p:sp>
      <p:sp>
        <p:nvSpPr>
          <p:cNvPr id="7" name="Нижний колонтитул 4"/>
          <p:cNvSpPr>
            <a:spLocks noGrp="1"/>
          </p:cNvSpPr>
          <p:nvPr>
            <p:ph type="ftr" sz="quarter" idx="11"/>
          </p:nvPr>
        </p:nvSpPr>
        <p:spPr>
          <a:xfrm>
            <a:off x="3521075" y="6376988"/>
            <a:ext cx="5114925" cy="365125"/>
          </a:xfrm>
        </p:spPr>
        <p:txBody>
          <a:bodyPr/>
          <a:lstStyle>
            <a:lvl1pPr>
              <a:defRPr/>
            </a:lvl1pPr>
          </a:lstStyle>
          <a:p>
            <a:pPr>
              <a:defRPr/>
            </a:pPr>
            <a:endParaRPr lang="uk-UA"/>
          </a:p>
        </p:txBody>
      </p:sp>
      <p:sp>
        <p:nvSpPr>
          <p:cNvPr id="8" name="Номер слайда 5"/>
          <p:cNvSpPr>
            <a:spLocks noGrp="1"/>
          </p:cNvSpPr>
          <p:nvPr>
            <p:ph type="sldNum" sz="quarter" idx="12"/>
          </p:nvPr>
        </p:nvSpPr>
        <p:spPr/>
        <p:txBody>
          <a:bodyPr/>
          <a:lstStyle>
            <a:lvl1pPr>
              <a:defRPr smtClean="0"/>
            </a:lvl1pPr>
          </a:lstStyle>
          <a:p>
            <a:pPr>
              <a:defRPr/>
            </a:pPr>
            <a:fld id="{B9E5212B-937C-446A-8F0B-5095D3AD4BCA}" type="slidenum">
              <a:rPr lang="uk-UA" altLang="en-US"/>
              <a:pPr>
                <a:defRPr/>
              </a:pPr>
              <a:t>‹#›</a:t>
            </a:fld>
            <a:endParaRPr lang="uk-UA"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D8C27FA2-CD19-4CF7-8DA3-1E99A259E921}" type="datetimeFigureOut">
              <a:rPr lang="en-US"/>
              <a:pPr>
                <a:defRPr/>
              </a:pPr>
              <a:t>4/1/2021</a:t>
            </a:fld>
            <a:endParaRPr lang="en-US"/>
          </a:p>
        </p:txBody>
      </p:sp>
      <p:sp>
        <p:nvSpPr>
          <p:cNvPr id="4" name="Holder 6"/>
          <p:cNvSpPr>
            <a:spLocks noGrp="1"/>
          </p:cNvSpPr>
          <p:nvPr>
            <p:ph type="sldNum" sz="quarter" idx="12"/>
          </p:nvPr>
        </p:nvSpPr>
        <p:spPr/>
        <p:txBody>
          <a:bodyPr/>
          <a:lstStyle>
            <a:lvl1pPr>
              <a:defRPr smtClean="0"/>
            </a:lvl1pPr>
          </a:lstStyle>
          <a:p>
            <a:pPr>
              <a:defRPr/>
            </a:pPr>
            <a:fld id="{C15778FA-DBAF-4694-9805-8C732AD69A6F}"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5448"/>
            <a:ext cx="10972800" cy="1252728"/>
          </a:xfrm>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19993C4C-A9D6-42CC-9257-DAFEB9C06144}" type="datetimeFigureOut">
              <a:rPr lang="en-US"/>
              <a:pPr>
                <a:defRPr/>
              </a:pPr>
              <a:t>4/1/2021</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9B946C71-90C4-442A-899B-7B766C0AE966}" type="slidenum">
              <a:rPr lang="uk-UA" altLang="en-US"/>
              <a:pPr>
                <a:defRPr/>
              </a:pPr>
              <a:t>‹#›</a:t>
            </a:fld>
            <a:endParaRPr lang="uk-UA"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bwMode="ltGray">
          <a:xfrm>
            <a:off x="0" y="0"/>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Прямоугольник 4"/>
          <p:cNvSpPr/>
          <p:nvPr/>
        </p:nvSpPr>
        <p:spPr bwMode="invGray">
          <a:xfrm>
            <a:off x="0" y="2601913"/>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Заголовок 1"/>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852084D6-9EDA-413B-B09B-5F56E934D4F6}" type="datetimeFigureOut">
              <a:rPr lang="en-US"/>
              <a:pPr>
                <a:defRPr/>
              </a:pPr>
              <a:t>4/1/2021</a:t>
            </a:fld>
            <a:endParaRPr lang="en-US"/>
          </a:p>
        </p:txBody>
      </p:sp>
      <p:sp>
        <p:nvSpPr>
          <p:cNvPr id="7" name="Нижний колонтитул 4"/>
          <p:cNvSpPr>
            <a:spLocks noGrp="1"/>
          </p:cNvSpPr>
          <p:nvPr>
            <p:ph type="ftr" sz="quarter" idx="11"/>
          </p:nvPr>
        </p:nvSpPr>
        <p:spPr/>
        <p:txBody>
          <a:bodyPr/>
          <a:lstStyle>
            <a:lvl1pPr>
              <a:defRPr/>
            </a:lvl1pPr>
          </a:lstStyle>
          <a:p>
            <a:pPr>
              <a:defRPr/>
            </a:pPr>
            <a:endParaRPr lang="uk-UA"/>
          </a:p>
        </p:txBody>
      </p:sp>
      <p:sp>
        <p:nvSpPr>
          <p:cNvPr id="8" name="Номер слайда 5"/>
          <p:cNvSpPr>
            <a:spLocks noGrp="1"/>
          </p:cNvSpPr>
          <p:nvPr>
            <p:ph type="sldNum" sz="quarter" idx="12"/>
          </p:nvPr>
        </p:nvSpPr>
        <p:spPr/>
        <p:txBody>
          <a:bodyPr/>
          <a:lstStyle>
            <a:lvl1pPr>
              <a:defRPr smtClean="0">
                <a:solidFill>
                  <a:srgbClr val="FFFFFF"/>
                </a:solidFill>
              </a:defRPr>
            </a:lvl1pPr>
          </a:lstStyle>
          <a:p>
            <a:pPr>
              <a:defRPr/>
            </a:pPr>
            <a:fld id="{427A6E48-FE92-4AFF-9E28-A5F61279725D}" type="slidenum">
              <a:rPr lang="uk-UA" altLang="en-US"/>
              <a:pPr>
                <a:defRPr/>
              </a:pPr>
              <a:t>‹#›</a:t>
            </a:fld>
            <a:endParaRPr lang="uk-UA"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8AB091CB-6993-45AB-B138-A8744C13418C}" type="datetimeFigureOut">
              <a:rPr lang="en-US"/>
              <a:pPr>
                <a:defRPr/>
              </a:pPr>
              <a:t>4/1/2021</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1183F35B-0C89-4609-92CE-CCDE53F023DF}" type="slidenum">
              <a:rPr lang="uk-UA" altLang="en-US"/>
              <a:pPr>
                <a:defRPr/>
              </a:pPr>
              <a:t>‹#›</a:t>
            </a:fld>
            <a:endParaRPr lang="uk-UA"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4" name="Содержимое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6" name="Содержимое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57149DA6-BD7C-4A5D-A17B-819638709C9C}" type="datetimeFigureOut">
              <a:rPr lang="en-US"/>
              <a:pPr>
                <a:defRPr/>
              </a:pPr>
              <a:t>4/1/2021</a:t>
            </a:fld>
            <a:endParaRPr lang="en-US"/>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97C8B30C-BF8B-4BD4-B466-BC584ECCF698}" type="slidenum">
              <a:rPr lang="uk-UA" altLang="en-US"/>
              <a:pPr>
                <a:defRPr/>
              </a:pPr>
              <a:t>‹#›</a:t>
            </a:fld>
            <a:endParaRPr lang="uk-UA"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BB86994E-051D-46B6-BAC3-DC54E1258DF6}" type="datetimeFigureOut">
              <a:rPr lang="en-US"/>
              <a:pPr>
                <a:defRPr/>
              </a:pPr>
              <a:t>4/1/2021</a:t>
            </a:fld>
            <a:endParaRPr lang="en-US"/>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9E71D4DF-E18B-4F6A-9B58-06EBE584D95B}" type="slidenum">
              <a:rPr lang="uk-UA" altLang="en-US"/>
              <a:pPr>
                <a:defRPr/>
              </a:pPr>
              <a:t>‹#›</a:t>
            </a:fld>
            <a:endParaRPr lang="uk-UA"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C8024ACE-6AF4-4983-AFB2-312209488F74}" type="datetimeFigureOut">
              <a:rPr lang="en-US"/>
              <a:pPr>
                <a:defRPr/>
              </a:pPr>
              <a:t>4/1/2021</a:t>
            </a:fld>
            <a:endParaRPr lang="en-US"/>
          </a:p>
        </p:txBody>
      </p:sp>
      <p:sp>
        <p:nvSpPr>
          <p:cNvPr id="3" name="Нижний колонтитул 2"/>
          <p:cNvSpPr>
            <a:spLocks noGrp="1"/>
          </p:cNvSpPr>
          <p:nvPr>
            <p:ph type="ftr" sz="quarter" idx="11"/>
          </p:nvPr>
        </p:nvSpPr>
        <p:spPr/>
        <p:txBody>
          <a:bodyPr/>
          <a:lstStyle>
            <a:lvl1pPr>
              <a:defRPr/>
            </a:lvl1pPr>
          </a:lstStyle>
          <a:p>
            <a:pPr>
              <a:defRPr/>
            </a:pPr>
            <a:endParaRPr lang="uk-UA"/>
          </a:p>
        </p:txBody>
      </p:sp>
      <p:sp>
        <p:nvSpPr>
          <p:cNvPr id="4" name="Номер слайда 3"/>
          <p:cNvSpPr>
            <a:spLocks noGrp="1"/>
          </p:cNvSpPr>
          <p:nvPr>
            <p:ph type="sldNum" sz="quarter" idx="12"/>
          </p:nvPr>
        </p:nvSpPr>
        <p:spPr/>
        <p:txBody>
          <a:bodyPr/>
          <a:lstStyle>
            <a:lvl1pPr>
              <a:defRPr smtClean="0"/>
            </a:lvl1pPr>
          </a:lstStyle>
          <a:p>
            <a:pPr>
              <a:defRPr/>
            </a:pPr>
            <a:fld id="{5A8DD6E0-E23A-4962-A5C0-FB63B550BCF3}" type="slidenum">
              <a:rPr lang="uk-UA" altLang="en-US"/>
              <a:pPr>
                <a:defRPr/>
              </a:pPr>
              <a:t>‹#›</a:t>
            </a:fld>
            <a:endParaRPr lang="uk-UA"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bwMode="invGray">
          <a:xfrm>
            <a:off x="3808413" y="0"/>
            <a:ext cx="60325"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Прямоугольник 5"/>
          <p:cNvSpPr/>
          <p:nvPr/>
        </p:nvSpPr>
        <p:spPr bwMode="invGray">
          <a:xfrm>
            <a:off x="3808413" y="0"/>
            <a:ext cx="60325"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Заголовок 1"/>
          <p:cNvSpPr>
            <a:spLocks noGrp="1"/>
          </p:cNvSpPr>
          <p:nvPr>
            <p:ph type="title"/>
          </p:nvPr>
        </p:nvSpPr>
        <p:spPr>
          <a:xfrm>
            <a:off x="223784" y="152400"/>
            <a:ext cx="3364992"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Содержимое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fld id="{95C0D108-B934-444D-A6DF-E9AD9465F7F6}" type="datetimeFigureOut">
              <a:rPr lang="en-US"/>
              <a:pPr>
                <a:defRPr/>
              </a:pPr>
              <a:t>4/1/2021</a:t>
            </a:fld>
            <a:endParaRPr lang="en-US"/>
          </a:p>
        </p:txBody>
      </p:sp>
      <p:sp>
        <p:nvSpPr>
          <p:cNvPr id="8" name="Нижний колонтитул 5"/>
          <p:cNvSpPr>
            <a:spLocks noGrp="1"/>
          </p:cNvSpPr>
          <p:nvPr>
            <p:ph type="ftr" sz="quarter" idx="11"/>
          </p:nvPr>
        </p:nvSpPr>
        <p:spPr/>
        <p:txBody>
          <a:bodyPr/>
          <a:lstStyle>
            <a:lvl1pPr>
              <a:defRPr/>
            </a:lvl1pPr>
          </a:lstStyle>
          <a:p>
            <a:pPr>
              <a:defRPr/>
            </a:pPr>
            <a:endParaRPr lang="uk-UA"/>
          </a:p>
        </p:txBody>
      </p:sp>
      <p:sp>
        <p:nvSpPr>
          <p:cNvPr id="9" name="Номер слайда 6"/>
          <p:cNvSpPr>
            <a:spLocks noGrp="1"/>
          </p:cNvSpPr>
          <p:nvPr>
            <p:ph type="sldNum" sz="quarter" idx="12"/>
          </p:nvPr>
        </p:nvSpPr>
        <p:spPr/>
        <p:txBody>
          <a:bodyPr/>
          <a:lstStyle>
            <a:lvl1pPr>
              <a:defRPr smtClean="0"/>
            </a:lvl1pPr>
          </a:lstStyle>
          <a:p>
            <a:pPr>
              <a:defRPr/>
            </a:pPr>
            <a:fld id="{8E612593-E773-4530-991F-73EF05C848BE}" type="slidenum">
              <a:rPr lang="uk-UA" altLang="en-US"/>
              <a:pPr>
                <a:defRPr/>
              </a:pPr>
              <a:t>‹#›</a:t>
            </a:fld>
            <a:endParaRPr lang="uk-UA"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bg2"/>
        </a:solidFill>
        <a:effectLst/>
      </p:bgPr>
    </p:bg>
    <p:spTree>
      <p:nvGrpSpPr>
        <p:cNvPr id="1" name=""/>
        <p:cNvGrpSpPr/>
        <p:nvPr/>
      </p:nvGrpSpPr>
      <p:grpSpPr>
        <a:xfrm>
          <a:off x="0" y="0"/>
          <a:ext cx="0" cy="0"/>
          <a:chOff x="0" y="0"/>
          <a:chExt cx="0" cy="0"/>
        </a:xfrm>
      </p:grpSpPr>
      <p:sp>
        <p:nvSpPr>
          <p:cNvPr id="5" name="Прямоугольник 4"/>
          <p:cNvSpPr/>
          <p:nvPr/>
        </p:nvSpPr>
        <p:spPr>
          <a:xfrm>
            <a:off x="3808413" y="0"/>
            <a:ext cx="60325"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Прямоугольник 5"/>
          <p:cNvSpPr/>
          <p:nvPr/>
        </p:nvSpPr>
        <p:spPr bwMode="invGray">
          <a:xfrm>
            <a:off x="3808413" y="0"/>
            <a:ext cx="60325"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Заголовок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Рисунок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a:xfrm>
            <a:off x="219075" y="1169988"/>
            <a:ext cx="3365500" cy="201612"/>
          </a:xfrm>
        </p:spPr>
        <p:txBody>
          <a:bodyPr/>
          <a:lstStyle>
            <a:lvl1pPr>
              <a:defRPr/>
            </a:lvl1pPr>
          </a:lstStyle>
          <a:p>
            <a:pPr>
              <a:defRPr/>
            </a:pPr>
            <a:fld id="{C36B7824-778C-45B0-9D87-9257391D4418}" type="datetimeFigureOut">
              <a:rPr lang="en-US"/>
              <a:pPr>
                <a:defRPr/>
              </a:pPr>
              <a:t>4/1/2021</a:t>
            </a:fld>
            <a:endParaRPr lang="en-US"/>
          </a:p>
        </p:txBody>
      </p:sp>
      <p:sp>
        <p:nvSpPr>
          <p:cNvPr id="8" name="Нижний колонтитул 5"/>
          <p:cNvSpPr>
            <a:spLocks noGrp="1"/>
          </p:cNvSpPr>
          <p:nvPr>
            <p:ph type="ftr" sz="quarter" idx="11"/>
          </p:nvPr>
        </p:nvSpPr>
        <p:spPr>
          <a:xfrm>
            <a:off x="4048125" y="1169988"/>
            <a:ext cx="6924675" cy="201612"/>
          </a:xfrm>
        </p:spPr>
        <p:txBody>
          <a:bodyPr/>
          <a:lstStyle>
            <a:lvl1pPr>
              <a:defRPr>
                <a:solidFill>
                  <a:schemeClr val="bg1">
                    <a:shade val="50000"/>
                  </a:schemeClr>
                </a:solidFill>
              </a:defRPr>
            </a:lvl1pPr>
          </a:lstStyle>
          <a:p>
            <a:pPr>
              <a:defRPr/>
            </a:pPr>
            <a:endParaRPr lang="uk-UA"/>
          </a:p>
        </p:txBody>
      </p:sp>
      <p:sp>
        <p:nvSpPr>
          <p:cNvPr id="9" name="Номер слайда 6"/>
          <p:cNvSpPr>
            <a:spLocks noGrp="1"/>
          </p:cNvSpPr>
          <p:nvPr>
            <p:ph type="sldNum" sz="quarter" idx="12"/>
          </p:nvPr>
        </p:nvSpPr>
        <p:spPr>
          <a:xfrm>
            <a:off x="11118850" y="1169988"/>
            <a:ext cx="979488" cy="201612"/>
          </a:xfrm>
        </p:spPr>
        <p:txBody>
          <a:bodyPr/>
          <a:lstStyle>
            <a:lvl1pPr>
              <a:defRPr smtClean="0"/>
            </a:lvl1pPr>
          </a:lstStyle>
          <a:p>
            <a:pPr>
              <a:defRPr/>
            </a:pPr>
            <a:fld id="{3C0CE602-32E7-4474-9113-0BC22CA5832F}" type="slidenum">
              <a:rPr lang="uk-UA" altLang="en-US"/>
              <a:pPr>
                <a:defRPr/>
              </a:pPr>
              <a:t>‹#›</a:t>
            </a:fld>
            <a:endParaRPr lang="uk-UA"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Прямоугольник 6"/>
          <p:cNvSpPr/>
          <p:nvPr/>
        </p:nvSpPr>
        <p:spPr bwMode="ltGray">
          <a:xfrm>
            <a:off x="0" y="0"/>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Заголовок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ru-RU" smtClean="0"/>
              <a:t>Образец заголовка</a:t>
            </a:r>
            <a:endParaRPr lang="en-US"/>
          </a:p>
        </p:txBody>
      </p:sp>
      <p:sp>
        <p:nvSpPr>
          <p:cNvPr id="1029" name="Текст 2"/>
          <p:cNvSpPr>
            <a:spLocks noGrp="1"/>
          </p:cNvSpPr>
          <p:nvPr>
            <p:ph type="body" idx="1"/>
          </p:nvPr>
        </p:nvSpPr>
        <p:spPr bwMode="auto">
          <a:xfrm>
            <a:off x="609600" y="1774825"/>
            <a:ext cx="109728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en-US" altLang="en-US" smtClean="0"/>
          </a:p>
        </p:txBody>
      </p:sp>
      <p:sp>
        <p:nvSpPr>
          <p:cNvPr id="4" name="Дата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cs typeface="Arial" charset="0"/>
              </a:defRPr>
            </a:lvl1pPr>
            <a:extLst/>
          </a:lstStyle>
          <a:p>
            <a:pPr>
              <a:defRPr/>
            </a:pPr>
            <a:fld id="{2B828374-449A-4B61-99E3-6EBFE6F29106}" type="datetimeFigureOut">
              <a:rPr lang="en-US"/>
              <a:pPr>
                <a:defRPr/>
              </a:pPr>
              <a:t>4/1/2021</a:t>
            </a:fld>
            <a:endParaRPr lang="en-US"/>
          </a:p>
        </p:txBody>
      </p:sp>
      <p:sp>
        <p:nvSpPr>
          <p:cNvPr id="5" name="Нижний колонтитул 4"/>
          <p:cNvSpPr>
            <a:spLocks noGrp="1"/>
          </p:cNvSpPr>
          <p:nvPr>
            <p:ph type="ftr" sz="quarter" idx="3"/>
          </p:nvPr>
        </p:nvSpPr>
        <p:spPr>
          <a:xfrm>
            <a:off x="3521075" y="6477000"/>
            <a:ext cx="734377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cs typeface="Arial" charset="0"/>
              </a:defRPr>
            </a:lvl1pPr>
            <a:extLst/>
          </a:lstStyle>
          <a:p>
            <a:pPr>
              <a:defRPr/>
            </a:pPr>
            <a:endParaRPr lang="uk-UA"/>
          </a:p>
        </p:txBody>
      </p:sp>
      <p:sp>
        <p:nvSpPr>
          <p:cNvPr id="6" name="Номер слайда 5"/>
          <p:cNvSpPr>
            <a:spLocks noGrp="1"/>
          </p:cNvSpPr>
          <p:nvPr>
            <p:ph type="sldNum" sz="quarter" idx="4"/>
          </p:nvPr>
        </p:nvSpPr>
        <p:spPr>
          <a:xfrm>
            <a:off x="10939463" y="6477000"/>
            <a:ext cx="977900"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smtClean="0">
                <a:solidFill>
                  <a:srgbClr val="3F3F3F"/>
                </a:solidFill>
              </a:defRPr>
            </a:lvl1pPr>
          </a:lstStyle>
          <a:p>
            <a:pPr>
              <a:defRPr/>
            </a:pPr>
            <a:fld id="{651AB74B-C8BF-4138-B238-B2D2C36EADBE}" type="slidenum">
              <a:rPr lang="uk-UA" altLang="en-US"/>
              <a:pPr>
                <a:defRPr/>
              </a:pPr>
              <a:t>‹#›</a:t>
            </a:fld>
            <a:endParaRPr lang="uk-UA" altLang="en-US"/>
          </a:p>
        </p:txBody>
      </p:sp>
    </p:spTree>
  </p:cSld>
  <p:clrMap bg1="lt1" tx1="dk1" bg2="lt2" tx2="dk2" accent1="accent1" accent2="accent2" accent3="accent3" accent4="accent4" accent5="accent5" accent6="accent6" hlink="hlink" folHlink="folHlink"/>
  <p:sldLayoutIdLst>
    <p:sldLayoutId id="2147484108" r:id="rId1"/>
    <p:sldLayoutId id="2147484103" r:id="rId2"/>
    <p:sldLayoutId id="2147484109" r:id="rId3"/>
    <p:sldLayoutId id="2147484104" r:id="rId4"/>
    <p:sldLayoutId id="2147484105" r:id="rId5"/>
    <p:sldLayoutId id="2147484106" r:id="rId6"/>
    <p:sldLayoutId id="2147484110" r:id="rId7"/>
    <p:sldLayoutId id="2147484111" r:id="rId8"/>
    <p:sldLayoutId id="2147484112" r:id="rId9"/>
    <p:sldLayoutId id="2147484107" r:id="rId10"/>
    <p:sldLayoutId id="2147484113" r:id="rId11"/>
    <p:sldLayoutId id="2147484114" r:id="rId12"/>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79376" y="2636912"/>
            <a:ext cx="11116816" cy="3024336"/>
          </a:xfrm>
          <a:scene3d>
            <a:camera prst="orthographicFront"/>
            <a:lightRig rig="threePt" dir="t">
              <a:rot lat="0" lon="0" rev="4800000"/>
            </a:lightRig>
          </a:scene3d>
          <a:sp3d>
            <a:bevelT prst="relaxedInset"/>
          </a:sp3d>
        </p:spPr>
        <p:txBody>
          <a:bodyPr>
            <a:normAutofit fontScale="90000"/>
            <a:scene3d>
              <a:camera prst="orthographicFront"/>
              <a:lightRig rig="threePt" dir="t">
                <a:rot lat="0" lon="0" rev="4800000"/>
              </a:lightRig>
            </a:scene3d>
            <a:sp3d prstMaterial="matte">
              <a:bevelT w="50800" h="10160"/>
            </a:sp3d>
          </a:bodyPr>
          <a:lstStyle/>
          <a:p>
            <a:pPr algn="ctr"/>
            <a:r>
              <a:rPr lang="uk-UA" dirty="0" smtClean="0"/>
              <a:t/>
            </a:r>
            <a:br>
              <a:rPr lang="uk-UA" dirty="0" smtClean="0"/>
            </a:br>
            <a:r>
              <a:rPr lang="ru-RU" sz="5300" dirty="0" smtClean="0">
                <a:solidFill>
                  <a:srgbClr val="C00000"/>
                </a:solidFill>
              </a:rPr>
              <a:t>КОРПОРАТИВНА КУЛЬТУРА</a:t>
            </a:r>
            <a:r>
              <a:rPr lang="en-US" sz="5300" dirty="0" smtClean="0">
                <a:solidFill>
                  <a:srgbClr val="C00000"/>
                </a:solidFill>
              </a:rPr>
              <a:t/>
            </a:r>
            <a:br>
              <a:rPr lang="en-US" sz="5300" dirty="0" smtClean="0">
                <a:solidFill>
                  <a:srgbClr val="C00000"/>
                </a:solidFill>
              </a:rPr>
            </a:br>
            <a:r>
              <a:rPr lang="uk-UA" sz="5300" dirty="0" smtClean="0">
                <a:solidFill>
                  <a:srgbClr val="C00000"/>
                </a:solidFill>
              </a:rPr>
              <a:t>поліцейського</a:t>
            </a:r>
            <a:r>
              <a:rPr lang="ru-RU" sz="5400" dirty="0" smtClean="0">
                <a:solidFill>
                  <a:srgbClr val="FF0000"/>
                </a:solidFill>
              </a:rPr>
              <a:t/>
            </a:r>
            <a:br>
              <a:rPr lang="ru-RU" sz="5400" dirty="0" smtClean="0">
                <a:solidFill>
                  <a:srgbClr val="FF0000"/>
                </a:solidFill>
              </a:rPr>
            </a:br>
            <a:r>
              <a:rPr lang="uk-UA" dirty="0" smtClean="0">
                <a:solidFill>
                  <a:schemeClr val="accent3">
                    <a:lumMod val="50000"/>
                  </a:schemeClr>
                </a:solidFill>
              </a:rPr>
              <a:t/>
            </a:r>
            <a:br>
              <a:rPr lang="uk-UA" dirty="0" smtClean="0">
                <a:solidFill>
                  <a:schemeClr val="accent3">
                    <a:lumMod val="50000"/>
                  </a:schemeClr>
                </a:solidFill>
              </a:rPr>
            </a:br>
            <a:endParaRPr lang="uk-UA" dirty="0">
              <a:solidFill>
                <a:schemeClr val="accent3">
                  <a:lumMod val="50000"/>
                </a:schemeClr>
              </a:solidFill>
            </a:endParaRPr>
          </a:p>
        </p:txBody>
      </p:sp>
      <p:pic>
        <p:nvPicPr>
          <p:cNvPr id="9219" name="Рисунок 4" descr="navs_z.jpg"/>
          <p:cNvPicPr>
            <a:picLocks noChangeAspect="1"/>
          </p:cNvPicPr>
          <p:nvPr/>
        </p:nvPicPr>
        <p:blipFill>
          <a:blip r:embed="rId2" cstate="print"/>
          <a:srcRect/>
          <a:stretch>
            <a:fillRect/>
          </a:stretch>
        </p:blipFill>
        <p:spPr bwMode="auto">
          <a:xfrm>
            <a:off x="0" y="188913"/>
            <a:ext cx="7248525" cy="1079500"/>
          </a:xfrm>
          <a:prstGeom prst="rect">
            <a:avLst/>
          </a:prstGeom>
          <a:noFill/>
          <a:ln w="9525">
            <a:noFill/>
            <a:miter lim="800000"/>
            <a:headEnd/>
            <a:tailEnd/>
          </a:ln>
        </p:spPr>
      </p:pic>
      <p:pic>
        <p:nvPicPr>
          <p:cNvPr id="9220" name="Рисунок 3" descr="navs.png"/>
          <p:cNvPicPr>
            <a:picLocks noChangeAspect="1"/>
          </p:cNvPicPr>
          <p:nvPr/>
        </p:nvPicPr>
        <p:blipFill>
          <a:blip r:embed="rId3" cstate="print"/>
          <a:srcRect/>
          <a:stretch>
            <a:fillRect/>
          </a:stretch>
        </p:blipFill>
        <p:spPr bwMode="auto">
          <a:xfrm>
            <a:off x="5283200" y="0"/>
            <a:ext cx="69088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556793"/>
            <a:ext cx="10972800" cy="4844008"/>
          </a:xfrm>
        </p:spPr>
        <p:txBody>
          <a:bodyPr/>
          <a:lstStyle/>
          <a:p>
            <a:pPr algn="just"/>
            <a:r>
              <a:rPr lang="uk-UA" sz="2800" dirty="0" smtClean="0">
                <a:solidFill>
                  <a:srgbClr val="002060"/>
                </a:solidFill>
              </a:rPr>
              <a:t>Належний </a:t>
            </a:r>
            <a:r>
              <a:rPr lang="uk-UA" sz="2800" dirty="0">
                <a:solidFill>
                  <a:srgbClr val="002060"/>
                </a:solidFill>
              </a:rPr>
              <a:t>правовий захист поліцейського в складних професійних ситуаціях;</a:t>
            </a:r>
          </a:p>
          <a:p>
            <a:pPr algn="just"/>
            <a:r>
              <a:rPr lang="uk-UA" sz="2800" dirty="0">
                <a:solidFill>
                  <a:srgbClr val="002060"/>
                </a:solidFill>
              </a:rPr>
              <a:t>Справедливий розподіл службових завдань і винагороди за їх належне виконання;</a:t>
            </a:r>
            <a:endParaRPr lang="en-US" sz="2800" dirty="0">
              <a:solidFill>
                <a:srgbClr val="002060"/>
              </a:solidFill>
            </a:endParaRPr>
          </a:p>
          <a:p>
            <a:pPr algn="just"/>
            <a:r>
              <a:rPr lang="uk-UA" sz="2800" dirty="0">
                <a:solidFill>
                  <a:srgbClr val="002060"/>
                </a:solidFill>
              </a:rPr>
              <a:t>Належне пенсійне забезпечення поліцейських - кожен працівник  має бути впевненим у своєму майбутньому;</a:t>
            </a:r>
          </a:p>
          <a:p>
            <a:pPr algn="just"/>
            <a:r>
              <a:rPr lang="uk-UA" sz="2800" dirty="0">
                <a:solidFill>
                  <a:srgbClr val="002060"/>
                </a:solidFill>
              </a:rPr>
              <a:t>Матеріальна підтримка сімей поліцейських, постраждалих під час виконання  службових обов'язків;</a:t>
            </a:r>
          </a:p>
          <a:p>
            <a:pPr algn="just"/>
            <a:r>
              <a:rPr lang="uk-UA" sz="2800" dirty="0" smtClean="0">
                <a:solidFill>
                  <a:srgbClr val="002060"/>
                </a:solidFill>
              </a:rPr>
              <a:t>Розробити </a:t>
            </a:r>
            <a:r>
              <a:rPr lang="uk-UA" sz="2800" dirty="0">
                <a:solidFill>
                  <a:srgbClr val="002060"/>
                </a:solidFill>
              </a:rPr>
              <a:t>удосконалений інструментарій визначення рівня корпоративної культури та  комплексні програми її формування і реалізації.</a:t>
            </a:r>
            <a:endParaRPr lang="en-US" sz="2800" dirty="0">
              <a:solidFill>
                <a:srgbClr val="002060"/>
              </a:solidFill>
            </a:endParaRPr>
          </a:p>
          <a:p>
            <a:endParaRPr lang="en-US" dirty="0"/>
          </a:p>
        </p:txBody>
      </p:sp>
    </p:spTree>
    <p:extLst>
      <p:ext uri="{BB962C8B-B14F-4D97-AF65-F5344CB8AC3E}">
        <p14:creationId xmlns:p14="http://schemas.microsoft.com/office/powerpoint/2010/main" val="13891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Содержимое 2"/>
          <p:cNvSpPr>
            <a:spLocks noGrp="1"/>
          </p:cNvSpPr>
          <p:nvPr>
            <p:ph idx="1"/>
          </p:nvPr>
        </p:nvSpPr>
        <p:spPr/>
        <p:txBody>
          <a:bodyPr/>
          <a:lstStyle/>
          <a:p>
            <a:pPr algn="just" eaLnBrk="1" hangingPunct="1">
              <a:buFont typeface="Wingdings 2" pitchFamily="18" charset="2"/>
              <a:buNone/>
            </a:pPr>
            <a:r>
              <a:rPr lang="uk-UA" dirty="0" smtClean="0"/>
              <a:t>           </a:t>
            </a:r>
            <a:r>
              <a:rPr lang="uk-UA" sz="4000" b="1" dirty="0" smtClean="0">
                <a:solidFill>
                  <a:srgbClr val="002060"/>
                </a:solidFill>
                <a:latin typeface="Arial Black" panose="020B0A04020102020204" pitchFamily="34" charset="0"/>
              </a:rPr>
              <a:t>Професійна етика </a:t>
            </a:r>
            <a:r>
              <a:rPr lang="uk-UA" sz="4000" b="1" i="1" dirty="0" smtClean="0">
                <a:solidFill>
                  <a:srgbClr val="002060"/>
                </a:solidFill>
              </a:rPr>
              <a:t>має бути </a:t>
            </a:r>
            <a:r>
              <a:rPr lang="uk-UA" sz="4000" b="1" dirty="0" smtClean="0">
                <a:solidFill>
                  <a:srgbClr val="002060"/>
                </a:solidFill>
              </a:rPr>
              <a:t>пов'язана із </a:t>
            </a:r>
            <a:r>
              <a:rPr lang="uk-UA" sz="4000" b="1" dirty="0" smtClean="0">
                <a:solidFill>
                  <a:srgbClr val="002060"/>
                </a:solidFill>
                <a:latin typeface="Arial Black" panose="020B0A04020102020204" pitchFamily="34" charset="0"/>
              </a:rPr>
              <a:t>внутрішніми цінностями</a:t>
            </a:r>
            <a:r>
              <a:rPr lang="uk-UA" sz="4000" b="1" dirty="0" smtClean="0">
                <a:solidFill>
                  <a:srgbClr val="002060"/>
                </a:solidFill>
              </a:rPr>
              <a:t>, а вони, в свою чергу, є частиною </a:t>
            </a:r>
            <a:r>
              <a:rPr lang="uk-UA" sz="4000" b="1" u="sng" dirty="0" smtClean="0">
                <a:solidFill>
                  <a:srgbClr val="002060"/>
                </a:solidFill>
                <a:latin typeface="Arial Black" panose="020B0A04020102020204" pitchFamily="34" charset="0"/>
              </a:rPr>
              <a:t>корпоративної культури</a:t>
            </a:r>
            <a:r>
              <a:rPr lang="uk-UA" sz="4000" b="1" dirty="0" smtClean="0">
                <a:solidFill>
                  <a:srgbClr val="002060"/>
                </a:solidFill>
                <a:latin typeface="Arial Black" panose="020B0A04020102020204" pitchFamily="34" charset="0"/>
              </a:rPr>
              <a:t> </a:t>
            </a:r>
            <a:r>
              <a:rPr lang="uk-UA" sz="4000" b="1" dirty="0" smtClean="0">
                <a:solidFill>
                  <a:srgbClr val="002060"/>
                </a:solidFill>
              </a:rPr>
              <a:t>і впливають на прийняття рішень, визначаючи їхню соціальну допустимість у межах публічного адміністрування.</a:t>
            </a:r>
          </a:p>
        </p:txBody>
      </p:sp>
      <p:pic>
        <p:nvPicPr>
          <p:cNvPr id="3" name="Рисунок 2" descr="ethics-kateg.jpg"/>
          <p:cNvPicPr>
            <a:picLocks noChangeAspect="1"/>
          </p:cNvPicPr>
          <p:nvPr/>
        </p:nvPicPr>
        <p:blipFill>
          <a:blip r:embed="rId2" cstate="print"/>
          <a:stretch>
            <a:fillRect/>
          </a:stretch>
        </p:blipFill>
        <p:spPr>
          <a:xfrm>
            <a:off x="7968209" y="0"/>
            <a:ext cx="4223791" cy="190535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476672"/>
            <a:ext cx="11520488" cy="899790"/>
          </a:xfrm>
        </p:spPr>
        <p:txBody>
          <a:bodyPr>
            <a:noAutofit/>
          </a:bodyPr>
          <a:lstStyle/>
          <a:p>
            <a:pPr indent="457200" algn="ctr" eaLnBrk="1" fontAlgn="auto" hangingPunct="1">
              <a:spcAft>
                <a:spcPts val="0"/>
              </a:spcAft>
              <a:defRPr/>
            </a:pPr>
            <a:r>
              <a:rPr lang="uk-UA" sz="3200" dirty="0" smtClean="0">
                <a:solidFill>
                  <a:schemeClr val="tx2"/>
                </a:solidFill>
                <a:latin typeface="Times New Roman" pitchFamily="18" charset="0"/>
              </a:rPr>
              <a:t>      </a:t>
            </a:r>
            <a:br>
              <a:rPr lang="uk-UA" sz="3200" dirty="0" smtClean="0">
                <a:solidFill>
                  <a:schemeClr val="tx2"/>
                </a:solidFill>
                <a:latin typeface="Times New Roman" pitchFamily="18" charset="0"/>
              </a:rPr>
            </a:br>
            <a:r>
              <a:rPr lang="uk-UA" sz="3200" dirty="0" smtClean="0">
                <a:solidFill>
                  <a:schemeClr val="tx2"/>
                </a:solidFill>
                <a:latin typeface="Times New Roman" pitchFamily="18" charset="0"/>
              </a:rPr>
              <a:t/>
            </a:r>
            <a:br>
              <a:rPr lang="uk-UA" sz="3200" dirty="0" smtClean="0">
                <a:solidFill>
                  <a:schemeClr val="tx2"/>
                </a:solidFill>
                <a:latin typeface="Times New Roman" pitchFamily="18" charset="0"/>
              </a:rPr>
            </a:br>
            <a:r>
              <a:rPr lang="uk-UA" sz="3200" dirty="0" smtClean="0">
                <a:solidFill>
                  <a:schemeClr val="tx2"/>
                </a:solidFill>
                <a:latin typeface="Times New Roman" pitchFamily="18" charset="0"/>
              </a:rPr>
              <a:t/>
            </a:r>
            <a:br>
              <a:rPr lang="uk-UA" sz="3200" dirty="0" smtClean="0">
                <a:solidFill>
                  <a:schemeClr val="tx2"/>
                </a:solidFill>
                <a:latin typeface="Times New Roman" pitchFamily="18" charset="0"/>
              </a:rPr>
            </a:br>
            <a:r>
              <a:rPr lang="uk-UA" sz="3200" dirty="0" smtClean="0">
                <a:solidFill>
                  <a:schemeClr val="tx2"/>
                </a:solidFill>
                <a:latin typeface="Times New Roman" pitchFamily="18" charset="0"/>
              </a:rPr>
              <a:t/>
            </a:r>
            <a:br>
              <a:rPr lang="uk-UA" sz="3200" dirty="0" smtClean="0">
                <a:solidFill>
                  <a:schemeClr val="tx2"/>
                </a:solidFill>
                <a:latin typeface="Times New Roman" pitchFamily="18" charset="0"/>
              </a:rPr>
            </a:br>
            <a:r>
              <a:rPr lang="uk-UA" sz="3200" dirty="0" smtClean="0">
                <a:solidFill>
                  <a:schemeClr val="tx2"/>
                </a:solidFill>
                <a:latin typeface="Times New Roman" pitchFamily="18" charset="0"/>
              </a:rPr>
              <a:t/>
            </a:r>
            <a:br>
              <a:rPr lang="uk-UA" sz="3200" dirty="0" smtClean="0">
                <a:solidFill>
                  <a:schemeClr val="tx2"/>
                </a:solidFill>
                <a:latin typeface="Times New Roman" pitchFamily="18" charset="0"/>
              </a:rPr>
            </a:br>
            <a:r>
              <a:rPr lang="uk-UA" sz="3200" dirty="0" smtClean="0">
                <a:solidFill>
                  <a:schemeClr val="tx2"/>
                </a:solidFill>
                <a:latin typeface="Times New Roman" pitchFamily="18" charset="0"/>
              </a:rPr>
              <a:t/>
            </a:r>
            <a:br>
              <a:rPr lang="uk-UA" sz="3200" dirty="0" smtClean="0">
                <a:solidFill>
                  <a:schemeClr val="tx2"/>
                </a:solidFill>
                <a:latin typeface="Times New Roman" pitchFamily="18" charset="0"/>
              </a:rPr>
            </a:br>
            <a:r>
              <a:rPr lang="uk-UA" sz="3200" dirty="0" smtClean="0">
                <a:solidFill>
                  <a:schemeClr val="tx2"/>
                </a:solidFill>
                <a:latin typeface="Times New Roman" pitchFamily="18" charset="0"/>
              </a:rPr>
              <a:t/>
            </a:r>
            <a:br>
              <a:rPr lang="uk-UA" sz="3200" dirty="0" smtClean="0">
                <a:solidFill>
                  <a:schemeClr val="tx2"/>
                </a:solidFill>
                <a:latin typeface="Times New Roman" pitchFamily="18" charset="0"/>
              </a:rPr>
            </a:br>
            <a:r>
              <a:rPr lang="uk-UA" sz="3200" dirty="0" smtClean="0">
                <a:solidFill>
                  <a:schemeClr val="tx2"/>
                </a:solidFill>
                <a:latin typeface="Times New Roman" pitchFamily="18" charset="0"/>
              </a:rPr>
              <a:t/>
            </a:r>
            <a:br>
              <a:rPr lang="uk-UA" sz="3200" dirty="0" smtClean="0">
                <a:solidFill>
                  <a:schemeClr val="tx2"/>
                </a:solidFill>
                <a:latin typeface="Times New Roman" pitchFamily="18" charset="0"/>
              </a:rPr>
            </a:br>
            <a:r>
              <a:rPr lang="uk-UA" sz="3200" dirty="0" smtClean="0">
                <a:solidFill>
                  <a:schemeClr val="tx2"/>
                </a:solidFill>
                <a:latin typeface="Times New Roman" pitchFamily="18" charset="0"/>
              </a:rPr>
              <a:t/>
            </a:r>
            <a:br>
              <a:rPr lang="uk-UA" sz="3200" dirty="0" smtClean="0">
                <a:solidFill>
                  <a:schemeClr val="tx2"/>
                </a:solidFill>
                <a:latin typeface="Times New Roman" pitchFamily="18" charset="0"/>
              </a:rPr>
            </a:br>
            <a:r>
              <a:rPr lang="uk-UA" sz="3200" dirty="0" smtClean="0">
                <a:solidFill>
                  <a:schemeClr val="tx2"/>
                </a:solidFill>
                <a:latin typeface="Times New Roman" pitchFamily="18" charset="0"/>
              </a:rPr>
              <a:t/>
            </a:r>
            <a:br>
              <a:rPr lang="uk-UA" sz="3200" dirty="0" smtClean="0">
                <a:solidFill>
                  <a:schemeClr val="tx2"/>
                </a:solidFill>
                <a:latin typeface="Times New Roman" pitchFamily="18" charset="0"/>
              </a:rPr>
            </a:br>
            <a:r>
              <a:rPr lang="uk-UA" sz="3200" dirty="0" smtClean="0">
                <a:solidFill>
                  <a:schemeClr val="tx2"/>
                </a:solidFill>
                <a:latin typeface="Times New Roman" pitchFamily="18" charset="0"/>
              </a:rPr>
              <a:t/>
            </a:r>
            <a:br>
              <a:rPr lang="uk-UA" sz="3200" dirty="0" smtClean="0">
                <a:solidFill>
                  <a:schemeClr val="tx2"/>
                </a:solidFill>
                <a:latin typeface="Times New Roman" pitchFamily="18" charset="0"/>
              </a:rPr>
            </a:br>
            <a:r>
              <a:rPr lang="uk-UA" sz="3200" dirty="0" smtClean="0">
                <a:solidFill>
                  <a:schemeClr val="tx2"/>
                </a:solidFill>
                <a:latin typeface="Times New Roman" pitchFamily="18" charset="0"/>
              </a:rPr>
              <a:t/>
            </a:r>
            <a:br>
              <a:rPr lang="uk-UA" sz="3200" dirty="0" smtClean="0">
                <a:solidFill>
                  <a:schemeClr val="tx2"/>
                </a:solidFill>
                <a:latin typeface="Times New Roman" pitchFamily="18" charset="0"/>
              </a:rPr>
            </a:br>
            <a:r>
              <a:rPr lang="uk-UA" sz="4800" dirty="0" smtClean="0">
                <a:solidFill>
                  <a:srgbClr val="FFFF00"/>
                </a:solidFill>
              </a:rPr>
              <a:t>ПРОФЕСІЙНА   ЕТИКА </a:t>
            </a:r>
            <a:r>
              <a:rPr lang="uk-UA" sz="3600" dirty="0" smtClean="0">
                <a:solidFill>
                  <a:schemeClr val="accent1">
                    <a:satMod val="150000"/>
                  </a:schemeClr>
                </a:solidFill>
              </a:rPr>
              <a:t/>
            </a:r>
            <a:br>
              <a:rPr lang="uk-UA" sz="3600" dirty="0" smtClean="0">
                <a:solidFill>
                  <a:schemeClr val="accent1">
                    <a:satMod val="150000"/>
                  </a:schemeClr>
                </a:solidFill>
              </a:rPr>
            </a:br>
            <a:r>
              <a:rPr lang="uk-UA" sz="3600" dirty="0" smtClean="0">
                <a:solidFill>
                  <a:schemeClr val="accent1">
                    <a:satMod val="150000"/>
                  </a:schemeClr>
                </a:solidFill>
              </a:rPr>
              <a:t/>
            </a:r>
            <a:br>
              <a:rPr lang="uk-UA" sz="3600" dirty="0" smtClean="0">
                <a:solidFill>
                  <a:schemeClr val="accent1">
                    <a:satMod val="150000"/>
                  </a:schemeClr>
                </a:solidFill>
              </a:rPr>
            </a:br>
            <a:r>
              <a:rPr lang="uk-UA" sz="3600" dirty="0" smtClean="0">
                <a:solidFill>
                  <a:schemeClr val="accent1">
                    <a:satMod val="150000"/>
                  </a:schemeClr>
                </a:solidFill>
              </a:rPr>
              <a:t> </a:t>
            </a:r>
            <a:r>
              <a:rPr lang="uk-UA" sz="3600" dirty="0" smtClean="0">
                <a:solidFill>
                  <a:srgbClr val="002060"/>
                </a:solidFill>
              </a:rPr>
              <a:t>—</a:t>
            </a:r>
            <a:r>
              <a:rPr lang="uk-UA" sz="3600" dirty="0" smtClean="0">
                <a:solidFill>
                  <a:schemeClr val="accent1">
                    <a:satMod val="150000"/>
                  </a:schemeClr>
                </a:solidFill>
              </a:rPr>
              <a:t> </a:t>
            </a:r>
            <a:r>
              <a:rPr lang="uk-UA" sz="3600" dirty="0" smtClean="0">
                <a:solidFill>
                  <a:srgbClr val="002060"/>
                </a:solidFill>
              </a:rPr>
              <a:t>галузь прикладної етики, що формулює й обґрунтовує систему моральних норм і принципів, які діють у специфічних умовах взаємовідносин людей у сфері визначеної професії, </a:t>
            </a:r>
            <a:br>
              <a:rPr lang="uk-UA" sz="3600" dirty="0" smtClean="0">
                <a:solidFill>
                  <a:srgbClr val="002060"/>
                </a:solidFill>
              </a:rPr>
            </a:br>
            <a:r>
              <a:rPr lang="uk-UA" sz="3600" dirty="0" smtClean="0">
                <a:solidFill>
                  <a:srgbClr val="002060"/>
                </a:solidFill>
              </a:rPr>
              <a:t>враховуючи </a:t>
            </a:r>
            <a:r>
              <a:rPr lang="uk-UA" sz="3600" i="1" dirty="0" smtClean="0">
                <a:solidFill>
                  <a:srgbClr val="7030A0"/>
                </a:solidFill>
              </a:rPr>
              <a:t>очікування і запити суспільства </a:t>
            </a:r>
            <a:r>
              <a:rPr lang="uk-UA" sz="3600" dirty="0" smtClean="0">
                <a:solidFill>
                  <a:srgbClr val="002060"/>
                </a:solidFill>
              </a:rPr>
              <a:t>щодо певної професії, а також </a:t>
            </a:r>
            <a:r>
              <a:rPr lang="uk-UA" sz="3600" i="1" dirty="0" smtClean="0">
                <a:solidFill>
                  <a:srgbClr val="7030A0"/>
                </a:solidFill>
              </a:rPr>
              <a:t>окреслення меж </a:t>
            </a:r>
            <a:r>
              <a:rPr lang="uk-UA" sz="3600" dirty="0" smtClean="0">
                <a:solidFill>
                  <a:srgbClr val="002060"/>
                </a:solidFill>
              </a:rPr>
              <a:t>професійної діяльності та професійної компетенції.</a:t>
            </a:r>
            <a:br>
              <a:rPr lang="uk-UA" sz="3600" dirty="0" smtClean="0">
                <a:solidFill>
                  <a:srgbClr val="002060"/>
                </a:solidFill>
              </a:rPr>
            </a:br>
            <a:r>
              <a:rPr lang="uk-UA" sz="3200" dirty="0" smtClean="0">
                <a:solidFill>
                  <a:schemeClr val="tx2"/>
                </a:solidFill>
                <a:latin typeface="+mn-lt"/>
              </a:rPr>
              <a:t/>
            </a:r>
            <a:br>
              <a:rPr lang="uk-UA" sz="3200" dirty="0" smtClean="0">
                <a:solidFill>
                  <a:schemeClr val="tx2"/>
                </a:solidFill>
                <a:latin typeface="+mn-lt"/>
              </a:rPr>
            </a:br>
            <a:endParaRPr lang="ru-RU" sz="3200" dirty="0">
              <a:solidFill>
                <a:schemeClr val="accent1">
                  <a:satMod val="150000"/>
                </a:schemeClr>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uk-UA" dirty="0" smtClean="0"/>
              <a:t>Виявлення та чітке формулювання місії поліцейської служби – </a:t>
            </a:r>
            <a:endParaRPr lang="uk-UA" dirty="0"/>
          </a:p>
        </p:txBody>
      </p:sp>
      <p:sp>
        <p:nvSpPr>
          <p:cNvPr id="20483" name="Содержимое 2"/>
          <p:cNvSpPr>
            <a:spLocks noGrp="1"/>
          </p:cNvSpPr>
          <p:nvPr>
            <p:ph idx="1"/>
          </p:nvPr>
        </p:nvSpPr>
        <p:spPr/>
        <p:txBody>
          <a:bodyPr/>
          <a:lstStyle/>
          <a:p>
            <a:pPr algn="just">
              <a:buFont typeface="Wingdings 2" panose="05020102010507070707" pitchFamily="18" charset="2"/>
              <a:buNone/>
            </a:pPr>
            <a:r>
              <a:rPr lang="uk-UA" altLang="en-US" smtClean="0">
                <a:solidFill>
                  <a:srgbClr val="002060"/>
                </a:solidFill>
              </a:rPr>
              <a:t>    основа для побудови всієї системи етики поліцейських і фактор ствердження моральних відносин між </a:t>
            </a:r>
            <a:r>
              <a:rPr lang="uk-UA" altLang="en-US" i="1" smtClean="0">
                <a:solidFill>
                  <a:srgbClr val="002060"/>
                </a:solidFill>
              </a:rPr>
              <a:t>поліцією як органом виконавчої влади і громадянами</a:t>
            </a:r>
            <a:r>
              <a:rPr lang="uk-UA" altLang="en-US" smtClean="0">
                <a:solidFill>
                  <a:srgbClr val="002060"/>
                </a:solidFill>
              </a:rPr>
              <a:t>. </a:t>
            </a:r>
          </a:p>
          <a:p>
            <a:pPr algn="just">
              <a:buFont typeface="Wingdings 2" panose="05020102010507070707" pitchFamily="18" charset="2"/>
              <a:buNone/>
            </a:pPr>
            <a:r>
              <a:rPr lang="uk-UA" altLang="en-US" smtClean="0">
                <a:solidFill>
                  <a:srgbClr val="002060"/>
                </a:solidFill>
              </a:rPr>
              <a:t>		Призначення поліцейської служби </a:t>
            </a:r>
            <a:r>
              <a:rPr lang="uk-UA" altLang="en-US" b="1" i="1" smtClean="0">
                <a:solidFill>
                  <a:srgbClr val="002060"/>
                </a:solidFill>
              </a:rPr>
              <a:t>формує розуміння місця поліцейських у суспільстві; воно є стрижнем для побудови засад професійної діяльності та відповідних вимог до представників поліції, масштабом для оцінки їхньої діяльності</a:t>
            </a:r>
            <a:r>
              <a:rPr lang="uk-UA" altLang="en-US" smtClean="0">
                <a:solidFill>
                  <a:srgbClr val="002060"/>
                </a:solidFill>
              </a:rPr>
              <a:t>.</a:t>
            </a:r>
          </a:p>
        </p:txBody>
      </p:sp>
    </p:spTree>
    <p:extLst>
      <p:ext uri="{BB962C8B-B14F-4D97-AF65-F5344CB8AC3E}">
        <p14:creationId xmlns:p14="http://schemas.microsoft.com/office/powerpoint/2010/main" val="2542310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uk-UA" dirty="0" smtClean="0"/>
              <a:t>Підходи  до  призначення  поліції</a:t>
            </a:r>
            <a:endParaRPr lang="uk-UA" dirty="0"/>
          </a:p>
        </p:txBody>
      </p:sp>
      <p:graphicFrame>
        <p:nvGraphicFramePr>
          <p:cNvPr id="4" name="Содержимое 3"/>
          <p:cNvGraphicFramePr>
            <a:graphicFrameLocks noGrp="1"/>
          </p:cNvGraphicFramePr>
          <p:nvPr>
            <p:ph idx="1"/>
          </p:nvPr>
        </p:nvGraphicFramePr>
        <p:xfrm>
          <a:off x="609600" y="1557338"/>
          <a:ext cx="10972800" cy="4968875"/>
        </p:xfrm>
        <a:graphic>
          <a:graphicData uri="http://schemas.openxmlformats.org/drawingml/2006/table">
            <a:tbl>
              <a:tblPr firstRow="1" bandRow="1">
                <a:tableStyleId>{5C22544A-7EE6-4342-B048-85BDC9FD1C3A}</a:tableStyleId>
              </a:tblPr>
              <a:tblGrid>
                <a:gridCol w="2390056">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gridCol w="4118248">
                  <a:extLst>
                    <a:ext uri="{9D8B030D-6E8A-4147-A177-3AD203B41FA5}">
                      <a16:colId xmlns:a16="http://schemas.microsoft.com/office/drawing/2014/main" val="20002"/>
                    </a:ext>
                  </a:extLst>
                </a:gridCol>
              </a:tblGrid>
              <a:tr h="945001">
                <a:tc>
                  <a:txBody>
                    <a:bodyPr/>
                    <a:lstStyle/>
                    <a:p>
                      <a:r>
                        <a:rPr lang="uk-UA" sz="2800" b="1" dirty="0" smtClean="0"/>
                        <a:t>Особливості </a:t>
                      </a:r>
                      <a:endParaRPr lang="uk-UA" sz="2800" b="1" dirty="0"/>
                    </a:p>
                  </a:txBody>
                  <a:tcPr marT="45726" marB="45726"/>
                </a:tc>
                <a:tc>
                  <a:txBody>
                    <a:bodyPr/>
                    <a:lstStyle/>
                    <a:p>
                      <a:pPr algn="ctr"/>
                      <a:r>
                        <a:rPr lang="uk-UA" sz="2800" dirty="0" smtClean="0"/>
                        <a:t>Робота поліції як служіння</a:t>
                      </a:r>
                      <a:endParaRPr lang="uk-UA" sz="2800" dirty="0"/>
                    </a:p>
                  </a:txBody>
                  <a:tcPr marT="45726" marB="45726"/>
                </a:tc>
                <a:tc>
                  <a:txBody>
                    <a:bodyPr/>
                    <a:lstStyle/>
                    <a:p>
                      <a:pPr algn="ctr"/>
                      <a:r>
                        <a:rPr lang="uk-UA" sz="2800" dirty="0" smtClean="0"/>
                        <a:t>Робота поліції  як надання послуг</a:t>
                      </a:r>
                      <a:endParaRPr lang="uk-UA" sz="2800" dirty="0"/>
                    </a:p>
                  </a:txBody>
                  <a:tcPr marT="45726" marB="45726"/>
                </a:tc>
                <a:extLst>
                  <a:ext uri="{0D108BD9-81ED-4DB2-BD59-A6C34878D82A}">
                    <a16:rowId xmlns:a16="http://schemas.microsoft.com/office/drawing/2014/main" val="10000"/>
                  </a:ext>
                </a:extLst>
              </a:tr>
              <a:tr h="1371775">
                <a:tc>
                  <a:txBody>
                    <a:bodyPr/>
                    <a:lstStyle/>
                    <a:p>
                      <a:r>
                        <a:rPr lang="uk-UA" sz="2800" b="1" dirty="0" smtClean="0"/>
                        <a:t>Суть підходу</a:t>
                      </a:r>
                      <a:endParaRPr lang="uk-UA" sz="2800" b="1" dirty="0"/>
                    </a:p>
                  </a:txBody>
                  <a:tcPr marT="45726" marB="45726"/>
                </a:tc>
                <a:tc>
                  <a:txBody>
                    <a:bodyPr/>
                    <a:lstStyle/>
                    <a:p>
                      <a:r>
                        <a:rPr lang="uk-UA" sz="2800" dirty="0" smtClean="0"/>
                        <a:t>служба в поліції – честь і священний </a:t>
                      </a:r>
                      <a:r>
                        <a:rPr lang="uk-UA" sz="2800" noProof="0" dirty="0" smtClean="0"/>
                        <a:t>обов’язок </a:t>
                      </a:r>
                      <a:endParaRPr lang="uk-UA" sz="2800" noProof="0" dirty="0"/>
                    </a:p>
                  </a:txBody>
                  <a:tcPr marT="45726" marB="45726"/>
                </a:tc>
                <a:tc>
                  <a:txBody>
                    <a:bodyPr/>
                    <a:lstStyle/>
                    <a:p>
                      <a:r>
                        <a:rPr lang="uk-UA" sz="2800" dirty="0" smtClean="0"/>
                        <a:t>поліція – виробник послуг, як різновид найму</a:t>
                      </a:r>
                      <a:endParaRPr lang="uk-UA" sz="2800" dirty="0"/>
                    </a:p>
                  </a:txBody>
                  <a:tcPr marT="45726" marB="45726"/>
                </a:tc>
                <a:extLst>
                  <a:ext uri="{0D108BD9-81ED-4DB2-BD59-A6C34878D82A}">
                    <a16:rowId xmlns:a16="http://schemas.microsoft.com/office/drawing/2014/main" val="10001"/>
                  </a:ext>
                </a:extLst>
              </a:tr>
              <a:tr h="2652099">
                <a:tc>
                  <a:txBody>
                    <a:bodyPr/>
                    <a:lstStyle/>
                    <a:p>
                      <a:r>
                        <a:rPr lang="uk-UA" sz="2800" b="1" dirty="0" smtClean="0"/>
                        <a:t>Домінуючі цінності</a:t>
                      </a:r>
                      <a:endParaRPr lang="uk-UA" sz="2800" b="1" dirty="0"/>
                    </a:p>
                  </a:txBody>
                  <a:tcPr marT="45726" marB="45726"/>
                </a:tc>
                <a:tc>
                  <a:txBody>
                    <a:bodyPr/>
                    <a:lstStyle/>
                    <a:p>
                      <a:pPr>
                        <a:buFont typeface="Arial" pitchFamily="34" charset="0"/>
                        <a:buChar char="•"/>
                      </a:pPr>
                      <a:r>
                        <a:rPr lang="uk-UA" sz="2400" dirty="0" smtClean="0"/>
                        <a:t> громадянськість,</a:t>
                      </a:r>
                    </a:p>
                    <a:p>
                      <a:pPr>
                        <a:buFont typeface="Arial" pitchFamily="34" charset="0"/>
                        <a:buChar char="•"/>
                      </a:pPr>
                      <a:r>
                        <a:rPr lang="uk-UA" sz="2400" dirty="0" smtClean="0"/>
                        <a:t> рівність,</a:t>
                      </a:r>
                    </a:p>
                    <a:p>
                      <a:pPr>
                        <a:buFont typeface="Arial" pitchFamily="34" charset="0"/>
                        <a:buChar char="•"/>
                      </a:pPr>
                      <a:r>
                        <a:rPr lang="uk-UA" sz="2400" dirty="0" smtClean="0"/>
                        <a:t> представництво,</a:t>
                      </a:r>
                    </a:p>
                    <a:p>
                      <a:pPr>
                        <a:buFont typeface="Arial" pitchFamily="34" charset="0"/>
                        <a:buChar char="•"/>
                      </a:pPr>
                      <a:r>
                        <a:rPr lang="uk-UA" sz="2400" dirty="0" smtClean="0"/>
                        <a:t> відповідальність,</a:t>
                      </a:r>
                    </a:p>
                    <a:p>
                      <a:pPr>
                        <a:buFont typeface="Arial" pitchFamily="34" charset="0"/>
                        <a:buChar char="•"/>
                      </a:pPr>
                      <a:r>
                        <a:rPr lang="uk-UA" sz="2400" dirty="0" smtClean="0"/>
                        <a:t> нейтральність</a:t>
                      </a:r>
                      <a:endParaRPr lang="uk-UA" sz="2400" dirty="0"/>
                    </a:p>
                  </a:txBody>
                  <a:tcPr marT="45726" marB="45726"/>
                </a:tc>
                <a:tc>
                  <a:txBody>
                    <a:bodyPr/>
                    <a:lstStyle/>
                    <a:p>
                      <a:pPr>
                        <a:buFont typeface="Arial" pitchFamily="34" charset="0"/>
                        <a:buChar char="•"/>
                      </a:pPr>
                      <a:r>
                        <a:rPr lang="uk-UA" sz="2400" dirty="0" smtClean="0"/>
                        <a:t> орієнтація на користувача,</a:t>
                      </a:r>
                    </a:p>
                    <a:p>
                      <a:pPr>
                        <a:buFont typeface="Arial" pitchFamily="34" charset="0"/>
                        <a:buChar char="•"/>
                      </a:pPr>
                      <a:r>
                        <a:rPr lang="uk-UA" sz="2400" dirty="0" smtClean="0"/>
                        <a:t> ефективність,</a:t>
                      </a:r>
                    </a:p>
                    <a:p>
                      <a:pPr>
                        <a:buFont typeface="Arial" pitchFamily="34" charset="0"/>
                        <a:buChar char="•"/>
                      </a:pPr>
                      <a:r>
                        <a:rPr lang="uk-UA" sz="2400" dirty="0" smtClean="0"/>
                        <a:t> змагальність,</a:t>
                      </a:r>
                    </a:p>
                    <a:p>
                      <a:pPr>
                        <a:buFont typeface="Arial" pitchFamily="34" charset="0"/>
                        <a:buChar char="•"/>
                      </a:pPr>
                      <a:r>
                        <a:rPr lang="uk-UA" sz="2400" dirty="0" smtClean="0"/>
                        <a:t> менеджеризм,</a:t>
                      </a:r>
                    </a:p>
                    <a:p>
                      <a:pPr>
                        <a:buFont typeface="Arial" pitchFamily="34" charset="0"/>
                        <a:buChar char="•"/>
                      </a:pPr>
                      <a:r>
                        <a:rPr lang="uk-UA" sz="2400" dirty="0" smtClean="0"/>
                        <a:t> гнучкість,</a:t>
                      </a:r>
                    </a:p>
                    <a:p>
                      <a:pPr>
                        <a:buFont typeface="Arial" pitchFamily="34" charset="0"/>
                        <a:buChar char="•"/>
                      </a:pPr>
                      <a:r>
                        <a:rPr lang="uk-UA" sz="2400" dirty="0" smtClean="0"/>
                        <a:t> ініціативність,</a:t>
                      </a:r>
                    </a:p>
                    <a:p>
                      <a:pPr>
                        <a:buFont typeface="Arial" pitchFamily="34" charset="0"/>
                        <a:buChar char="•"/>
                      </a:pPr>
                      <a:r>
                        <a:rPr lang="uk-UA" sz="2400" baseline="0" dirty="0" smtClean="0"/>
                        <a:t> партнерство</a:t>
                      </a:r>
                      <a:endParaRPr lang="uk-UA" sz="2400" dirty="0"/>
                    </a:p>
                  </a:txBody>
                  <a:tcPr marT="45726" marB="45726"/>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22747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5575"/>
            <a:ext cx="10972800" cy="1252538"/>
          </a:xfrm>
        </p:spPr>
        <p:txBody>
          <a:bodyPr/>
          <a:lstStyle/>
          <a:p>
            <a:pPr>
              <a:defRPr/>
            </a:pPr>
            <a:endParaRPr lang="uk-UA" dirty="0"/>
          </a:p>
        </p:txBody>
      </p:sp>
      <p:graphicFrame>
        <p:nvGraphicFramePr>
          <p:cNvPr id="4" name="Содержимое 3"/>
          <p:cNvGraphicFramePr>
            <a:graphicFrameLocks noGrp="1"/>
          </p:cNvGraphicFramePr>
          <p:nvPr>
            <p:ph idx="1"/>
          </p:nvPr>
        </p:nvGraphicFramePr>
        <p:xfrm>
          <a:off x="334963" y="0"/>
          <a:ext cx="11188699" cy="1371600"/>
        </p:xfrm>
        <a:graphic>
          <a:graphicData uri="http://schemas.openxmlformats.org/drawingml/2006/table">
            <a:tbl>
              <a:tblPr firstRow="1" bandRow="1">
                <a:tableStyleId>{5C22544A-7EE6-4342-B048-85BDC9FD1C3A}</a:tableStyleId>
              </a:tblPr>
              <a:tblGrid>
                <a:gridCol w="3024301">
                  <a:extLst>
                    <a:ext uri="{9D8B030D-6E8A-4147-A177-3AD203B41FA5}">
                      <a16:colId xmlns:a16="http://schemas.microsoft.com/office/drawing/2014/main" val="20000"/>
                    </a:ext>
                  </a:extLst>
                </a:gridCol>
                <a:gridCol w="3672368">
                  <a:extLst>
                    <a:ext uri="{9D8B030D-6E8A-4147-A177-3AD203B41FA5}">
                      <a16:colId xmlns:a16="http://schemas.microsoft.com/office/drawing/2014/main" val="20001"/>
                    </a:ext>
                  </a:extLst>
                </a:gridCol>
                <a:gridCol w="4492030">
                  <a:extLst>
                    <a:ext uri="{9D8B030D-6E8A-4147-A177-3AD203B41FA5}">
                      <a16:colId xmlns:a16="http://schemas.microsoft.com/office/drawing/2014/main" val="20002"/>
                    </a:ext>
                  </a:extLst>
                </a:gridCol>
              </a:tblGrid>
              <a:tr h="1008113">
                <a:tc>
                  <a:txBody>
                    <a:bodyPr/>
                    <a:lstStyle/>
                    <a:p>
                      <a:pPr algn="ctr"/>
                      <a:r>
                        <a:rPr lang="uk-UA" sz="2800" dirty="0" smtClean="0"/>
                        <a:t>Особливості </a:t>
                      </a:r>
                      <a:endParaRPr lang="uk-UA" sz="2800" dirty="0"/>
                    </a:p>
                  </a:txBody>
                  <a:tcPr marL="91439" marR="91439"/>
                </a:tc>
                <a:tc>
                  <a:txBody>
                    <a:bodyPr/>
                    <a:lstStyle/>
                    <a:p>
                      <a:pPr algn="ctr"/>
                      <a:r>
                        <a:rPr lang="uk-UA" sz="2800" dirty="0" smtClean="0"/>
                        <a:t>Робота поліції як служіння</a:t>
                      </a:r>
                      <a:endParaRPr lang="uk-UA" sz="2800" dirty="0"/>
                    </a:p>
                  </a:txBody>
                  <a:tcPr marL="91439" marR="914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800" dirty="0" smtClean="0"/>
                        <a:t>Робота поліції як надання послуг</a:t>
                      </a:r>
                    </a:p>
                    <a:p>
                      <a:pPr algn="ctr"/>
                      <a:endParaRPr lang="uk-UA" sz="2800" dirty="0"/>
                    </a:p>
                  </a:txBody>
                  <a:tcPr marL="91439" marR="91439"/>
                </a:tc>
                <a:extLst>
                  <a:ext uri="{0D108BD9-81ED-4DB2-BD59-A6C34878D82A}">
                    <a16:rowId xmlns:a16="http://schemas.microsoft.com/office/drawing/2014/main" val="10000"/>
                  </a:ext>
                </a:extLst>
              </a:tr>
            </a:tbl>
          </a:graphicData>
        </a:graphic>
      </p:graphicFrame>
      <p:graphicFrame>
        <p:nvGraphicFramePr>
          <p:cNvPr id="5" name="Таблица 4"/>
          <p:cNvGraphicFramePr>
            <a:graphicFrameLocks noGrp="1"/>
          </p:cNvGraphicFramePr>
          <p:nvPr/>
        </p:nvGraphicFramePr>
        <p:xfrm>
          <a:off x="479425" y="1700213"/>
          <a:ext cx="10945813" cy="3870928"/>
        </p:xfrm>
        <a:graphic>
          <a:graphicData uri="http://schemas.openxmlformats.org/drawingml/2006/table">
            <a:tbl>
              <a:tblPr firstRow="1" bandRow="1">
                <a:tableStyleId>{5C22544A-7EE6-4342-B048-85BDC9FD1C3A}</a:tableStyleId>
              </a:tblPr>
              <a:tblGrid>
                <a:gridCol w="2880477">
                  <a:extLst>
                    <a:ext uri="{9D8B030D-6E8A-4147-A177-3AD203B41FA5}">
                      <a16:colId xmlns:a16="http://schemas.microsoft.com/office/drawing/2014/main" val="20000"/>
                    </a:ext>
                  </a:extLst>
                </a:gridCol>
                <a:gridCol w="3672609">
                  <a:extLst>
                    <a:ext uri="{9D8B030D-6E8A-4147-A177-3AD203B41FA5}">
                      <a16:colId xmlns:a16="http://schemas.microsoft.com/office/drawing/2014/main" val="20001"/>
                    </a:ext>
                  </a:extLst>
                </a:gridCol>
                <a:gridCol w="4392727">
                  <a:extLst>
                    <a:ext uri="{9D8B030D-6E8A-4147-A177-3AD203B41FA5}">
                      <a16:colId xmlns:a16="http://schemas.microsoft.com/office/drawing/2014/main" val="20002"/>
                    </a:ext>
                  </a:extLst>
                </a:gridCol>
              </a:tblGrid>
              <a:tr h="2102932">
                <a:tc>
                  <a:txBody>
                    <a:bodyPr/>
                    <a:lstStyle/>
                    <a:p>
                      <a:r>
                        <a:rPr lang="uk-UA" sz="2800" b="1" dirty="0" smtClean="0"/>
                        <a:t>Конкурентні переваги </a:t>
                      </a:r>
                      <a:endParaRPr lang="uk-UA" sz="2800" b="1" dirty="0"/>
                    </a:p>
                  </a:txBody>
                  <a:tcPr marL="91445" marR="91445" marT="45712" marB="45712"/>
                </a:tc>
                <a:tc>
                  <a:txBody>
                    <a:bodyPr/>
                    <a:lstStyle/>
                    <a:p>
                      <a:pPr>
                        <a:buFont typeface="Arial" pitchFamily="34" charset="0"/>
                        <a:buChar char="•"/>
                      </a:pPr>
                      <a:r>
                        <a:rPr lang="uk-UA" sz="2200" dirty="0" smtClean="0"/>
                        <a:t> орієнтація</a:t>
                      </a:r>
                      <a:r>
                        <a:rPr lang="uk-UA" sz="2200" baseline="0" dirty="0" smtClean="0"/>
                        <a:t> на справедливість,</a:t>
                      </a:r>
                    </a:p>
                    <a:p>
                      <a:pPr>
                        <a:buFont typeface="Arial" pitchFamily="34" charset="0"/>
                        <a:buChar char="•"/>
                      </a:pPr>
                      <a:r>
                        <a:rPr lang="uk-UA" sz="2200" baseline="0" dirty="0" smtClean="0"/>
                        <a:t> усталені стандарти професійної етики,</a:t>
                      </a:r>
                    </a:p>
                    <a:p>
                      <a:pPr>
                        <a:buFont typeface="Arial" pitchFamily="34" charset="0"/>
                        <a:buChar char="•"/>
                      </a:pPr>
                      <a:r>
                        <a:rPr lang="uk-UA" sz="2200" baseline="0" dirty="0" smtClean="0"/>
                        <a:t> націленість на рівне ставлення до всіх громадян</a:t>
                      </a:r>
                      <a:endParaRPr lang="uk-UA" sz="2200" dirty="0"/>
                    </a:p>
                  </a:txBody>
                  <a:tcPr marL="91445" marR="91445" marT="45712" marB="45712"/>
                </a:tc>
                <a:tc>
                  <a:txBody>
                    <a:bodyPr/>
                    <a:lstStyle/>
                    <a:p>
                      <a:pPr>
                        <a:buFont typeface="Arial" pitchFamily="34" charset="0"/>
                        <a:buChar char="•"/>
                      </a:pPr>
                      <a:r>
                        <a:rPr lang="uk-UA" sz="2200" dirty="0" smtClean="0"/>
                        <a:t> чітко сформульовані вимоги,</a:t>
                      </a:r>
                    </a:p>
                    <a:p>
                      <a:pPr>
                        <a:buFont typeface="Arial" pitchFamily="34" charset="0"/>
                        <a:buChar char="•"/>
                      </a:pPr>
                      <a:r>
                        <a:rPr lang="uk-UA" sz="2200" dirty="0" smtClean="0"/>
                        <a:t> кількісні критерії ефективності,</a:t>
                      </a:r>
                    </a:p>
                    <a:p>
                      <a:pPr>
                        <a:buFont typeface="Arial" pitchFamily="34" charset="0"/>
                        <a:buChar char="•"/>
                      </a:pPr>
                      <a:r>
                        <a:rPr lang="uk-UA" sz="2200" dirty="0" smtClean="0"/>
                        <a:t> усвідомлена оптимізація структури й параметрів органів управління</a:t>
                      </a:r>
                      <a:endParaRPr lang="uk-UA" sz="2200" dirty="0"/>
                    </a:p>
                  </a:txBody>
                  <a:tcPr marL="91445" marR="91445" marT="45712" marB="45712"/>
                </a:tc>
                <a:extLst>
                  <a:ext uri="{0D108BD9-81ED-4DB2-BD59-A6C34878D82A}">
                    <a16:rowId xmlns:a16="http://schemas.microsoft.com/office/drawing/2014/main" val="10000"/>
                  </a:ext>
                </a:extLst>
              </a:tr>
              <a:tr h="1432430">
                <a:tc>
                  <a:txBody>
                    <a:bodyPr/>
                    <a:lstStyle/>
                    <a:p>
                      <a:r>
                        <a:rPr lang="uk-UA" sz="2800" b="1" dirty="0" smtClean="0"/>
                        <a:t>Предмет</a:t>
                      </a:r>
                      <a:r>
                        <a:rPr lang="uk-UA" sz="2800" b="1" baseline="0" dirty="0" smtClean="0"/>
                        <a:t> критики</a:t>
                      </a:r>
                      <a:r>
                        <a:rPr lang="uk-UA" sz="2800" b="1" dirty="0" smtClean="0"/>
                        <a:t> </a:t>
                      </a:r>
                      <a:endParaRPr lang="uk-UA" sz="2800" b="1" dirty="0"/>
                    </a:p>
                  </a:txBody>
                  <a:tcPr marL="91445" marR="91445" marT="45712" marB="45712"/>
                </a:tc>
                <a:tc>
                  <a:txBody>
                    <a:bodyPr/>
                    <a:lstStyle/>
                    <a:p>
                      <a:pPr>
                        <a:buFont typeface="Arial" pitchFamily="34" charset="0"/>
                        <a:buChar char="•"/>
                      </a:pPr>
                      <a:r>
                        <a:rPr lang="uk-UA" sz="2200" baseline="0" dirty="0" smtClean="0"/>
                        <a:t>труднощі з оптимізацією роботи поліції</a:t>
                      </a:r>
                      <a:endParaRPr lang="uk-UA" sz="2200" dirty="0"/>
                    </a:p>
                  </a:txBody>
                  <a:tcPr marL="91445" marR="91445" marT="45712" marB="45712"/>
                </a:tc>
                <a:tc>
                  <a:txBody>
                    <a:bodyPr/>
                    <a:lstStyle/>
                    <a:p>
                      <a:pPr>
                        <a:buFont typeface="Arial" pitchFamily="34" charset="0"/>
                        <a:buChar char="•"/>
                      </a:pPr>
                      <a:r>
                        <a:rPr lang="uk-UA" sz="2200" dirty="0" smtClean="0"/>
                        <a:t>  ослаблення традиційно міцної корпоративної етики,</a:t>
                      </a:r>
                    </a:p>
                    <a:p>
                      <a:pPr>
                        <a:buFont typeface="Arial" pitchFamily="34" charset="0"/>
                        <a:buChar char="•"/>
                      </a:pPr>
                      <a:r>
                        <a:rPr lang="uk-UA" sz="2200" dirty="0" smtClean="0"/>
                        <a:t> ризик формування бізнес-іміджу поліції</a:t>
                      </a:r>
                    </a:p>
                  </a:txBody>
                  <a:tcPr marL="91445" marR="91445" marT="45712" marB="45712"/>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93631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a:xfrm>
            <a:off x="609600" y="1628775"/>
            <a:ext cx="10972800" cy="4772025"/>
          </a:xfrm>
        </p:spPr>
        <p:txBody>
          <a:bodyPr/>
          <a:lstStyle/>
          <a:p>
            <a:pPr algn="just">
              <a:buFont typeface="Wingdings 2" panose="05020102010507070707" pitchFamily="18" charset="2"/>
              <a:buNone/>
            </a:pPr>
            <a:r>
              <a:rPr lang="uk-UA" altLang="en-US" smtClean="0"/>
              <a:t>	</a:t>
            </a:r>
            <a:r>
              <a:rPr lang="uk-UA" altLang="en-US" sz="3600" smtClean="0">
                <a:solidFill>
                  <a:srgbClr val="002060"/>
                </a:solidFill>
              </a:rPr>
              <a:t>	</a:t>
            </a:r>
            <a:r>
              <a:rPr lang="uk-UA" altLang="en-US" sz="4000" smtClean="0">
                <a:solidFill>
                  <a:srgbClr val="002060"/>
                </a:solidFill>
              </a:rPr>
              <a:t>Найбільш продуктивним було б </a:t>
            </a:r>
            <a:r>
              <a:rPr lang="uk-UA" altLang="en-US" sz="4000" i="1" smtClean="0">
                <a:solidFill>
                  <a:srgbClr val="002060"/>
                </a:solidFill>
              </a:rPr>
              <a:t>у формулюванні призначення поліцейської діяльності</a:t>
            </a:r>
            <a:r>
              <a:rPr lang="uk-UA" altLang="en-US" sz="4000" smtClean="0">
                <a:solidFill>
                  <a:srgbClr val="002060"/>
                </a:solidFill>
              </a:rPr>
              <a:t> поєднання двох представлених підходів. У такому випадку воно виражалося б у формулі: «</a:t>
            </a:r>
            <a:r>
              <a:rPr lang="uk-UA" altLang="en-US" sz="4000" b="1" i="1" smtClean="0">
                <a:solidFill>
                  <a:srgbClr val="002060"/>
                </a:solidFill>
              </a:rPr>
              <a:t>Поліцейські служать народу України, задовольняючи його потреби в послугах держави</a:t>
            </a:r>
            <a:r>
              <a:rPr lang="uk-UA" altLang="en-US" sz="4000" smtClean="0">
                <a:solidFill>
                  <a:srgbClr val="002060"/>
                </a:solidFill>
              </a:rPr>
              <a:t>».</a:t>
            </a:r>
          </a:p>
        </p:txBody>
      </p:sp>
    </p:spTree>
    <p:extLst>
      <p:ext uri="{BB962C8B-B14F-4D97-AF65-F5344CB8AC3E}">
        <p14:creationId xmlns:p14="http://schemas.microsoft.com/office/powerpoint/2010/main" val="1659247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Содержимое 12" descr="images (2).jpg"/>
          <p:cNvPicPr>
            <a:picLocks noGrp="1" noChangeAspect="1"/>
          </p:cNvPicPr>
          <p:nvPr>
            <p:ph idx="1"/>
          </p:nvPr>
        </p:nvPicPr>
        <p:blipFill>
          <a:blip r:embed="rId3" cstate="print"/>
          <a:stretch>
            <a:fillRect/>
          </a:stretch>
        </p:blipFill>
        <p:spPr>
          <a:xfrm>
            <a:off x="407367" y="1460017"/>
            <a:ext cx="5974935" cy="1680951"/>
          </a:xfrm>
        </p:spPr>
      </p:pic>
      <p:sp>
        <p:nvSpPr>
          <p:cNvPr id="2" name="Заголовок 1"/>
          <p:cNvSpPr>
            <a:spLocks noGrp="1"/>
          </p:cNvSpPr>
          <p:nvPr>
            <p:ph type="title"/>
          </p:nvPr>
        </p:nvSpPr>
        <p:spPr>
          <a:xfrm>
            <a:off x="573087" y="207289"/>
            <a:ext cx="10972800" cy="1252728"/>
          </a:xfrm>
        </p:spPr>
        <p:txBody>
          <a:bodyPr>
            <a:normAutofit/>
          </a:bodyPr>
          <a:lstStyle/>
          <a:p>
            <a:pPr algn="just">
              <a:defRPr/>
            </a:pPr>
            <a:r>
              <a:rPr lang="uk-UA" sz="3600" dirty="0" smtClean="0"/>
              <a:t>Навколо місії професії будується вся професійно-етична система діяльності поліції:</a:t>
            </a:r>
            <a:endParaRPr lang="uk-UA" sz="3600" dirty="0"/>
          </a:p>
        </p:txBody>
      </p:sp>
      <p:sp>
        <p:nvSpPr>
          <p:cNvPr id="5" name="Прямоугольник 4"/>
          <p:cNvSpPr/>
          <p:nvPr/>
        </p:nvSpPr>
        <p:spPr>
          <a:xfrm>
            <a:off x="1631950" y="3213100"/>
            <a:ext cx="3671888" cy="216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uk-UA" sz="2800" b="1" dirty="0">
                <a:solidFill>
                  <a:srgbClr val="002060"/>
                </a:solidFill>
              </a:rPr>
              <a:t>ПРОФЕСІЙНА ЕТИКА</a:t>
            </a:r>
            <a:endParaRPr lang="uk-UA" sz="2800" dirty="0">
              <a:solidFill>
                <a:srgbClr val="002060"/>
              </a:solidFill>
            </a:endParaRPr>
          </a:p>
          <a:p>
            <a:pPr eaLnBrk="1" hangingPunct="1">
              <a:defRPr/>
            </a:pPr>
            <a:r>
              <a:rPr lang="uk-UA" sz="2800" b="1" dirty="0">
                <a:solidFill>
                  <a:srgbClr val="002060"/>
                </a:solidFill>
              </a:rPr>
              <a:t>ПОЛІЦЕЙСЬКОГО</a:t>
            </a:r>
            <a:endParaRPr lang="uk-UA" sz="2800" dirty="0">
              <a:solidFill>
                <a:srgbClr val="002060"/>
              </a:solidFill>
            </a:endParaRPr>
          </a:p>
          <a:p>
            <a:pPr algn="ctr" eaLnBrk="1" hangingPunct="1">
              <a:defRPr/>
            </a:pPr>
            <a:endParaRPr lang="uk-UA" dirty="0"/>
          </a:p>
        </p:txBody>
      </p:sp>
      <p:sp>
        <p:nvSpPr>
          <p:cNvPr id="6" name="Скругленный прямоугольник 5"/>
          <p:cNvSpPr/>
          <p:nvPr/>
        </p:nvSpPr>
        <p:spPr>
          <a:xfrm>
            <a:off x="6888163" y="1989138"/>
            <a:ext cx="4535487" cy="1368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400" b="1" dirty="0">
                <a:solidFill>
                  <a:srgbClr val="002060"/>
                </a:solidFill>
              </a:rPr>
              <a:t>Які</a:t>
            </a:r>
            <a:endParaRPr lang="uk-UA" sz="2400" dirty="0">
              <a:solidFill>
                <a:srgbClr val="002060"/>
              </a:solidFill>
            </a:endParaRPr>
          </a:p>
          <a:p>
            <a:pPr algn="ctr" eaLnBrk="1" hangingPunct="1">
              <a:defRPr/>
            </a:pPr>
            <a:r>
              <a:rPr lang="uk-UA" sz="2400" b="1" dirty="0">
                <a:solidFill>
                  <a:srgbClr val="002060"/>
                </a:solidFill>
              </a:rPr>
              <a:t>ЦІННОСТІ та ПРИНЦИПИ реалізовувати?</a:t>
            </a:r>
            <a:endParaRPr lang="uk-UA" sz="2400" dirty="0">
              <a:solidFill>
                <a:srgbClr val="002060"/>
              </a:solidFill>
            </a:endParaRPr>
          </a:p>
          <a:p>
            <a:pPr algn="ctr" eaLnBrk="1" hangingPunct="1">
              <a:defRPr/>
            </a:pPr>
            <a:endParaRPr lang="uk-UA" dirty="0"/>
          </a:p>
        </p:txBody>
      </p:sp>
      <p:sp>
        <p:nvSpPr>
          <p:cNvPr id="9" name="Скругленный прямоугольник 8"/>
          <p:cNvSpPr/>
          <p:nvPr/>
        </p:nvSpPr>
        <p:spPr>
          <a:xfrm>
            <a:off x="6888163" y="5013325"/>
            <a:ext cx="4537075" cy="1368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400" b="1" dirty="0">
                <a:solidFill>
                  <a:srgbClr val="002060"/>
                </a:solidFill>
              </a:rPr>
              <a:t>Яких </a:t>
            </a:r>
          </a:p>
          <a:p>
            <a:pPr algn="ctr" eaLnBrk="1" hangingPunct="1">
              <a:defRPr/>
            </a:pPr>
            <a:r>
              <a:rPr lang="uk-UA" sz="2400" b="1" dirty="0">
                <a:solidFill>
                  <a:srgbClr val="002060"/>
                </a:solidFill>
              </a:rPr>
              <a:t>НОРМ та СТАНДАРТІВ дотримуватись?</a:t>
            </a:r>
          </a:p>
        </p:txBody>
      </p:sp>
      <p:sp>
        <p:nvSpPr>
          <p:cNvPr id="24583" name="Rectangle 1"/>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a:buClrTx/>
              <a:buSzTx/>
              <a:buFontTx/>
              <a:buNone/>
            </a:pPr>
            <a:r>
              <a:rPr lang="uk-UA" altLang="en-US" sz="1200" b="1">
                <a:latin typeface="Times New Roman" panose="02020603050405020304" pitchFamily="18" charset="0"/>
              </a:rPr>
              <a:t>Які</a:t>
            </a:r>
            <a:endParaRPr lang="uk-UA" altLang="en-US" sz="1200">
              <a:latin typeface="Arial" panose="020B0604020202020204" pitchFamily="34" charset="0"/>
            </a:endParaRPr>
          </a:p>
          <a:p>
            <a:pPr algn="ctr">
              <a:buClrTx/>
              <a:buSzTx/>
              <a:buFontTx/>
              <a:buNone/>
            </a:pPr>
            <a:r>
              <a:rPr lang="uk-UA" altLang="en-US" sz="1200" b="1">
                <a:latin typeface="Times New Roman" panose="02020603050405020304" pitchFamily="18" charset="0"/>
              </a:rPr>
              <a:t>ЦІННОСТІ та ПРИНЦИПИ реалізовувати?</a:t>
            </a:r>
            <a:endParaRPr lang="uk-UA" altLang="en-US" sz="1800">
              <a:latin typeface="Arial" panose="020B0604020202020204" pitchFamily="34" charset="0"/>
            </a:endParaRPr>
          </a:p>
        </p:txBody>
      </p:sp>
      <p:sp>
        <p:nvSpPr>
          <p:cNvPr id="24584" name="Rectangle 2"/>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buClrTx/>
              <a:buSzTx/>
              <a:buFontTx/>
              <a:buNone/>
            </a:pPr>
            <a:r>
              <a:rPr lang="uk-UA" altLang="en-US" sz="1200" b="1">
                <a:latin typeface="Times New Roman" panose="02020603050405020304" pitchFamily="18" charset="0"/>
              </a:rPr>
              <a:t>Які</a:t>
            </a:r>
            <a:endParaRPr lang="uk-UA" altLang="en-US" sz="1200">
              <a:latin typeface="Arial" panose="020B0604020202020204" pitchFamily="34" charset="0"/>
            </a:endParaRPr>
          </a:p>
          <a:p>
            <a:pPr>
              <a:buClrTx/>
              <a:buSzTx/>
              <a:buFontTx/>
              <a:buNone/>
            </a:pPr>
            <a:r>
              <a:rPr lang="uk-UA" altLang="en-US" sz="1200" b="1">
                <a:latin typeface="Times New Roman" panose="02020603050405020304" pitchFamily="18" charset="0"/>
              </a:rPr>
              <a:t>ЯКОСТІ та ЧЕСНОТИ</a:t>
            </a:r>
          </a:p>
          <a:p>
            <a:pPr>
              <a:buClrTx/>
              <a:buSzTx/>
              <a:buFontTx/>
              <a:buNone/>
            </a:pPr>
            <a:r>
              <a:rPr lang="uk-UA" altLang="en-US" sz="1200" b="1">
                <a:latin typeface="Times New Roman" panose="02020603050405020304" pitchFamily="18" charset="0"/>
              </a:rPr>
              <a:t>виявляти?</a:t>
            </a:r>
            <a:r>
              <a:rPr lang="uk-UA" altLang="en-US" sz="1200">
                <a:latin typeface="Arial" panose="020B0604020202020204" pitchFamily="34" charset="0"/>
              </a:rPr>
              <a:t> </a:t>
            </a:r>
            <a:endParaRPr lang="uk-UA" altLang="en-US" sz="1800">
              <a:latin typeface="Arial" panose="020B0604020202020204" pitchFamily="34" charset="0"/>
            </a:endParaRPr>
          </a:p>
        </p:txBody>
      </p:sp>
      <p:sp>
        <p:nvSpPr>
          <p:cNvPr id="24585" name="Rectangle 3"/>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buClrTx/>
              <a:buSzTx/>
              <a:buFontTx/>
              <a:buNone/>
            </a:pPr>
            <a:r>
              <a:rPr lang="uk-UA" altLang="en-US" sz="1200" b="1">
                <a:latin typeface="Times New Roman" panose="02020603050405020304" pitchFamily="18" charset="0"/>
              </a:rPr>
              <a:t>Які</a:t>
            </a:r>
            <a:endParaRPr lang="uk-UA" altLang="en-US" sz="1200">
              <a:latin typeface="Arial" panose="020B0604020202020204" pitchFamily="34" charset="0"/>
            </a:endParaRPr>
          </a:p>
          <a:p>
            <a:pPr>
              <a:buClrTx/>
              <a:buSzTx/>
              <a:buFontTx/>
              <a:buNone/>
            </a:pPr>
            <a:r>
              <a:rPr lang="uk-UA" altLang="en-US" sz="1200" b="1">
                <a:latin typeface="Times New Roman" panose="02020603050405020304" pitchFamily="18" charset="0"/>
              </a:rPr>
              <a:t>ЯКОСТІ та ЧЕСНОТИ</a:t>
            </a:r>
          </a:p>
          <a:p>
            <a:pPr>
              <a:buClrTx/>
              <a:buSzTx/>
              <a:buFontTx/>
              <a:buNone/>
            </a:pPr>
            <a:r>
              <a:rPr lang="uk-UA" altLang="en-US" sz="1200" b="1">
                <a:latin typeface="Times New Roman" panose="02020603050405020304" pitchFamily="18" charset="0"/>
              </a:rPr>
              <a:t>виявляти?</a:t>
            </a:r>
            <a:r>
              <a:rPr lang="uk-UA" altLang="en-US" sz="1200">
                <a:latin typeface="Arial" panose="020B0604020202020204" pitchFamily="34" charset="0"/>
              </a:rPr>
              <a:t> </a:t>
            </a:r>
            <a:endParaRPr lang="uk-UA" altLang="en-US" sz="1800">
              <a:latin typeface="Arial" panose="020B0604020202020204" pitchFamily="34" charset="0"/>
            </a:endParaRPr>
          </a:p>
        </p:txBody>
      </p:sp>
      <p:sp>
        <p:nvSpPr>
          <p:cNvPr id="24586" name="Rectangle 4"/>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buClrTx/>
              <a:buSzTx/>
              <a:buFontTx/>
              <a:buNone/>
            </a:pPr>
            <a:r>
              <a:rPr lang="uk-UA" altLang="en-US" sz="1200" b="1">
                <a:latin typeface="Times New Roman" panose="02020603050405020304" pitchFamily="18" charset="0"/>
              </a:rPr>
              <a:t>Які</a:t>
            </a:r>
            <a:endParaRPr lang="uk-UA" altLang="en-US" sz="1200">
              <a:latin typeface="Arial" panose="020B0604020202020204" pitchFamily="34" charset="0"/>
            </a:endParaRPr>
          </a:p>
          <a:p>
            <a:pPr>
              <a:buClrTx/>
              <a:buSzTx/>
              <a:buFontTx/>
              <a:buNone/>
            </a:pPr>
            <a:r>
              <a:rPr lang="uk-UA" altLang="en-US" sz="1200" b="1">
                <a:latin typeface="Times New Roman" panose="02020603050405020304" pitchFamily="18" charset="0"/>
              </a:rPr>
              <a:t>ЯКОСТІ та ЧЕСНОТИ</a:t>
            </a:r>
          </a:p>
          <a:p>
            <a:pPr>
              <a:buClrTx/>
              <a:buSzTx/>
              <a:buFontTx/>
              <a:buNone/>
            </a:pPr>
            <a:r>
              <a:rPr lang="uk-UA" altLang="en-US" sz="1200" b="1">
                <a:latin typeface="Times New Roman" panose="02020603050405020304" pitchFamily="18" charset="0"/>
              </a:rPr>
              <a:t>виявляти?</a:t>
            </a:r>
            <a:r>
              <a:rPr lang="uk-UA" altLang="en-US" sz="1200">
                <a:latin typeface="Arial" panose="020B0604020202020204" pitchFamily="34" charset="0"/>
              </a:rPr>
              <a:t> </a:t>
            </a:r>
            <a:endParaRPr lang="uk-UA" altLang="en-US" sz="1800">
              <a:latin typeface="Arial" panose="020B0604020202020204" pitchFamily="34" charset="0"/>
            </a:endParaRPr>
          </a:p>
        </p:txBody>
      </p:sp>
      <p:sp>
        <p:nvSpPr>
          <p:cNvPr id="8" name="Скругленный прямоугольник 7"/>
          <p:cNvSpPr/>
          <p:nvPr/>
        </p:nvSpPr>
        <p:spPr>
          <a:xfrm>
            <a:off x="6888163" y="3500438"/>
            <a:ext cx="4537075" cy="1368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400" b="1" dirty="0">
                <a:solidFill>
                  <a:srgbClr val="002060"/>
                </a:solidFill>
              </a:rPr>
              <a:t>Які </a:t>
            </a:r>
          </a:p>
          <a:p>
            <a:pPr algn="ctr" eaLnBrk="1" hangingPunct="1">
              <a:defRPr/>
            </a:pPr>
            <a:r>
              <a:rPr lang="uk-UA" sz="2400" b="1" dirty="0">
                <a:solidFill>
                  <a:srgbClr val="002060"/>
                </a:solidFill>
              </a:rPr>
              <a:t>ЯКОСТІ  та ЧЕСНОТИ виявляти?</a:t>
            </a:r>
          </a:p>
        </p:txBody>
      </p:sp>
      <p:sp>
        <p:nvSpPr>
          <p:cNvPr id="24588" name="Rectangle 5"/>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buClrTx/>
              <a:buSzTx/>
              <a:buFontTx/>
              <a:buNone/>
            </a:pPr>
            <a:r>
              <a:rPr lang="uk-UA" altLang="en-US" sz="1200" b="1" dirty="0">
                <a:latin typeface="Times New Roman" panose="02020603050405020304" pitchFamily="18" charset="0"/>
              </a:rPr>
              <a:t>Які</a:t>
            </a:r>
            <a:endParaRPr lang="uk-UA" altLang="en-US" sz="1200" dirty="0">
              <a:latin typeface="Arial" panose="020B0604020202020204" pitchFamily="34" charset="0"/>
            </a:endParaRPr>
          </a:p>
          <a:p>
            <a:pPr>
              <a:buClrTx/>
              <a:buSzTx/>
              <a:buFontTx/>
              <a:buNone/>
            </a:pPr>
            <a:r>
              <a:rPr lang="uk-UA" altLang="en-US" sz="1200" b="1" dirty="0">
                <a:latin typeface="Times New Roman" panose="02020603050405020304" pitchFamily="18" charset="0"/>
              </a:rPr>
              <a:t>ЯКОСТІ та ЧЕСНОТИ</a:t>
            </a:r>
          </a:p>
          <a:p>
            <a:pPr>
              <a:buClrTx/>
              <a:buSzTx/>
              <a:buFontTx/>
              <a:buNone/>
            </a:pPr>
            <a:r>
              <a:rPr lang="uk-UA" altLang="en-US" sz="1200" b="1" dirty="0">
                <a:latin typeface="Times New Roman" panose="02020603050405020304" pitchFamily="18" charset="0"/>
              </a:rPr>
              <a:t>виявляти?</a:t>
            </a:r>
            <a:r>
              <a:rPr lang="uk-UA" altLang="en-US" sz="1200" dirty="0">
                <a:latin typeface="Arial" panose="020B0604020202020204" pitchFamily="34" charset="0"/>
              </a:rPr>
              <a:t> </a:t>
            </a:r>
            <a:endParaRPr lang="uk-UA" altLang="en-US" sz="1800" dirty="0">
              <a:latin typeface="Arial" panose="020B0604020202020204" pitchFamily="34" charset="0"/>
            </a:endParaRPr>
          </a:p>
        </p:txBody>
      </p:sp>
      <p:sp>
        <p:nvSpPr>
          <p:cNvPr id="17" name="Стрелка вправо 16"/>
          <p:cNvSpPr/>
          <p:nvPr/>
        </p:nvSpPr>
        <p:spPr>
          <a:xfrm>
            <a:off x="5375275" y="2276475"/>
            <a:ext cx="1368425" cy="936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uk-UA"/>
          </a:p>
        </p:txBody>
      </p:sp>
      <p:sp>
        <p:nvSpPr>
          <p:cNvPr id="18" name="Стрелка вправо 17"/>
          <p:cNvSpPr/>
          <p:nvPr/>
        </p:nvSpPr>
        <p:spPr>
          <a:xfrm>
            <a:off x="5375275" y="3716338"/>
            <a:ext cx="1368425" cy="936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uk-UA"/>
          </a:p>
        </p:txBody>
      </p:sp>
      <p:sp>
        <p:nvSpPr>
          <p:cNvPr id="19" name="Стрелка вправо 18"/>
          <p:cNvSpPr/>
          <p:nvPr/>
        </p:nvSpPr>
        <p:spPr>
          <a:xfrm>
            <a:off x="5375275" y="5157788"/>
            <a:ext cx="1368425" cy="935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uk-UA"/>
          </a:p>
        </p:txBody>
      </p:sp>
    </p:spTree>
    <p:extLst>
      <p:ext uri="{BB962C8B-B14F-4D97-AF65-F5344CB8AC3E}">
        <p14:creationId xmlns:p14="http://schemas.microsoft.com/office/powerpoint/2010/main" val="320939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183086" cy="3614057"/>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54220"/>
            <a:ext cx="3287688" cy="220377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6" y="1628800"/>
            <a:ext cx="9192343" cy="5229199"/>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424" y="5229200"/>
            <a:ext cx="2294582" cy="1634410"/>
          </a:xfrm>
          <a:prstGeom prst="rect">
            <a:avLst/>
          </a:prstGeom>
        </p:spPr>
      </p:pic>
      <p:sp>
        <p:nvSpPr>
          <p:cNvPr id="8" name="Овал 7">
            <a:extLst>
              <a:ext uri="{FF2B5EF4-FFF2-40B4-BE49-F238E27FC236}">
                <a16:creationId xmlns:a16="http://schemas.microsoft.com/office/drawing/2014/main" id="{44670A51-2D3F-43CA-BC3B-4098D60959FC}"/>
              </a:ext>
            </a:extLst>
          </p:cNvPr>
          <p:cNvSpPr/>
          <p:nvPr/>
        </p:nvSpPr>
        <p:spPr>
          <a:xfrm>
            <a:off x="6363108" y="4264863"/>
            <a:ext cx="4304892" cy="11382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lvl="0" algn="ctr" fontAlgn="base">
              <a:spcBef>
                <a:spcPct val="0"/>
              </a:spcBef>
              <a:spcAft>
                <a:spcPct val="0"/>
              </a:spcAft>
              <a:defRPr/>
            </a:pPr>
            <a:r>
              <a:rPr lang="uk-UA" sz="2400" b="1" i="1" dirty="0">
                <a:ln/>
                <a:solidFill>
                  <a:srgbClr val="002060"/>
                </a:solidFill>
                <a:latin typeface="Georgia"/>
              </a:rPr>
              <a:t>недискримінація</a:t>
            </a:r>
            <a:endParaRPr lang="ru-RU" sz="2400" b="1" i="1" dirty="0">
              <a:ln/>
              <a:solidFill>
                <a:srgbClr val="002060"/>
              </a:solidFill>
              <a:latin typeface="Georgia"/>
            </a:endParaRPr>
          </a:p>
        </p:txBody>
      </p:sp>
      <p:sp>
        <p:nvSpPr>
          <p:cNvPr id="2" name="Овал 1">
            <a:extLst>
              <a:ext uri="{FF2B5EF4-FFF2-40B4-BE49-F238E27FC236}">
                <a16:creationId xmlns:a16="http://schemas.microsoft.com/office/drawing/2014/main" id="{0A1A0686-872A-43A7-AB65-FFD6F0C1858A}"/>
              </a:ext>
            </a:extLst>
          </p:cNvPr>
          <p:cNvSpPr/>
          <p:nvPr/>
        </p:nvSpPr>
        <p:spPr>
          <a:xfrm>
            <a:off x="4633457" y="290880"/>
            <a:ext cx="5984650" cy="2841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300" b="1" i="1" dirty="0">
                <a:solidFill>
                  <a:srgbClr val="C00000"/>
                </a:solidFill>
                <a:ea typeface="+mj-ea"/>
                <a:cs typeface="+mj-cs"/>
              </a:rPr>
              <a:t>Конститутивна модель </a:t>
            </a:r>
          </a:p>
          <a:p>
            <a:pPr algn="ctr"/>
            <a:r>
              <a:rPr lang="uk-UA" sz="3300" b="1" i="1" dirty="0">
                <a:solidFill>
                  <a:srgbClr val="C00000"/>
                </a:solidFill>
                <a:ea typeface="+mj-ea"/>
                <a:cs typeface="+mj-cs"/>
              </a:rPr>
              <a:t>професійної етики</a:t>
            </a:r>
            <a:endParaRPr lang="ru-RU" sz="3300" dirty="0">
              <a:solidFill>
                <a:srgbClr val="C00000"/>
              </a:solidFill>
            </a:endParaRPr>
          </a:p>
        </p:txBody>
      </p:sp>
      <p:sp>
        <p:nvSpPr>
          <p:cNvPr id="7" name="Овал 6">
            <a:extLst>
              <a:ext uri="{FF2B5EF4-FFF2-40B4-BE49-F238E27FC236}">
                <a16:creationId xmlns:a16="http://schemas.microsoft.com/office/drawing/2014/main" id="{B35C2220-AED8-4B03-8131-40C65A62329D}"/>
              </a:ext>
            </a:extLst>
          </p:cNvPr>
          <p:cNvSpPr/>
          <p:nvPr/>
        </p:nvSpPr>
        <p:spPr>
          <a:xfrm>
            <a:off x="1524001" y="1336201"/>
            <a:ext cx="3396301" cy="1446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1" hangingPunct="1">
              <a:defRPr/>
            </a:pPr>
            <a:r>
              <a:rPr lang="uk-UA" sz="3000" b="1" i="1" dirty="0">
                <a:ln/>
                <a:solidFill>
                  <a:srgbClr val="002060"/>
                </a:solidFill>
                <a:latin typeface="Georgia"/>
              </a:rPr>
              <a:t>людська гідність</a:t>
            </a:r>
            <a:endParaRPr lang="ru-RU" sz="3000" b="1" i="1" dirty="0">
              <a:ln/>
              <a:solidFill>
                <a:srgbClr val="002060"/>
              </a:solidFill>
              <a:latin typeface="Georgia"/>
            </a:endParaRPr>
          </a:p>
        </p:txBody>
      </p:sp>
      <p:sp>
        <p:nvSpPr>
          <p:cNvPr id="10" name="Овал 9">
            <a:extLst>
              <a:ext uri="{FF2B5EF4-FFF2-40B4-BE49-F238E27FC236}">
                <a16:creationId xmlns:a16="http://schemas.microsoft.com/office/drawing/2014/main" id="{435D4D7F-E8AD-4940-890B-BB90EB91D640}"/>
              </a:ext>
            </a:extLst>
          </p:cNvPr>
          <p:cNvSpPr/>
          <p:nvPr/>
        </p:nvSpPr>
        <p:spPr>
          <a:xfrm>
            <a:off x="3911848" y="5271353"/>
            <a:ext cx="3874770" cy="1171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1" hangingPunct="1">
              <a:defRPr/>
            </a:pPr>
            <a:r>
              <a:rPr lang="uk-UA" sz="2400" b="1" i="1" dirty="0">
                <a:ln/>
                <a:solidFill>
                  <a:srgbClr val="002060"/>
                </a:solidFill>
                <a:latin typeface="Georgia"/>
              </a:rPr>
              <a:t>г</a:t>
            </a:r>
            <a:r>
              <a:rPr lang="uk-UA" sz="2400" b="1" i="1" dirty="0" err="1">
                <a:ln/>
                <a:solidFill>
                  <a:srgbClr val="002060"/>
                </a:solidFill>
                <a:latin typeface="Georgia"/>
              </a:rPr>
              <a:t>ендерна</a:t>
            </a:r>
            <a:r>
              <a:rPr lang="uk-UA" sz="2400" b="1" i="1" dirty="0">
                <a:ln/>
                <a:solidFill>
                  <a:srgbClr val="002060"/>
                </a:solidFill>
                <a:latin typeface="Georgia"/>
              </a:rPr>
              <a:t> рівність</a:t>
            </a:r>
            <a:endParaRPr lang="ru-RU" sz="2400" b="1" i="1" dirty="0">
              <a:ln/>
              <a:solidFill>
                <a:srgbClr val="002060"/>
              </a:solidFill>
              <a:latin typeface="Georgia"/>
            </a:endParaRPr>
          </a:p>
          <a:p>
            <a:pPr algn="ctr" eaLnBrk="1" hangingPunct="1">
              <a:defRPr/>
            </a:pPr>
            <a:endParaRPr lang="ru-RU" b="1" dirty="0">
              <a:ln/>
              <a:solidFill>
                <a:srgbClr val="FFC000"/>
              </a:solidFill>
              <a:latin typeface="Georgia"/>
            </a:endParaRPr>
          </a:p>
        </p:txBody>
      </p:sp>
      <p:sp>
        <p:nvSpPr>
          <p:cNvPr id="9" name="Овал 8">
            <a:extLst>
              <a:ext uri="{FF2B5EF4-FFF2-40B4-BE49-F238E27FC236}">
                <a16:creationId xmlns:a16="http://schemas.microsoft.com/office/drawing/2014/main" id="{46E73370-D965-495D-9833-FB9D0FB0855C}"/>
              </a:ext>
            </a:extLst>
          </p:cNvPr>
          <p:cNvSpPr/>
          <p:nvPr/>
        </p:nvSpPr>
        <p:spPr>
          <a:xfrm>
            <a:off x="2519703" y="3297724"/>
            <a:ext cx="3241280" cy="1243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1" hangingPunct="1">
              <a:defRPr/>
            </a:pPr>
            <a:r>
              <a:rPr lang="uk-UA" sz="2800" b="1" i="1" dirty="0">
                <a:ln/>
                <a:solidFill>
                  <a:srgbClr val="002060"/>
                </a:solidFill>
                <a:latin typeface="Georgia"/>
              </a:rPr>
              <a:t>права людини</a:t>
            </a:r>
            <a:endParaRPr lang="ru-RU" sz="2800" b="1" i="1" dirty="0">
              <a:ln/>
              <a:solidFill>
                <a:srgbClr val="002060"/>
              </a:solidFill>
              <a:latin typeface="Georgia"/>
            </a:endParaRPr>
          </a:p>
          <a:p>
            <a:pPr algn="ctr" eaLnBrk="1" hangingPunct="1">
              <a:defRPr/>
            </a:pPr>
            <a:endParaRPr lang="ru-RU" sz="2800" b="1" dirty="0">
              <a:ln/>
              <a:solidFill>
                <a:srgbClr val="FFC000"/>
              </a:solidFill>
              <a:latin typeface="Georgia"/>
            </a:endParaRPr>
          </a:p>
        </p:txBody>
      </p:sp>
    </p:spTree>
    <p:extLst>
      <p:ext uri="{BB962C8B-B14F-4D97-AF65-F5344CB8AC3E}">
        <p14:creationId xmlns:p14="http://schemas.microsoft.com/office/powerpoint/2010/main" val="1149472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uk-UA" sz="5400" dirty="0" smtClean="0"/>
              <a:t>СКЛАДОВІ  ПРОФЕСІЙНОЇ  ЕТИКИ</a:t>
            </a:r>
            <a:endParaRPr lang="uk-UA" sz="5400" dirty="0"/>
          </a:p>
        </p:txBody>
      </p:sp>
      <p:sp>
        <p:nvSpPr>
          <p:cNvPr id="4" name="Овал 3"/>
          <p:cNvSpPr/>
          <p:nvPr/>
        </p:nvSpPr>
        <p:spPr>
          <a:xfrm>
            <a:off x="839788" y="1557338"/>
            <a:ext cx="3341687" cy="222726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uk-UA" sz="3200" b="1" dirty="0">
                <a:solidFill>
                  <a:srgbClr val="002060"/>
                </a:solidFill>
                <a:latin typeface="Arial" pitchFamily="34" charset="0"/>
                <a:cs typeface="Arial" pitchFamily="34" charset="0"/>
              </a:rPr>
              <a:t>ЦІННОСТІ</a:t>
            </a:r>
          </a:p>
          <a:p>
            <a:pPr algn="ctr" eaLnBrk="1" hangingPunct="1">
              <a:defRPr/>
            </a:pPr>
            <a:endParaRPr lang="uk-UA" sz="2800" dirty="0"/>
          </a:p>
        </p:txBody>
      </p:sp>
      <p:sp>
        <p:nvSpPr>
          <p:cNvPr id="5" name="Овал 4"/>
          <p:cNvSpPr/>
          <p:nvPr/>
        </p:nvSpPr>
        <p:spPr>
          <a:xfrm>
            <a:off x="7391400" y="1628775"/>
            <a:ext cx="3716338" cy="20526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uk-UA" sz="3200" b="1" dirty="0">
                <a:solidFill>
                  <a:srgbClr val="002060"/>
                </a:solidFill>
                <a:latin typeface="Arial" pitchFamily="34" charset="0"/>
                <a:cs typeface="Arial" pitchFamily="34" charset="0"/>
              </a:rPr>
              <a:t>ПРИНЦИПИ</a:t>
            </a:r>
          </a:p>
          <a:p>
            <a:pPr algn="ctr" eaLnBrk="1" hangingPunct="1">
              <a:defRPr/>
            </a:pPr>
            <a:endParaRPr lang="uk-UA" sz="2800" dirty="0"/>
          </a:p>
        </p:txBody>
      </p:sp>
      <p:sp>
        <p:nvSpPr>
          <p:cNvPr id="6" name="Овал 5"/>
          <p:cNvSpPr/>
          <p:nvPr/>
        </p:nvSpPr>
        <p:spPr>
          <a:xfrm>
            <a:off x="695325" y="4292600"/>
            <a:ext cx="3144838" cy="209708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uk-UA" sz="3200" b="1" spc="300" dirty="0">
                <a:solidFill>
                  <a:srgbClr val="002060"/>
                </a:solidFill>
                <a:latin typeface="Arial" pitchFamily="34" charset="0"/>
                <a:cs typeface="Arial" pitchFamily="34" charset="0"/>
              </a:rPr>
              <a:t>НОРМИ</a:t>
            </a:r>
          </a:p>
          <a:p>
            <a:pPr algn="ctr" eaLnBrk="1" hangingPunct="1">
              <a:defRPr/>
            </a:pPr>
            <a:endParaRPr lang="uk-UA" sz="2800" dirty="0"/>
          </a:p>
        </p:txBody>
      </p:sp>
      <p:sp>
        <p:nvSpPr>
          <p:cNvPr id="7" name="Овал 6"/>
          <p:cNvSpPr/>
          <p:nvPr/>
        </p:nvSpPr>
        <p:spPr>
          <a:xfrm>
            <a:off x="7751763" y="4005263"/>
            <a:ext cx="3932237" cy="262096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uk-UA" sz="3200" b="1" dirty="0">
                <a:solidFill>
                  <a:srgbClr val="002060"/>
                </a:solidFill>
                <a:latin typeface="Arial" pitchFamily="34" charset="0"/>
                <a:cs typeface="Arial" pitchFamily="34" charset="0"/>
              </a:rPr>
              <a:t>ЕТИЧНИЙ ІНСТРУМЕН-ТАРІЙ</a:t>
            </a:r>
          </a:p>
          <a:p>
            <a:pPr algn="ctr" eaLnBrk="1" hangingPunct="1">
              <a:defRPr/>
            </a:pPr>
            <a:endParaRPr lang="uk-UA" sz="2800" dirty="0"/>
          </a:p>
        </p:txBody>
      </p:sp>
      <p:pic>
        <p:nvPicPr>
          <p:cNvPr id="26631" name="Содержимое 9" descr="National_Police_of_Ukraine_emblem.svg.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24338" y="2636838"/>
            <a:ext cx="3517900" cy="3455987"/>
          </a:xfrm>
        </p:spPr>
      </p:pic>
    </p:spTree>
    <p:extLst>
      <p:ext uri="{BB962C8B-B14F-4D97-AF65-F5344CB8AC3E}">
        <p14:creationId xmlns:p14="http://schemas.microsoft.com/office/powerpoint/2010/main" val="3191377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КОРПОРАТИВНА  КУЛЬТУРА -</a:t>
            </a:r>
            <a:endParaRPr lang="en-US" dirty="0"/>
          </a:p>
        </p:txBody>
      </p:sp>
      <p:sp>
        <p:nvSpPr>
          <p:cNvPr id="3" name="Объект 2"/>
          <p:cNvSpPr>
            <a:spLocks noGrp="1"/>
          </p:cNvSpPr>
          <p:nvPr>
            <p:ph idx="1"/>
          </p:nvPr>
        </p:nvSpPr>
        <p:spPr>
          <a:ln>
            <a:solidFill>
              <a:srgbClr val="002060"/>
            </a:solidFill>
          </a:ln>
          <a:effectLst>
            <a:glow rad="101600">
              <a:srgbClr val="0070C0">
                <a:alpha val="40000"/>
              </a:srgbClr>
            </a:glow>
          </a:effectLst>
        </p:spPr>
        <p:txBody>
          <a:bodyPr/>
          <a:lstStyle/>
          <a:p>
            <a:pPr marL="0" indent="0" algn="ctr" eaLnBrk="1" fontAlgn="auto" hangingPunct="1">
              <a:lnSpc>
                <a:spcPct val="150000"/>
              </a:lnSpc>
              <a:spcBef>
                <a:spcPts val="0"/>
              </a:spcBef>
              <a:spcAft>
                <a:spcPts val="0"/>
              </a:spcAft>
              <a:buNone/>
              <a:defRPr/>
            </a:pPr>
            <a:r>
              <a:rPr lang="uk-UA" b="1" dirty="0">
                <a:ln/>
                <a:solidFill>
                  <a:srgbClr val="002060"/>
                </a:solidFill>
                <a:latin typeface="Cambria" panose="02040503050406030204" pitchFamily="18" charset="0"/>
                <a:ea typeface="Cambria" panose="02040503050406030204" pitchFamily="18" charset="0"/>
              </a:rPr>
              <a:t>ВАЖЛИВИЙ ІНСТРУМЕНТ ЕФЕКТИВНОГО</a:t>
            </a:r>
          </a:p>
          <a:p>
            <a:pPr marL="0" indent="0" algn="ctr" eaLnBrk="1" fontAlgn="auto" hangingPunct="1">
              <a:lnSpc>
                <a:spcPct val="150000"/>
              </a:lnSpc>
              <a:spcBef>
                <a:spcPts val="0"/>
              </a:spcBef>
              <a:spcAft>
                <a:spcPts val="0"/>
              </a:spcAft>
              <a:buNone/>
              <a:defRPr/>
            </a:pPr>
            <a:r>
              <a:rPr lang="uk-UA" b="1" dirty="0">
                <a:ln/>
                <a:solidFill>
                  <a:srgbClr val="002060"/>
                </a:solidFill>
                <a:latin typeface="Cambria" panose="02040503050406030204" pitchFamily="18" charset="0"/>
                <a:ea typeface="Cambria" panose="02040503050406030204" pitchFamily="18" charset="0"/>
              </a:rPr>
              <a:t>УПРАВЛІННЯ ОРГАНІЗАЦІЄЮ, СОЦІАЛЬНО-ВИРОБНИЧИМИ </a:t>
            </a:r>
            <a:r>
              <a:rPr lang="uk-UA" b="1" dirty="0" smtClean="0">
                <a:ln/>
                <a:solidFill>
                  <a:srgbClr val="002060"/>
                </a:solidFill>
                <a:latin typeface="Cambria" panose="02040503050406030204" pitchFamily="18" charset="0"/>
                <a:ea typeface="Cambria" panose="02040503050406030204" pitchFamily="18" charset="0"/>
              </a:rPr>
              <a:t>ВІДНОСИНАМИ</a:t>
            </a:r>
          </a:p>
          <a:p>
            <a:pPr marL="0" indent="0" algn="ctr" eaLnBrk="1" fontAlgn="auto" hangingPunct="1">
              <a:lnSpc>
                <a:spcPct val="150000"/>
              </a:lnSpc>
              <a:spcBef>
                <a:spcPts val="0"/>
              </a:spcBef>
              <a:spcAft>
                <a:spcPts val="0"/>
              </a:spcAft>
              <a:buNone/>
              <a:defRPr/>
            </a:pPr>
            <a:endParaRPr lang="en-US" dirty="0">
              <a:solidFill>
                <a:srgbClr val="00206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496" y="4581128"/>
            <a:ext cx="9145016" cy="2135413"/>
          </a:xfrm>
          <a:prstGeom prst="rect">
            <a:avLst/>
          </a:prstGeom>
        </p:spPr>
      </p:pic>
    </p:spTree>
    <p:extLst>
      <p:ext uri="{BB962C8B-B14F-4D97-AF65-F5344CB8AC3E}">
        <p14:creationId xmlns:p14="http://schemas.microsoft.com/office/powerpoint/2010/main" val="206889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uk-UA" dirty="0" smtClean="0"/>
              <a:t>Цінності  </a:t>
            </a:r>
            <a:br>
              <a:rPr lang="uk-UA" dirty="0" smtClean="0"/>
            </a:br>
            <a:r>
              <a:rPr lang="uk-UA" dirty="0" smtClean="0"/>
              <a:t>професійної  діяльності поліцейського</a:t>
            </a:r>
            <a:endParaRPr lang="uk-UA" dirty="0"/>
          </a:p>
        </p:txBody>
      </p:sp>
      <p:sp>
        <p:nvSpPr>
          <p:cNvPr id="21507" name="Содержимое 2"/>
          <p:cNvSpPr>
            <a:spLocks noGrp="1"/>
          </p:cNvSpPr>
          <p:nvPr>
            <p:ph idx="1"/>
          </p:nvPr>
        </p:nvSpPr>
        <p:spPr/>
        <p:txBody>
          <a:bodyPr/>
          <a:lstStyle/>
          <a:p>
            <a:pPr algn="just">
              <a:buFont typeface="Wingdings 2" panose="05020102010507070707" pitchFamily="18" charset="2"/>
              <a:buNone/>
              <a:defRPr/>
            </a:pPr>
            <a:r>
              <a:rPr lang="uk-UA" sz="2800" dirty="0" smtClean="0">
                <a:solidFill>
                  <a:srgbClr val="002060"/>
                </a:solidFill>
              </a:rPr>
              <a:t>Цінності, які відстоює поліція у демократичному суспільстві – наголошення на людській, соціальній та культурній важливості, якими виступають </a:t>
            </a:r>
            <a:r>
              <a:rPr lang="uk-UA" sz="2800" b="1" i="1" dirty="0" smtClean="0">
                <a:solidFill>
                  <a:srgbClr val="7030A0"/>
                </a:solidFill>
              </a:rPr>
              <a:t>життя та гідність людини, повага до неї, справедливість, солідарність </a:t>
            </a:r>
            <a:r>
              <a:rPr lang="uk-UA" sz="2800" dirty="0" smtClean="0">
                <a:solidFill>
                  <a:srgbClr val="002060"/>
                </a:solidFill>
              </a:rPr>
              <a:t>тощо.</a:t>
            </a:r>
          </a:p>
          <a:p>
            <a:pPr algn="just">
              <a:buFont typeface="Wingdings 2" panose="05020102010507070707" pitchFamily="18" charset="2"/>
              <a:buNone/>
              <a:defRPr/>
            </a:pPr>
            <a:r>
              <a:rPr lang="uk-UA" sz="2800" b="1" i="1" spc="300" dirty="0" smtClean="0">
                <a:solidFill>
                  <a:srgbClr val="002060"/>
                </a:solidFill>
                <a:latin typeface="Arial" pitchFamily="34" charset="0"/>
                <a:cs typeface="Arial" pitchFamily="34" charset="0"/>
              </a:rPr>
              <a:t>Верховенство права</a:t>
            </a:r>
            <a:r>
              <a:rPr lang="uk-UA" sz="2800" i="1" spc="300" dirty="0" smtClean="0">
                <a:solidFill>
                  <a:srgbClr val="002060"/>
                </a:solidFill>
                <a:latin typeface="Arial" pitchFamily="34" charset="0"/>
                <a:cs typeface="Arial" pitchFamily="34" charset="0"/>
              </a:rPr>
              <a:t>, </a:t>
            </a:r>
            <a:r>
              <a:rPr lang="uk-UA" sz="2800" b="1" i="1" spc="300" dirty="0" smtClean="0">
                <a:solidFill>
                  <a:srgbClr val="002060"/>
                </a:solidFill>
                <a:latin typeface="Arial" pitchFamily="34" charset="0"/>
                <a:cs typeface="Arial" pitchFamily="34" charset="0"/>
              </a:rPr>
              <a:t>гуманізм</a:t>
            </a:r>
            <a:r>
              <a:rPr lang="uk-UA" sz="2800" i="1" spc="300" dirty="0" smtClean="0">
                <a:solidFill>
                  <a:srgbClr val="002060"/>
                </a:solidFill>
                <a:latin typeface="Arial" pitchFamily="34" charset="0"/>
                <a:cs typeface="Arial" pitchFamily="34" charset="0"/>
              </a:rPr>
              <a:t>, </a:t>
            </a:r>
            <a:r>
              <a:rPr lang="uk-UA" sz="2800" b="1" i="1" spc="300" dirty="0" smtClean="0">
                <a:solidFill>
                  <a:srgbClr val="002060"/>
                </a:solidFill>
                <a:latin typeface="Arial" pitchFamily="34" charset="0"/>
                <a:cs typeface="Arial" pitchFamily="34" charset="0"/>
              </a:rPr>
              <a:t>професіоналізм</a:t>
            </a:r>
            <a:r>
              <a:rPr lang="uk-UA" sz="2800" spc="300" dirty="0" smtClean="0">
                <a:solidFill>
                  <a:srgbClr val="002060"/>
                </a:solidFill>
                <a:latin typeface="Arial" pitchFamily="34" charset="0"/>
                <a:cs typeface="Arial" pitchFamily="34" charset="0"/>
              </a:rPr>
              <a:t> </a:t>
            </a:r>
            <a:r>
              <a:rPr lang="uk-UA" sz="2800" dirty="0" smtClean="0">
                <a:solidFill>
                  <a:srgbClr val="002060"/>
                </a:solidFill>
              </a:rPr>
              <a:t>- базові цінності професійної діяльності поліцейського; вони мають регулятивну значущість, </a:t>
            </a:r>
            <a:r>
              <a:rPr lang="uk-UA" sz="2800" dirty="0" err="1" smtClean="0">
                <a:solidFill>
                  <a:srgbClr val="002060"/>
                </a:solidFill>
              </a:rPr>
              <a:t>конститутивність</a:t>
            </a:r>
            <a:r>
              <a:rPr lang="uk-UA" sz="2800" dirty="0" smtClean="0">
                <a:solidFill>
                  <a:srgbClr val="002060"/>
                </a:solidFill>
              </a:rPr>
              <a:t> використання, </a:t>
            </a:r>
            <a:r>
              <a:rPr lang="uk-UA" sz="2800" i="1" dirty="0" smtClean="0">
                <a:solidFill>
                  <a:srgbClr val="002060"/>
                </a:solidFill>
              </a:rPr>
              <a:t>формують фундамент розуміння сутності і призначення професії поліцейського</a:t>
            </a:r>
            <a:r>
              <a:rPr lang="uk-UA" sz="2800" dirty="0" smtClean="0">
                <a:solidFill>
                  <a:srgbClr val="002060"/>
                </a:solidFill>
              </a:rPr>
              <a:t>. </a:t>
            </a:r>
          </a:p>
        </p:txBody>
      </p:sp>
    </p:spTree>
    <p:extLst>
      <p:ext uri="{BB962C8B-B14F-4D97-AF65-F5344CB8AC3E}">
        <p14:creationId xmlns:p14="http://schemas.microsoft.com/office/powerpoint/2010/main" val="564326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3888" y="1412875"/>
            <a:ext cx="10972800" cy="4625975"/>
          </a:xfrm>
        </p:spPr>
        <p:txBody>
          <a:bodyPr/>
          <a:lstStyle/>
          <a:p>
            <a:pPr algn="just">
              <a:buFont typeface="Wingdings 2" panose="05020102010507070707" pitchFamily="18" charset="2"/>
              <a:buNone/>
              <a:defRPr/>
            </a:pPr>
            <a:r>
              <a:rPr lang="uk-UA" sz="2800" b="1" i="1" dirty="0" smtClean="0">
                <a:solidFill>
                  <a:srgbClr val="002060"/>
                </a:solidFill>
              </a:rPr>
              <a:t>		</a:t>
            </a:r>
            <a:r>
              <a:rPr lang="uk-UA" sz="2600" b="1" i="1" spc="300" dirty="0" smtClean="0">
                <a:solidFill>
                  <a:srgbClr val="002060"/>
                </a:solidFill>
                <a:latin typeface="Arial" pitchFamily="34" charset="0"/>
                <a:cs typeface="Arial" pitchFamily="34" charset="0"/>
              </a:rPr>
              <a:t>Верховенство права</a:t>
            </a:r>
            <a:r>
              <a:rPr lang="uk-UA" sz="2600" b="1" spc="300" dirty="0" smtClean="0">
                <a:solidFill>
                  <a:srgbClr val="002060"/>
                </a:solidFill>
                <a:latin typeface="Arial" pitchFamily="34" charset="0"/>
                <a:cs typeface="Arial" pitchFamily="34" charset="0"/>
              </a:rPr>
              <a:t> </a:t>
            </a:r>
            <a:r>
              <a:rPr lang="uk-UA" sz="2600" dirty="0" smtClean="0">
                <a:solidFill>
                  <a:srgbClr val="002060"/>
                </a:solidFill>
              </a:rPr>
              <a:t>є гарантованою Конституцією основою співіснування людей в українському суспільстві; має закріплення і реалізацію у політичних програмах, зокрема у політичному курсі на євроінтеграцію. </a:t>
            </a:r>
          </a:p>
          <a:p>
            <a:pPr algn="just">
              <a:buFont typeface="Wingdings 2" panose="05020102010507070707" pitchFamily="18" charset="2"/>
              <a:buNone/>
              <a:defRPr/>
            </a:pPr>
            <a:r>
              <a:rPr lang="uk-UA" sz="2600" b="1" i="1" dirty="0" smtClean="0">
                <a:solidFill>
                  <a:srgbClr val="002060"/>
                </a:solidFill>
              </a:rPr>
              <a:t>		</a:t>
            </a:r>
            <a:r>
              <a:rPr lang="uk-UA" sz="2600" b="1" i="1" spc="300" dirty="0" smtClean="0">
                <a:solidFill>
                  <a:srgbClr val="002060"/>
                </a:solidFill>
                <a:latin typeface="Arial" pitchFamily="34" charset="0"/>
                <a:cs typeface="Arial" pitchFamily="34" charset="0"/>
              </a:rPr>
              <a:t>Гуманізм</a:t>
            </a:r>
            <a:r>
              <a:rPr lang="uk-UA" sz="2600" b="1" dirty="0" smtClean="0">
                <a:solidFill>
                  <a:srgbClr val="002060"/>
                </a:solidFill>
                <a:latin typeface="Arial" pitchFamily="34" charset="0"/>
                <a:cs typeface="Arial" pitchFamily="34" charset="0"/>
              </a:rPr>
              <a:t> </a:t>
            </a:r>
            <a:r>
              <a:rPr lang="uk-UA" sz="2600" dirty="0" smtClean="0">
                <a:solidFill>
                  <a:srgbClr val="002060"/>
                </a:solidFill>
              </a:rPr>
              <a:t>як визнання людини найвищою соціальною цінністю, тобто всебічне утвердження цінності людської особи й особистості є вихідним у побудові будь-якого політичного, економічного, соціального чи освітнього проекту. </a:t>
            </a:r>
          </a:p>
          <a:p>
            <a:pPr algn="just">
              <a:buFont typeface="Wingdings 2" panose="05020102010507070707" pitchFamily="18" charset="2"/>
              <a:buNone/>
              <a:defRPr/>
            </a:pPr>
            <a:r>
              <a:rPr lang="uk-UA" sz="2600" b="1" i="1" dirty="0" smtClean="0">
                <a:solidFill>
                  <a:srgbClr val="002060"/>
                </a:solidFill>
              </a:rPr>
              <a:t>		</a:t>
            </a:r>
            <a:r>
              <a:rPr lang="uk-UA" sz="2600" b="1" i="1" spc="300" dirty="0" smtClean="0">
                <a:solidFill>
                  <a:srgbClr val="002060"/>
                </a:solidFill>
                <a:latin typeface="Arial" pitchFamily="34" charset="0"/>
                <a:cs typeface="Arial" pitchFamily="34" charset="0"/>
              </a:rPr>
              <a:t>Професіоналізм</a:t>
            </a:r>
            <a:r>
              <a:rPr lang="uk-UA" sz="2600" dirty="0" smtClean="0">
                <a:solidFill>
                  <a:srgbClr val="002060"/>
                </a:solidFill>
              </a:rPr>
              <a:t> як форма самовизначення, стилю життя, способів діяльності і алгоритмів дій, що розгортаються у публічній сфері, є ознакою соціальної зрілості, автономії  і  суверенності особи.</a:t>
            </a:r>
          </a:p>
          <a:p>
            <a:pPr>
              <a:buFont typeface="Wingdings 2" panose="05020102010507070707" pitchFamily="18" charset="2"/>
              <a:buNone/>
              <a:defRPr/>
            </a:pPr>
            <a:endParaRPr lang="uk-UA" dirty="0" smtClean="0"/>
          </a:p>
          <a:p>
            <a:pPr>
              <a:buFont typeface="Wingdings 2" panose="05020102010507070707" pitchFamily="18" charset="2"/>
              <a:buNone/>
              <a:defRPr/>
            </a:pPr>
            <a:endParaRPr lang="uk-UA" dirty="0"/>
          </a:p>
        </p:txBody>
      </p:sp>
    </p:spTree>
    <p:extLst>
      <p:ext uri="{BB962C8B-B14F-4D97-AF65-F5344CB8AC3E}">
        <p14:creationId xmlns:p14="http://schemas.microsoft.com/office/powerpoint/2010/main" val="366497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idx="1"/>
          </p:nvPr>
        </p:nvSpPr>
        <p:spPr>
          <a:xfrm>
            <a:off x="609600" y="1484313"/>
            <a:ext cx="10972800" cy="4916487"/>
          </a:xfrm>
        </p:spPr>
        <p:txBody>
          <a:bodyPr/>
          <a:lstStyle/>
          <a:p>
            <a:pPr algn="just">
              <a:buFont typeface="Wingdings 2" panose="05020102010507070707" pitchFamily="18" charset="2"/>
              <a:buNone/>
            </a:pPr>
            <a:r>
              <a:rPr lang="uk-UA" altLang="en-US" dirty="0" smtClean="0">
                <a:solidFill>
                  <a:srgbClr val="002060"/>
                </a:solidFill>
              </a:rPr>
              <a:t>		</a:t>
            </a:r>
            <a:r>
              <a:rPr lang="uk-UA" altLang="en-US" sz="3000" dirty="0" smtClean="0">
                <a:solidFill>
                  <a:srgbClr val="002060"/>
                </a:solidFill>
              </a:rPr>
              <a:t>Цінності </a:t>
            </a:r>
            <a:r>
              <a:rPr lang="uk-UA" altLang="en-US" sz="3000" b="1" i="1" dirty="0" smtClean="0">
                <a:solidFill>
                  <a:srgbClr val="002060"/>
                </a:solidFill>
              </a:rPr>
              <a:t>верховенства права, гуманізму, професіоналізму</a:t>
            </a:r>
            <a:r>
              <a:rPr lang="uk-UA" altLang="en-US" sz="3000" dirty="0" smtClean="0">
                <a:solidFill>
                  <a:srgbClr val="002060"/>
                </a:solidFill>
              </a:rPr>
              <a:t> постають «формулами» моральності професіонала, </a:t>
            </a:r>
            <a:r>
              <a:rPr lang="uk-UA" altLang="en-US" sz="3000" i="1" dirty="0" smtClean="0">
                <a:solidFill>
                  <a:srgbClr val="002060"/>
                </a:solidFill>
              </a:rPr>
              <a:t>суб’єктивний характер сприйняття яких залежить від рівня освіти і життєвих ціннісних орієнтацій працівника</a:t>
            </a:r>
            <a:r>
              <a:rPr lang="uk-UA" altLang="en-US" sz="3000" dirty="0" smtClean="0">
                <a:solidFill>
                  <a:srgbClr val="002060"/>
                </a:solidFill>
              </a:rPr>
              <a:t>.</a:t>
            </a:r>
          </a:p>
          <a:p>
            <a:pPr algn="just">
              <a:buFont typeface="Wingdings 2" panose="05020102010507070707" pitchFamily="18" charset="2"/>
              <a:buNone/>
            </a:pPr>
            <a:r>
              <a:rPr lang="uk-UA" altLang="en-US" sz="3000" i="1" dirty="0" smtClean="0">
                <a:solidFill>
                  <a:srgbClr val="002060"/>
                </a:solidFill>
              </a:rPr>
              <a:t>		Професійна діяльність, професіоналізм – це не лише знання про процесуальність / певний алгоритм дій, а й </a:t>
            </a:r>
            <a:r>
              <a:rPr lang="uk-UA" altLang="en-US" sz="3000" b="1" i="1" dirty="0" smtClean="0">
                <a:solidFill>
                  <a:srgbClr val="002060"/>
                </a:solidFill>
              </a:rPr>
              <a:t>розуміння та виконання етичних норм і приписів щодо здійснення професійної діяльності</a:t>
            </a:r>
            <a:r>
              <a:rPr lang="uk-UA" altLang="en-US" sz="3000" i="1" dirty="0" smtClean="0">
                <a:solidFill>
                  <a:srgbClr val="002060"/>
                </a:solidFill>
              </a:rPr>
              <a:t>. Ці норми і приписи є похідними від основних принципів професійної етики.</a:t>
            </a:r>
            <a:endParaRPr lang="uk-UA" altLang="en-US" sz="3000" dirty="0" smtClean="0">
              <a:solidFill>
                <a:srgbClr val="002060"/>
              </a:solidFill>
            </a:endParaRPr>
          </a:p>
        </p:txBody>
      </p:sp>
      <p:pic>
        <p:nvPicPr>
          <p:cNvPr id="3" name="Рисунок 2" descr="Bez-nazvaniya-46.jpg"/>
          <p:cNvPicPr>
            <a:picLocks noChangeAspect="1"/>
          </p:cNvPicPr>
          <p:nvPr/>
        </p:nvPicPr>
        <p:blipFill>
          <a:blip r:embed="rId2" cstate="print"/>
          <a:stretch>
            <a:fillRect/>
          </a:stretch>
        </p:blipFill>
        <p:spPr>
          <a:xfrm>
            <a:off x="6312024" y="0"/>
            <a:ext cx="5879976" cy="1556792"/>
          </a:xfrm>
          <a:prstGeom prst="rect">
            <a:avLst/>
          </a:prstGeom>
        </p:spPr>
      </p:pic>
    </p:spTree>
    <p:extLst>
      <p:ext uri="{BB962C8B-B14F-4D97-AF65-F5344CB8AC3E}">
        <p14:creationId xmlns:p14="http://schemas.microsoft.com/office/powerpoint/2010/main" val="2164743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just" eaLnBrk="1" fontAlgn="auto" hangingPunct="1">
              <a:spcAft>
                <a:spcPts val="0"/>
              </a:spcAft>
              <a:defRPr/>
            </a:pPr>
            <a:r>
              <a:rPr lang="uk-UA" dirty="0" smtClean="0">
                <a:solidFill>
                  <a:schemeClr val="accent1">
                    <a:satMod val="150000"/>
                  </a:schemeClr>
                </a:solidFill>
              </a:rPr>
              <a:t>ОСНОВНІ  ПРИНЦИПИ  ПРОФЕСІЙНОЇ ЕТИКИ </a:t>
            </a:r>
            <a:endParaRPr lang="uk-UA" dirty="0">
              <a:solidFill>
                <a:schemeClr val="accent1">
                  <a:satMod val="150000"/>
                </a:schemeClr>
              </a:solidFill>
            </a:endParaRPr>
          </a:p>
        </p:txBody>
      </p:sp>
      <p:sp>
        <p:nvSpPr>
          <p:cNvPr id="23555" name="Содержимое 3"/>
          <p:cNvSpPr>
            <a:spLocks noGrp="1"/>
          </p:cNvSpPr>
          <p:nvPr>
            <p:ph idx="1"/>
          </p:nvPr>
        </p:nvSpPr>
        <p:spPr>
          <a:xfrm>
            <a:off x="550863" y="1628775"/>
            <a:ext cx="10972800" cy="4625975"/>
          </a:xfrm>
        </p:spPr>
        <p:txBody>
          <a:bodyPr/>
          <a:lstStyle/>
          <a:p>
            <a:pPr algn="just" eaLnBrk="1" hangingPunct="1">
              <a:buFont typeface="Wingdings 2" panose="05020102010507070707" pitchFamily="18" charset="2"/>
              <a:buNone/>
              <a:defRPr/>
            </a:pPr>
            <a:r>
              <a:rPr lang="uk-UA" sz="2800" b="1" dirty="0" smtClean="0">
                <a:solidFill>
                  <a:srgbClr val="002060"/>
                </a:solidFill>
              </a:rPr>
              <a:t>- це загальні вимоги до професіонала, в яких фіксується </a:t>
            </a:r>
            <a:r>
              <a:rPr lang="uk-UA" sz="2800" b="1" i="1" dirty="0" smtClean="0">
                <a:solidFill>
                  <a:srgbClr val="7030A0"/>
                </a:solidFill>
              </a:rPr>
              <a:t>ціннісні</a:t>
            </a:r>
            <a:r>
              <a:rPr lang="uk-UA" sz="2800" b="1" dirty="0" smtClean="0">
                <a:solidFill>
                  <a:srgbClr val="002060"/>
                </a:solidFill>
              </a:rPr>
              <a:t> та </a:t>
            </a:r>
            <a:r>
              <a:rPr lang="uk-UA" sz="2800" b="1" i="1" dirty="0" smtClean="0">
                <a:solidFill>
                  <a:srgbClr val="7030A0"/>
                </a:solidFill>
              </a:rPr>
              <a:t>ідеологічні</a:t>
            </a:r>
            <a:r>
              <a:rPr lang="uk-UA" sz="2800" b="1" dirty="0" smtClean="0">
                <a:solidFill>
                  <a:srgbClr val="002060"/>
                </a:solidFill>
              </a:rPr>
              <a:t> засади публічного життя суспільства. </a:t>
            </a:r>
          </a:p>
          <a:p>
            <a:pPr algn="ctr" eaLnBrk="1" hangingPunct="1">
              <a:buFont typeface="Wingdings 2" panose="05020102010507070707" pitchFamily="18" charset="2"/>
              <a:buNone/>
              <a:defRPr/>
            </a:pPr>
            <a:r>
              <a:rPr lang="uk-UA" sz="2800" b="1" dirty="0" smtClean="0">
                <a:solidFill>
                  <a:srgbClr val="002060"/>
                </a:solidFill>
              </a:rPr>
              <a:t>    Недотримання цих вимог: </a:t>
            </a:r>
          </a:p>
          <a:p>
            <a:pPr algn="just" eaLnBrk="1" hangingPunct="1">
              <a:buFont typeface="Wingdings 2" panose="05020102010507070707" pitchFamily="18" charset="2"/>
              <a:buNone/>
              <a:defRPr/>
            </a:pPr>
            <a:r>
              <a:rPr lang="uk-UA" sz="2800" b="1" dirty="0" smtClean="0">
                <a:solidFill>
                  <a:srgbClr val="7030A0"/>
                </a:solidFill>
              </a:rPr>
              <a:t>- ставить під сумнів легітимність здійснення професійної діяльності</a:t>
            </a:r>
            <a:r>
              <a:rPr lang="uk-UA" sz="2800" b="1" dirty="0" smtClean="0">
                <a:solidFill>
                  <a:srgbClr val="002060"/>
                </a:solidFill>
              </a:rPr>
              <a:t>, </a:t>
            </a:r>
          </a:p>
          <a:p>
            <a:pPr algn="just" eaLnBrk="1" hangingPunct="1">
              <a:buFont typeface="Wingdings 2" panose="05020102010507070707" pitchFamily="18" charset="2"/>
              <a:buNone/>
              <a:defRPr/>
            </a:pPr>
            <a:r>
              <a:rPr lang="uk-UA" sz="2800" b="1" dirty="0" smtClean="0">
                <a:solidFill>
                  <a:schemeClr val="accent3">
                    <a:lumMod val="75000"/>
                  </a:schemeClr>
                </a:solidFill>
              </a:rPr>
              <a:t>- підриває довіру до професіоналізму як до певної кваліфікаційної якості людини</a:t>
            </a:r>
            <a:r>
              <a:rPr lang="uk-UA" sz="2800" b="1" dirty="0" smtClean="0">
                <a:solidFill>
                  <a:srgbClr val="002060"/>
                </a:solidFill>
              </a:rPr>
              <a:t>, </a:t>
            </a:r>
          </a:p>
          <a:p>
            <a:pPr algn="just" eaLnBrk="1" hangingPunct="1">
              <a:buFont typeface="Wingdings 2" panose="05020102010507070707" pitchFamily="18" charset="2"/>
              <a:buNone/>
              <a:defRPr/>
            </a:pPr>
            <a:r>
              <a:rPr lang="uk-UA" sz="2800" b="1" dirty="0" smtClean="0">
                <a:solidFill>
                  <a:schemeClr val="accent1">
                    <a:lumMod val="75000"/>
                  </a:schemeClr>
                </a:solidFill>
              </a:rPr>
              <a:t>- загрожує загальною недовірою громадськості до програм державного менеджменту та, у крайніх своїх виявах, соціальними заворушеннями </a:t>
            </a:r>
          </a:p>
        </p:txBody>
      </p:sp>
    </p:spTree>
    <p:extLst>
      <p:ext uri="{BB962C8B-B14F-4D97-AF65-F5344CB8AC3E}">
        <p14:creationId xmlns:p14="http://schemas.microsoft.com/office/powerpoint/2010/main" val="646580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79376" y="548680"/>
            <a:ext cx="10871200" cy="436563"/>
          </a:xfrm>
        </p:spPr>
        <p:txBody>
          <a:bodyPr>
            <a:normAutofit fontScale="90000"/>
          </a:bodyPr>
          <a:lstStyle/>
          <a:p>
            <a:pPr algn="ctr" eaLnBrk="1" fontAlgn="auto" hangingPunct="1">
              <a:spcAft>
                <a:spcPts val="0"/>
              </a:spcAft>
              <a:defRPr/>
            </a:pPr>
            <a:r>
              <a:rPr lang="uk-UA" dirty="0" smtClean="0">
                <a:solidFill>
                  <a:srgbClr val="FFC000"/>
                </a:solidFill>
              </a:rPr>
              <a:t>Принципи  </a:t>
            </a:r>
            <a:br>
              <a:rPr lang="uk-UA" dirty="0" smtClean="0">
                <a:solidFill>
                  <a:srgbClr val="FFC000"/>
                </a:solidFill>
              </a:rPr>
            </a:br>
            <a:r>
              <a:rPr lang="uk-UA" dirty="0" smtClean="0">
                <a:solidFill>
                  <a:srgbClr val="FFC000"/>
                </a:solidFill>
              </a:rPr>
              <a:t>професійної  етики поліцейського</a:t>
            </a:r>
            <a:endParaRPr lang="ru-RU" dirty="0" smtClean="0">
              <a:solidFill>
                <a:srgbClr val="FFC000"/>
              </a:solidFill>
            </a:endParaRPr>
          </a:p>
        </p:txBody>
      </p:sp>
      <p:sp>
        <p:nvSpPr>
          <p:cNvPr id="32771" name="Текст 2"/>
          <p:cNvSpPr>
            <a:spLocks noGrp="1"/>
          </p:cNvSpPr>
          <p:nvPr>
            <p:ph idx="1"/>
          </p:nvPr>
        </p:nvSpPr>
        <p:spPr/>
        <p:txBody>
          <a:bodyPr/>
          <a:lstStyle/>
          <a:p>
            <a:pPr eaLnBrk="1" hangingPunct="1"/>
            <a:r>
              <a:rPr lang="uk-UA" altLang="ru-RU" b="1" dirty="0" smtClean="0">
                <a:solidFill>
                  <a:srgbClr val="002060"/>
                </a:solidFill>
              </a:rPr>
              <a:t>верховенство права</a:t>
            </a:r>
            <a:endParaRPr lang="ru-RU" altLang="ru-RU" b="1" dirty="0" smtClean="0">
              <a:solidFill>
                <a:srgbClr val="002060"/>
              </a:solidFill>
            </a:endParaRPr>
          </a:p>
          <a:p>
            <a:pPr eaLnBrk="1" hangingPunct="1"/>
            <a:r>
              <a:rPr lang="uk-UA" altLang="ru-RU" b="1" dirty="0" smtClean="0">
                <a:solidFill>
                  <a:srgbClr val="002060"/>
                </a:solidFill>
              </a:rPr>
              <a:t>дотримання прав і свобод людини</a:t>
            </a:r>
            <a:endParaRPr lang="ru-RU" altLang="ru-RU" b="1" dirty="0" smtClean="0">
              <a:solidFill>
                <a:srgbClr val="002060"/>
              </a:solidFill>
            </a:endParaRPr>
          </a:p>
          <a:p>
            <a:pPr eaLnBrk="1" hangingPunct="1"/>
            <a:r>
              <a:rPr lang="uk-UA" altLang="ru-RU" b="1" dirty="0" smtClean="0">
                <a:solidFill>
                  <a:srgbClr val="002060"/>
                </a:solidFill>
              </a:rPr>
              <a:t>законність</a:t>
            </a:r>
            <a:endParaRPr lang="ru-RU" altLang="ru-RU" b="1" dirty="0" smtClean="0">
              <a:solidFill>
                <a:srgbClr val="002060"/>
              </a:solidFill>
            </a:endParaRPr>
          </a:p>
          <a:p>
            <a:pPr eaLnBrk="1" hangingPunct="1"/>
            <a:r>
              <a:rPr lang="uk-UA" altLang="ru-RU" b="1" dirty="0" smtClean="0">
                <a:solidFill>
                  <a:srgbClr val="002060"/>
                </a:solidFill>
              </a:rPr>
              <a:t>відкритість та прозорість</a:t>
            </a:r>
            <a:endParaRPr lang="ru-RU" altLang="ru-RU" b="1" dirty="0" smtClean="0">
              <a:solidFill>
                <a:srgbClr val="002060"/>
              </a:solidFill>
            </a:endParaRPr>
          </a:p>
          <a:p>
            <a:pPr eaLnBrk="1" hangingPunct="1"/>
            <a:r>
              <a:rPr lang="uk-UA" altLang="ru-RU" b="1" dirty="0" smtClean="0">
                <a:solidFill>
                  <a:srgbClr val="002060"/>
                </a:solidFill>
              </a:rPr>
              <a:t>справедливість, неупередженість і рівність</a:t>
            </a:r>
            <a:endParaRPr lang="ru-RU" altLang="ru-RU" b="1" dirty="0" smtClean="0">
              <a:solidFill>
                <a:srgbClr val="002060"/>
              </a:solidFill>
            </a:endParaRPr>
          </a:p>
          <a:p>
            <a:pPr eaLnBrk="1" hangingPunct="1"/>
            <a:r>
              <a:rPr lang="uk-UA" altLang="ru-RU" b="1" dirty="0" smtClean="0">
                <a:solidFill>
                  <a:srgbClr val="002060"/>
                </a:solidFill>
              </a:rPr>
              <a:t>взаємодія з населенням на засадах партнерства</a:t>
            </a:r>
            <a:endParaRPr lang="ru-RU" altLang="ru-RU" b="1" dirty="0" smtClean="0">
              <a:solidFill>
                <a:srgbClr val="002060"/>
              </a:solidFill>
            </a:endParaRPr>
          </a:p>
          <a:p>
            <a:pPr eaLnBrk="1" hangingPunct="1"/>
            <a:r>
              <a:rPr lang="uk-UA" altLang="ru-RU" b="1" dirty="0" smtClean="0">
                <a:solidFill>
                  <a:srgbClr val="002060"/>
                </a:solidFill>
              </a:rPr>
              <a:t>політична нейтральність</a:t>
            </a:r>
            <a:endParaRPr lang="ru-RU" altLang="ru-RU" b="1" dirty="0" smtClean="0">
              <a:solidFill>
                <a:srgbClr val="002060"/>
              </a:solidFill>
            </a:endParaRPr>
          </a:p>
          <a:p>
            <a:pPr eaLnBrk="1" hangingPunct="1"/>
            <a:r>
              <a:rPr lang="uk-UA" altLang="ru-RU" b="1" dirty="0" smtClean="0">
                <a:solidFill>
                  <a:srgbClr val="002060"/>
                </a:solidFill>
              </a:rPr>
              <a:t>підзвітність та відповідальність</a:t>
            </a:r>
            <a:endParaRPr lang="ru-RU" altLang="en-US" dirty="0" smtClean="0"/>
          </a:p>
        </p:txBody>
      </p:sp>
    </p:spTree>
    <p:extLst>
      <p:ext uri="{BB962C8B-B14F-4D97-AF65-F5344CB8AC3E}">
        <p14:creationId xmlns:p14="http://schemas.microsoft.com/office/powerpoint/2010/main" val="2243878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4"/>
          <p:cNvSpPr>
            <a:spLocks noGrp="1"/>
          </p:cNvSpPr>
          <p:nvPr>
            <p:ph idx="1"/>
          </p:nvPr>
        </p:nvSpPr>
        <p:spPr>
          <a:xfrm>
            <a:off x="550863" y="1412875"/>
            <a:ext cx="10972800" cy="4824413"/>
          </a:xfrm>
        </p:spPr>
        <p:txBody>
          <a:bodyPr/>
          <a:lstStyle/>
          <a:p>
            <a:pPr marL="2784475" indent="-2665413" algn="just">
              <a:buFont typeface="Wingdings 2" panose="05020102010507070707" pitchFamily="18" charset="2"/>
              <a:buNone/>
              <a:defRPr/>
            </a:pPr>
            <a:r>
              <a:rPr lang="uk-UA" b="1" dirty="0" smtClean="0">
                <a:solidFill>
                  <a:srgbClr val="002060"/>
                </a:solidFill>
                <a:latin typeface="Arial" charset="0"/>
                <a:cs typeface="Arial" charset="0"/>
              </a:rPr>
              <a:t>         		Зміст принципів професійної етики  поліцейських викладено у: </a:t>
            </a:r>
          </a:p>
          <a:p>
            <a:pPr algn="just">
              <a:buFont typeface="Wingdings 2" panose="05020102010507070707" pitchFamily="18" charset="2"/>
              <a:buNone/>
              <a:defRPr/>
            </a:pPr>
            <a:r>
              <a:rPr lang="uk-UA" sz="4000" b="1" dirty="0" smtClean="0">
                <a:solidFill>
                  <a:srgbClr val="002060"/>
                </a:solidFill>
                <a:latin typeface="Arial" charset="0"/>
                <a:cs typeface="Arial" charset="0"/>
              </a:rPr>
              <a:t>		Законі України </a:t>
            </a:r>
            <a:r>
              <a:rPr lang="uk-UA" sz="4000" b="1" i="1" spc="300" dirty="0" err="1" smtClean="0">
                <a:solidFill>
                  <a:srgbClr val="002060"/>
                </a:solidFill>
                <a:latin typeface="Arial" charset="0"/>
                <a:cs typeface="Arial" charset="0"/>
              </a:rPr>
              <a:t>“Про</a:t>
            </a:r>
            <a:r>
              <a:rPr lang="uk-UA" sz="4000" b="1" i="1" spc="300" dirty="0" smtClean="0">
                <a:solidFill>
                  <a:srgbClr val="002060"/>
                </a:solidFill>
                <a:latin typeface="Arial" charset="0"/>
                <a:cs typeface="Arial" charset="0"/>
              </a:rPr>
              <a:t> Національну </a:t>
            </a:r>
            <a:r>
              <a:rPr lang="uk-UA" sz="4000" b="1" i="1" spc="300" dirty="0" err="1" smtClean="0">
                <a:solidFill>
                  <a:srgbClr val="002060"/>
                </a:solidFill>
                <a:latin typeface="Arial" charset="0"/>
                <a:cs typeface="Arial" charset="0"/>
              </a:rPr>
              <a:t>поліцію”</a:t>
            </a:r>
            <a:r>
              <a:rPr lang="uk-UA" sz="4000" b="1" i="1" dirty="0" smtClean="0">
                <a:solidFill>
                  <a:srgbClr val="002060"/>
                </a:solidFill>
                <a:latin typeface="Arial" charset="0"/>
                <a:cs typeface="Arial" charset="0"/>
              </a:rPr>
              <a:t>  </a:t>
            </a:r>
            <a:r>
              <a:rPr lang="uk-UA" b="1" dirty="0" smtClean="0">
                <a:solidFill>
                  <a:srgbClr val="002060"/>
                </a:solidFill>
                <a:latin typeface="Arial" charset="0"/>
                <a:cs typeface="Arial" charset="0"/>
              </a:rPr>
              <a:t>та </a:t>
            </a:r>
          </a:p>
          <a:p>
            <a:pPr algn="just">
              <a:buFont typeface="Wingdings 2" panose="05020102010507070707" pitchFamily="18" charset="2"/>
              <a:buNone/>
              <a:defRPr/>
            </a:pPr>
            <a:r>
              <a:rPr lang="uk-UA" sz="4000" b="1" dirty="0" smtClean="0">
                <a:solidFill>
                  <a:srgbClr val="002060"/>
                </a:solidFill>
                <a:latin typeface="Arial" charset="0"/>
                <a:cs typeface="Arial" charset="0"/>
              </a:rPr>
              <a:t>		Наказі МВС України № 1179 від 09.11.2016 </a:t>
            </a:r>
            <a:r>
              <a:rPr lang="uk-UA" sz="4000" b="1" i="1" spc="300" dirty="0" err="1" smtClean="0">
                <a:solidFill>
                  <a:srgbClr val="002060"/>
                </a:solidFill>
                <a:latin typeface="Arial" charset="0"/>
                <a:cs typeface="Arial" charset="0"/>
              </a:rPr>
              <a:t>“Про</a:t>
            </a:r>
            <a:r>
              <a:rPr lang="uk-UA" sz="4000" b="1" i="1" spc="300" dirty="0" smtClean="0">
                <a:solidFill>
                  <a:srgbClr val="002060"/>
                </a:solidFill>
                <a:latin typeface="Arial" charset="0"/>
                <a:cs typeface="Arial" charset="0"/>
              </a:rPr>
              <a:t> затвердження  Правил етичної поведінки </a:t>
            </a:r>
            <a:r>
              <a:rPr lang="uk-UA" sz="4000" b="1" i="1" spc="300" dirty="0" err="1" smtClean="0">
                <a:solidFill>
                  <a:srgbClr val="002060"/>
                </a:solidFill>
                <a:latin typeface="Arial" charset="0"/>
                <a:cs typeface="Arial" charset="0"/>
              </a:rPr>
              <a:t>поліцейського”</a:t>
            </a:r>
            <a:r>
              <a:rPr lang="uk-UA" sz="4000" b="1" i="1" dirty="0" smtClean="0">
                <a:solidFill>
                  <a:srgbClr val="002060"/>
                </a:solidFill>
                <a:latin typeface="Arial" charset="0"/>
                <a:cs typeface="Arial" charset="0"/>
              </a:rPr>
              <a:t>.</a:t>
            </a:r>
          </a:p>
          <a:p>
            <a:pPr algn="just" eaLnBrk="1" fontAlgn="t" hangingPunct="1">
              <a:buFont typeface="Wingdings 2" panose="05020102010507070707" pitchFamily="18" charset="2"/>
              <a:buNone/>
              <a:defRPr/>
            </a:pPr>
            <a:endParaRPr lang="uk-UA" sz="4000" b="1" dirty="0" smtClean="0">
              <a:solidFill>
                <a:srgbClr val="002060"/>
              </a:solidFill>
              <a:latin typeface="Arial" charset="0"/>
              <a:cs typeface="Arial" charset="0"/>
            </a:endParaRPr>
          </a:p>
          <a:p>
            <a:pPr eaLnBrk="1" hangingPunct="1">
              <a:buFont typeface="Wingdings 2" panose="05020102010507070707" pitchFamily="18" charset="2"/>
              <a:buNone/>
              <a:defRPr/>
            </a:pPr>
            <a:endParaRPr lang="uk-UA" b="1" dirty="0" smtClean="0">
              <a:solidFill>
                <a:srgbClr val="002060"/>
              </a:solidFill>
              <a:latin typeface="Arial" charset="0"/>
              <a:cs typeface="Arial" charset="0"/>
            </a:endParaRPr>
          </a:p>
        </p:txBody>
      </p:sp>
      <p:pic>
        <p:nvPicPr>
          <p:cNvPr id="33795" name="Рисунок 2" descr="National_Police_of_Ukraine_emblem.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325" y="26035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67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0" indent="0" algn="ctr">
              <a:buFont typeface="Wingdings 2" panose="05020102010507070707" pitchFamily="18" charset="2"/>
              <a:buNone/>
              <a:tabLst>
                <a:tab pos="10764838" algn="l"/>
              </a:tabLst>
              <a:defRPr/>
            </a:pPr>
            <a:r>
              <a:rPr lang="uk-UA" sz="3600" b="1" spc="300" dirty="0" smtClean="0">
                <a:solidFill>
                  <a:srgbClr val="002060"/>
                </a:solidFill>
                <a:latin typeface="Arial" pitchFamily="34" charset="0"/>
                <a:cs typeface="Arial" pitchFamily="34" charset="0"/>
              </a:rPr>
              <a:t>Принципи</a:t>
            </a:r>
            <a:r>
              <a:rPr lang="uk-UA" sz="3600" b="1" dirty="0" smtClean="0">
                <a:solidFill>
                  <a:srgbClr val="002060"/>
                </a:solidFill>
              </a:rPr>
              <a:t> професійної етики задають загальний напрямок професійної діяльності. </a:t>
            </a:r>
          </a:p>
          <a:p>
            <a:pPr marL="0" indent="0" algn="ctr">
              <a:buFont typeface="Wingdings 2" panose="05020102010507070707" pitchFamily="18" charset="2"/>
              <a:buNone/>
              <a:tabLst>
                <a:tab pos="10764838" algn="l"/>
              </a:tabLst>
              <a:defRPr/>
            </a:pPr>
            <a:r>
              <a:rPr lang="uk-UA" sz="3600" b="1" dirty="0" smtClean="0">
                <a:solidFill>
                  <a:srgbClr val="002060"/>
                </a:solidFill>
              </a:rPr>
              <a:t>	</a:t>
            </a:r>
            <a:r>
              <a:rPr lang="uk-UA" sz="3600" b="1" spc="300" dirty="0" smtClean="0">
                <a:solidFill>
                  <a:srgbClr val="002060"/>
                </a:solidFill>
                <a:latin typeface="Arial" pitchFamily="34" charset="0"/>
                <a:cs typeface="Arial" pitchFamily="34" charset="0"/>
              </a:rPr>
              <a:t>Норми</a:t>
            </a:r>
            <a:r>
              <a:rPr lang="uk-UA" sz="3600" b="1" dirty="0" smtClean="0">
                <a:solidFill>
                  <a:srgbClr val="002060"/>
                </a:solidFill>
              </a:rPr>
              <a:t> професійної етики вказують, які конкретно вчинки має здійснити поліцейський, як він мусить поводитися у типових ситуаціях.</a:t>
            </a:r>
          </a:p>
        </p:txBody>
      </p:sp>
      <p:pic>
        <p:nvPicPr>
          <p:cNvPr id="34819" name="Рисунок 3" descr="images (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8288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587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uk-UA" sz="4800" dirty="0" smtClean="0"/>
              <a:t>Нормативні вимоги професійної етики</a:t>
            </a:r>
            <a:endParaRPr lang="uk-UA" dirty="0"/>
          </a:p>
        </p:txBody>
      </p:sp>
      <p:sp>
        <p:nvSpPr>
          <p:cNvPr id="35843" name="Содержимое 2"/>
          <p:cNvSpPr>
            <a:spLocks noGrp="1"/>
          </p:cNvSpPr>
          <p:nvPr>
            <p:ph idx="1"/>
          </p:nvPr>
        </p:nvSpPr>
        <p:spPr>
          <a:xfrm>
            <a:off x="550863" y="1484313"/>
            <a:ext cx="10972800" cy="4625975"/>
          </a:xfrm>
        </p:spPr>
        <p:txBody>
          <a:bodyPr/>
          <a:lstStyle/>
          <a:p>
            <a:pPr algn="just">
              <a:buFont typeface="Arial" panose="020B0604020202020204" pitchFamily="34" charset="0"/>
              <a:buChar char="•"/>
            </a:pPr>
            <a:r>
              <a:rPr lang="uk-UA" altLang="en-US" b="1" smtClean="0">
                <a:solidFill>
                  <a:srgbClr val="002060"/>
                </a:solidFill>
                <a:latin typeface="Calibri" panose="020F0502020204030204" pitchFamily="34" charset="0"/>
              </a:rPr>
              <a:t> Містять основні принципи та правила поведінки, обов'язкові для працівників поліції під час виконання ними службових обов‘язків.</a:t>
            </a:r>
          </a:p>
          <a:p>
            <a:pPr algn="just">
              <a:buFont typeface="Arial" panose="020B0604020202020204" pitchFamily="34" charset="0"/>
              <a:buChar char="•"/>
            </a:pPr>
            <a:endParaRPr lang="ru-RU" altLang="en-US" b="1" smtClean="0">
              <a:solidFill>
                <a:srgbClr val="002060"/>
              </a:solidFill>
              <a:latin typeface="Calibri" panose="020F0502020204030204" pitchFamily="34" charset="0"/>
            </a:endParaRPr>
          </a:p>
          <a:p>
            <a:pPr algn="just">
              <a:buFont typeface="Arial" panose="020B0604020202020204" pitchFamily="34" charset="0"/>
              <a:buChar char="•"/>
            </a:pPr>
            <a:r>
              <a:rPr lang="uk-UA" altLang="en-US" b="1" smtClean="0">
                <a:solidFill>
                  <a:srgbClr val="002060"/>
                </a:solidFill>
                <a:latin typeface="Calibri" panose="020F0502020204030204" pitchFamily="34" charset="0"/>
              </a:rPr>
              <a:t>Задекларовані у міжнародних стандартах «Кодексу поведінки посадових осіб по підтриманню правопорядку», «Декларації про поліцію Ради Європи», якими керуються працівники правоохоронних органів держав світового співтовариства.</a:t>
            </a:r>
          </a:p>
          <a:p>
            <a:pPr algn="just">
              <a:buFont typeface="Arial" panose="020B0604020202020204" pitchFamily="34" charset="0"/>
              <a:buChar char="•"/>
            </a:pPr>
            <a:endParaRPr lang="ru-RU" altLang="en-US" b="1" smtClean="0">
              <a:solidFill>
                <a:srgbClr val="002060"/>
              </a:solidFill>
              <a:latin typeface="Calibri" panose="020F0502020204030204" pitchFamily="34" charset="0"/>
            </a:endParaRPr>
          </a:p>
          <a:p>
            <a:endParaRPr lang="uk-UA" altLang="en-US" smtClean="0"/>
          </a:p>
        </p:txBody>
      </p:sp>
    </p:spTree>
    <p:extLst>
      <p:ext uri="{BB962C8B-B14F-4D97-AF65-F5344CB8AC3E}">
        <p14:creationId xmlns:p14="http://schemas.microsoft.com/office/powerpoint/2010/main" val="1729792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8" descr="271115_13.5ed5432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9688" y="0"/>
            <a:ext cx="1992312"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79376" y="155448"/>
            <a:ext cx="11103024" cy="1545360"/>
          </a:xfrm>
        </p:spPr>
        <p:txBody>
          <a:bodyPr>
            <a:noAutofit/>
          </a:bodyPr>
          <a:lstStyle/>
          <a:p>
            <a:pPr algn="ctr">
              <a:defRPr/>
            </a:pPr>
            <a:r>
              <a:rPr lang="uk-UA" sz="3000" dirty="0" smtClean="0">
                <a:solidFill>
                  <a:srgbClr val="FFC000"/>
                </a:solidFill>
              </a:rPr>
              <a:t>Незалежно від посади чи звання </a:t>
            </a:r>
            <a:br>
              <a:rPr lang="uk-UA" sz="3000" dirty="0" smtClean="0">
                <a:solidFill>
                  <a:srgbClr val="FFC000"/>
                </a:solidFill>
              </a:rPr>
            </a:br>
            <a:r>
              <a:rPr lang="uk-UA" sz="3000" i="1" dirty="0" smtClean="0">
                <a:solidFill>
                  <a:srgbClr val="FFC000"/>
                </a:solidFill>
              </a:rPr>
              <a:t>у відносинах із населенням поліцейський зобов’язаний:</a:t>
            </a:r>
            <a:endParaRPr lang="uk-UA" sz="3000" dirty="0">
              <a:solidFill>
                <a:srgbClr val="FFC000"/>
              </a:solidFill>
            </a:endParaRPr>
          </a:p>
        </p:txBody>
      </p:sp>
      <p:sp>
        <p:nvSpPr>
          <p:cNvPr id="3" name="Содержимое 2"/>
          <p:cNvSpPr>
            <a:spLocks noGrp="1"/>
          </p:cNvSpPr>
          <p:nvPr>
            <p:ph idx="1"/>
          </p:nvPr>
        </p:nvSpPr>
        <p:spPr>
          <a:xfrm>
            <a:off x="609600" y="1916113"/>
            <a:ext cx="10972800" cy="4484687"/>
          </a:xfrm>
        </p:spPr>
        <p:txBody>
          <a:bodyPr/>
          <a:lstStyle/>
          <a:p>
            <a:pPr>
              <a:defRPr/>
            </a:pPr>
            <a:endParaRPr lang="uk-UA" dirty="0" smtClean="0">
              <a:solidFill>
                <a:srgbClr val="002060"/>
              </a:solidFill>
              <a:latin typeface="Arial" pitchFamily="34" charset="0"/>
              <a:cs typeface="Arial" pitchFamily="34" charset="0"/>
            </a:endParaRPr>
          </a:p>
          <a:p>
            <a:pPr>
              <a:defRPr/>
            </a:pPr>
            <a:r>
              <a:rPr lang="uk-UA" dirty="0" smtClean="0">
                <a:solidFill>
                  <a:srgbClr val="002060"/>
                </a:solidFill>
                <a:latin typeface="Arial" pitchFamily="34" charset="0"/>
                <a:cs typeface="Arial" pitchFamily="34" charset="0"/>
              </a:rPr>
              <a:t>бути тактовним та доброзичливим;</a:t>
            </a:r>
          </a:p>
          <a:p>
            <a:pPr>
              <a:defRPr/>
            </a:pPr>
            <a:r>
              <a:rPr lang="uk-UA" dirty="0" smtClean="0">
                <a:solidFill>
                  <a:srgbClr val="002060"/>
                </a:solidFill>
                <a:latin typeface="Arial" pitchFamily="34" charset="0"/>
                <a:cs typeface="Arial" pitchFamily="34" charset="0"/>
              </a:rPr>
              <a:t> </a:t>
            </a:r>
            <a:r>
              <a:rPr lang="uk-UA" dirty="0" smtClean="0">
                <a:solidFill>
                  <a:schemeClr val="accent2">
                    <a:lumMod val="50000"/>
                  </a:schemeClr>
                </a:solidFill>
                <a:latin typeface="Arial" pitchFamily="34" charset="0"/>
                <a:cs typeface="Arial" pitchFamily="34" charset="0"/>
              </a:rPr>
              <a:t>висловлювати вимоги чи зауваження, що стосуються особи, у ввічливій та переконливій формі;</a:t>
            </a:r>
          </a:p>
          <a:p>
            <a:pPr>
              <a:defRPr/>
            </a:pPr>
            <a:r>
              <a:rPr lang="uk-UA" dirty="0" smtClean="0">
                <a:solidFill>
                  <a:srgbClr val="002060"/>
                </a:solidFill>
                <a:latin typeface="Arial" pitchFamily="34" charset="0"/>
                <a:cs typeface="Arial" pitchFamily="34" charset="0"/>
              </a:rPr>
              <a:t> надати можливість особі висловити власну думку;</a:t>
            </a:r>
          </a:p>
          <a:p>
            <a:pPr>
              <a:defRPr/>
            </a:pPr>
            <a:r>
              <a:rPr lang="uk-UA" dirty="0" smtClean="0">
                <a:solidFill>
                  <a:srgbClr val="002060"/>
                </a:solidFill>
                <a:latin typeface="Arial" pitchFamily="34" charset="0"/>
                <a:cs typeface="Arial" pitchFamily="34" charset="0"/>
              </a:rPr>
              <a:t> </a:t>
            </a:r>
            <a:r>
              <a:rPr lang="uk-UA" dirty="0" smtClean="0">
                <a:solidFill>
                  <a:schemeClr val="accent2">
                    <a:lumMod val="50000"/>
                  </a:schemeClr>
                </a:solidFill>
                <a:latin typeface="Arial" pitchFamily="34" charset="0"/>
                <a:cs typeface="Arial" pitchFamily="34" charset="0"/>
              </a:rPr>
              <a:t>до всіх потерпілих від злочинів або інших правопорушень проявляти повагу, охороняти їх безпеку та право на невтручання в особисте життя.</a:t>
            </a:r>
            <a:endParaRPr lang="uk-UA" dirty="0">
              <a:solidFill>
                <a:schemeClr val="accent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357963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uk-UA" i="1" dirty="0" smtClean="0">
                <a:solidFill>
                  <a:srgbClr val="FFC000"/>
                </a:solidFill>
              </a:rPr>
              <a:t>Під час виконання службових обов’язків поліцейський повинен</a:t>
            </a:r>
            <a:r>
              <a:rPr lang="uk-UA" dirty="0" smtClean="0">
                <a:solidFill>
                  <a:srgbClr val="FFC000"/>
                </a:solidFill>
              </a:rPr>
              <a:t>:</a:t>
            </a:r>
            <a:endParaRPr lang="uk-UA" dirty="0">
              <a:solidFill>
                <a:srgbClr val="FFC000"/>
              </a:solidFill>
            </a:endParaRPr>
          </a:p>
        </p:txBody>
      </p:sp>
      <p:sp>
        <p:nvSpPr>
          <p:cNvPr id="3" name="Содержимое 2"/>
          <p:cNvSpPr>
            <a:spLocks noGrp="1"/>
          </p:cNvSpPr>
          <p:nvPr>
            <p:ph idx="1"/>
          </p:nvPr>
        </p:nvSpPr>
        <p:spPr>
          <a:xfrm>
            <a:off x="609600" y="1557338"/>
            <a:ext cx="10972800" cy="4843462"/>
          </a:xfrm>
        </p:spPr>
        <p:txBody>
          <a:bodyPr/>
          <a:lstStyle/>
          <a:p>
            <a:pPr algn="just">
              <a:defRPr/>
            </a:pPr>
            <a:r>
              <a:rPr lang="uk-UA" sz="2600" dirty="0" smtClean="0">
                <a:solidFill>
                  <a:srgbClr val="002060"/>
                </a:solidFill>
              </a:rPr>
              <a:t>Поважати і не порушувати </a:t>
            </a:r>
            <a:r>
              <a:rPr lang="uk-UA" sz="2600" b="1" spc="300" dirty="0" smtClean="0">
                <a:solidFill>
                  <a:srgbClr val="002060"/>
                </a:solidFill>
              </a:rPr>
              <a:t>права та свободи людини</a:t>
            </a:r>
            <a:r>
              <a:rPr lang="uk-UA" sz="2600" dirty="0" smtClean="0">
                <a:solidFill>
                  <a:srgbClr val="002060"/>
                </a:solidFill>
              </a:rPr>
              <a:t>, до яких, зокрема, відносяться права: на життя; на повагу до гідності; на свободу та особисту недоторканність; недоторканість житла; на свободу думки і слова, на вільне вираження своїх поглядів і переконань; на свободу совісті і віросповідання; а також право володіти, користуватися і розпоряджатися своєю власністю, результатами своєї інтелектуальної, творчої діяльності; право на мирні зібрання; на свободу пересування, вільний вибір місця проживання.</a:t>
            </a:r>
          </a:p>
          <a:p>
            <a:pPr algn="just">
              <a:defRPr/>
            </a:pPr>
            <a:r>
              <a:rPr lang="uk-UA" sz="2600" dirty="0" smtClean="0">
                <a:solidFill>
                  <a:srgbClr val="002060"/>
                </a:solidFill>
              </a:rPr>
              <a:t>У кожному окремому випадку обирати той захід з-поміж заходів, передбачених законодавством України, застосування якого призведе до </a:t>
            </a:r>
            <a:r>
              <a:rPr lang="uk-UA" sz="2600" b="1" dirty="0" smtClean="0">
                <a:solidFill>
                  <a:srgbClr val="002060"/>
                </a:solidFill>
              </a:rPr>
              <a:t>настання найменш негативних наслідків</a:t>
            </a:r>
            <a:r>
              <a:rPr lang="uk-UA" sz="2600" dirty="0" smtClean="0">
                <a:solidFill>
                  <a:srgbClr val="002060"/>
                </a:solidFill>
              </a:rPr>
              <a:t>.</a:t>
            </a:r>
          </a:p>
          <a:p>
            <a:pPr>
              <a:defRPr/>
            </a:pPr>
            <a:endParaRPr lang="uk-UA" dirty="0"/>
          </a:p>
        </p:txBody>
      </p:sp>
    </p:spTree>
    <p:extLst>
      <p:ext uri="{BB962C8B-B14F-4D97-AF65-F5344CB8AC3E}">
        <p14:creationId xmlns:p14="http://schemas.microsoft.com/office/powerpoint/2010/main" val="1316459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solidFill>
                  <a:srgbClr val="FFFF00"/>
                </a:solidFill>
              </a:rPr>
              <a:t>ГОЛОВНЕ   ЗАВДАННЯ </a:t>
            </a:r>
            <a:br>
              <a:rPr lang="uk-UA" dirty="0" smtClean="0">
                <a:solidFill>
                  <a:srgbClr val="FFFF00"/>
                </a:solidFill>
              </a:rPr>
            </a:br>
            <a:r>
              <a:rPr lang="uk-UA" dirty="0" smtClean="0">
                <a:solidFill>
                  <a:srgbClr val="FFFF00"/>
                </a:solidFill>
              </a:rPr>
              <a:t>КОРПОРАТИВНОЇ   КУЛЬТУРИ -</a:t>
            </a:r>
            <a:endParaRPr lang="uk-UA" dirty="0">
              <a:solidFill>
                <a:srgbClr val="FFFF00"/>
              </a:solidFill>
            </a:endParaRPr>
          </a:p>
        </p:txBody>
      </p:sp>
      <p:sp>
        <p:nvSpPr>
          <p:cNvPr id="3" name="Содержимое 2"/>
          <p:cNvSpPr>
            <a:spLocks noGrp="1"/>
          </p:cNvSpPr>
          <p:nvPr>
            <p:ph idx="1"/>
          </p:nvPr>
        </p:nvSpPr>
        <p:spPr>
          <a:xfrm>
            <a:off x="609600" y="1774825"/>
            <a:ext cx="4694312" cy="4625975"/>
          </a:xfrm>
        </p:spPr>
        <p:txBody>
          <a:bodyPr/>
          <a:lstStyle/>
          <a:p>
            <a:pPr indent="461963" algn="just">
              <a:buNone/>
            </a:pPr>
            <a:r>
              <a:rPr lang="uk-UA" sz="4400" b="1" dirty="0" smtClean="0">
                <a:solidFill>
                  <a:srgbClr val="002060"/>
                </a:solidFill>
              </a:rPr>
              <a:t>згуртування колективу для ефективного досягнення необхідних результатів</a:t>
            </a:r>
            <a:endParaRPr lang="ru-RU" sz="4400" b="1" dirty="0" smtClean="0">
              <a:solidFill>
                <a:srgbClr val="002060"/>
              </a:solidFill>
            </a:endParaRPr>
          </a:p>
          <a:p>
            <a:pPr algn="just">
              <a:buNone/>
            </a:pPr>
            <a:endParaRPr lang="uk-UA" dirty="0"/>
          </a:p>
        </p:txBody>
      </p:sp>
      <p:pic>
        <p:nvPicPr>
          <p:cNvPr id="4" name="Рисунок 3" descr="corporative-culture-940x528.jpg"/>
          <p:cNvPicPr>
            <a:picLocks noChangeAspect="1"/>
          </p:cNvPicPr>
          <p:nvPr/>
        </p:nvPicPr>
        <p:blipFill>
          <a:blip r:embed="rId2" cstate="print"/>
          <a:stretch>
            <a:fillRect/>
          </a:stretch>
        </p:blipFill>
        <p:spPr>
          <a:xfrm>
            <a:off x="6023992" y="1641740"/>
            <a:ext cx="5951984" cy="497548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Содержимое 2"/>
          <p:cNvSpPr>
            <a:spLocks noGrp="1"/>
          </p:cNvSpPr>
          <p:nvPr>
            <p:ph idx="1"/>
          </p:nvPr>
        </p:nvSpPr>
        <p:spPr>
          <a:xfrm>
            <a:off x="623888" y="1557338"/>
            <a:ext cx="10972800" cy="4625975"/>
          </a:xfrm>
        </p:spPr>
        <p:txBody>
          <a:bodyPr/>
          <a:lstStyle/>
          <a:p>
            <a:pPr algn="just"/>
            <a:r>
              <a:rPr lang="uk-UA" altLang="en-US" sz="2700" smtClean="0">
                <a:solidFill>
                  <a:srgbClr val="002060"/>
                </a:solidFill>
              </a:rPr>
              <a:t>Неухильно дотримуватись </a:t>
            </a:r>
            <a:r>
              <a:rPr lang="uk-UA" altLang="en-US" sz="2700" b="1" smtClean="0">
                <a:solidFill>
                  <a:srgbClr val="002060"/>
                </a:solidFill>
              </a:rPr>
              <a:t>антикорупційного законодавства </a:t>
            </a:r>
            <a:r>
              <a:rPr lang="uk-UA" altLang="en-US" sz="2700" smtClean="0">
                <a:solidFill>
                  <a:srgbClr val="002060"/>
                </a:solidFill>
              </a:rPr>
              <a:t>України, обмежень, пов’язаних зі службою в Національній поліції України.</a:t>
            </a:r>
          </a:p>
          <a:p>
            <a:pPr algn="just"/>
            <a:r>
              <a:rPr lang="uk-UA" altLang="en-US" sz="2700" smtClean="0">
                <a:solidFill>
                  <a:srgbClr val="002060"/>
                </a:solidFill>
              </a:rPr>
              <a:t>Виявляти </a:t>
            </a:r>
            <a:r>
              <a:rPr lang="uk-UA" altLang="en-US" sz="2700" b="1" smtClean="0">
                <a:solidFill>
                  <a:srgbClr val="002060"/>
                </a:solidFill>
              </a:rPr>
              <a:t>повагу до гідності кожної людини</a:t>
            </a:r>
            <a:r>
              <a:rPr lang="uk-UA" altLang="en-US" sz="2700" smtClean="0">
                <a:solidFill>
                  <a:srgbClr val="002060"/>
                </a:solidFill>
              </a:rPr>
              <a:t>, справедливо та неупереджено ставитися до кожного, незважаючи на расову чи національну приналежність, мову, стать, вік, віросповідання, політичні чи інші переконання, майновий стан, соціальне походження чи статус, освіту, місце проживання, сексуальну орієнтацію або іншу ознаку.</a:t>
            </a:r>
          </a:p>
          <a:p>
            <a:pPr algn="just"/>
            <a:r>
              <a:rPr lang="uk-UA" altLang="en-US" sz="2700" smtClean="0">
                <a:solidFill>
                  <a:srgbClr val="002060"/>
                </a:solidFill>
              </a:rPr>
              <a:t>Поводитися стримано, доброзичливо, відкрито, уважно і ввічливо, викликаючи в населення повагу до поліції і готовність співпрацювати.</a:t>
            </a:r>
          </a:p>
          <a:p>
            <a:endParaRPr lang="uk-UA" altLang="en-US" smtClean="0"/>
          </a:p>
        </p:txBody>
      </p:sp>
      <p:pic>
        <p:nvPicPr>
          <p:cNvPr id="3" name="Рисунок 2">
            <a:extLst>
              <a:ext uri="{FF2B5EF4-FFF2-40B4-BE49-F238E27FC236}">
                <a16:creationId xmlns:a16="http://schemas.microsoft.com/office/drawing/2014/main" id="{57B989B6-799C-4E74-99E7-BCD322C2D7A2}"/>
              </a:ext>
            </a:extLst>
          </p:cNvPr>
          <p:cNvPicPr>
            <a:picLocks noChangeAspect="1"/>
          </p:cNvPicPr>
          <p:nvPr/>
        </p:nvPicPr>
        <p:blipFill>
          <a:blip r:embed="rId3" cstate="print"/>
          <a:stretch>
            <a:fillRect/>
          </a:stretch>
        </p:blipFill>
        <p:spPr>
          <a:xfrm>
            <a:off x="263352" y="53400"/>
            <a:ext cx="1503938" cy="1503938"/>
          </a:xfrm>
          <a:prstGeom prst="rect">
            <a:avLst/>
          </a:prstGeom>
        </p:spPr>
      </p:pic>
    </p:spTree>
    <p:extLst>
      <p:ext uri="{BB962C8B-B14F-4D97-AF65-F5344CB8AC3E}">
        <p14:creationId xmlns:p14="http://schemas.microsoft.com/office/powerpoint/2010/main" val="2400268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Содержимое 2"/>
          <p:cNvSpPr>
            <a:spLocks noGrp="1"/>
          </p:cNvSpPr>
          <p:nvPr>
            <p:ph idx="1"/>
          </p:nvPr>
        </p:nvSpPr>
        <p:spPr/>
        <p:txBody>
          <a:bodyPr/>
          <a:lstStyle/>
          <a:p>
            <a:pPr algn="just"/>
            <a:r>
              <a:rPr lang="uk-UA" altLang="en-US" sz="2800" b="1" smtClean="0">
                <a:solidFill>
                  <a:srgbClr val="002060"/>
                </a:solidFill>
              </a:rPr>
              <a:t>Контролювати</a:t>
            </a:r>
            <a:r>
              <a:rPr lang="uk-UA" altLang="en-US" sz="2800" smtClean="0">
                <a:solidFill>
                  <a:srgbClr val="002060"/>
                </a:solidFill>
              </a:rPr>
              <a:t> свою поведінку, почуття та емоції, не дозволяючи особистим симпатіям або антипатіям, неприязні, недоброму настрою або дружнім почуттям впливати на прийняття рішень та службову поведінку.</a:t>
            </a:r>
          </a:p>
          <a:p>
            <a:pPr algn="just"/>
            <a:r>
              <a:rPr lang="uk-UA" altLang="en-US" sz="2800" smtClean="0">
                <a:solidFill>
                  <a:srgbClr val="002060"/>
                </a:solidFill>
              </a:rPr>
              <a:t>Мати </a:t>
            </a:r>
            <a:r>
              <a:rPr lang="uk-UA" altLang="en-US" sz="2800" b="1" smtClean="0">
                <a:solidFill>
                  <a:srgbClr val="002060"/>
                </a:solidFill>
              </a:rPr>
              <a:t>охайний зовнішній вигляд</a:t>
            </a:r>
            <a:r>
              <a:rPr lang="uk-UA" altLang="en-US" sz="2800" smtClean="0">
                <a:solidFill>
                  <a:srgbClr val="002060"/>
                </a:solidFill>
              </a:rPr>
              <a:t>, бути у встановленій формі одягу.</a:t>
            </a:r>
          </a:p>
          <a:p>
            <a:pPr algn="just"/>
            <a:r>
              <a:rPr lang="uk-UA" altLang="en-US" sz="2800" smtClean="0">
                <a:solidFill>
                  <a:srgbClr val="002060"/>
                </a:solidFill>
              </a:rPr>
              <a:t>Дотримуватися </a:t>
            </a:r>
            <a:r>
              <a:rPr lang="uk-UA" altLang="en-US" sz="2800" b="1" smtClean="0">
                <a:solidFill>
                  <a:srgbClr val="002060"/>
                </a:solidFill>
              </a:rPr>
              <a:t>норм ділового мовлення</a:t>
            </a:r>
            <a:r>
              <a:rPr lang="uk-UA" altLang="en-US" sz="2800" smtClean="0">
                <a:solidFill>
                  <a:srgbClr val="002060"/>
                </a:solidFill>
              </a:rPr>
              <a:t>, не допускати використання ненормативної лексики.</a:t>
            </a:r>
          </a:p>
          <a:p>
            <a:pPr algn="just"/>
            <a:r>
              <a:rPr lang="uk-UA" altLang="en-US" sz="2800" smtClean="0">
                <a:solidFill>
                  <a:srgbClr val="002060"/>
                </a:solidFill>
              </a:rPr>
              <a:t>Зберігати і не розголошувати інформацію з обмеженим доступом, яка стала йому відома у зв’язку з виконанням службових обов’язків.</a:t>
            </a:r>
          </a:p>
          <a:p>
            <a:endParaRPr lang="uk-UA" altLang="en-US" smtClean="0"/>
          </a:p>
        </p:txBody>
      </p:sp>
      <p:pic>
        <p:nvPicPr>
          <p:cNvPr id="3" name="Рисунок 2">
            <a:extLst>
              <a:ext uri="{FF2B5EF4-FFF2-40B4-BE49-F238E27FC236}">
                <a16:creationId xmlns:a16="http://schemas.microsoft.com/office/drawing/2014/main" id="{57B989B6-799C-4E74-99E7-BCD322C2D7A2}"/>
              </a:ext>
            </a:extLst>
          </p:cNvPr>
          <p:cNvPicPr>
            <a:picLocks noChangeAspect="1"/>
          </p:cNvPicPr>
          <p:nvPr/>
        </p:nvPicPr>
        <p:blipFill>
          <a:blip r:embed="rId2" cstate="print"/>
          <a:stretch>
            <a:fillRect/>
          </a:stretch>
        </p:blipFill>
        <p:spPr>
          <a:xfrm>
            <a:off x="10560496" y="7144"/>
            <a:ext cx="1503938" cy="1503938"/>
          </a:xfrm>
          <a:prstGeom prst="rect">
            <a:avLst/>
          </a:prstGeom>
        </p:spPr>
      </p:pic>
    </p:spTree>
    <p:extLst>
      <p:ext uri="{BB962C8B-B14F-4D97-AF65-F5344CB8AC3E}">
        <p14:creationId xmlns:p14="http://schemas.microsoft.com/office/powerpoint/2010/main" val="822226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defRPr/>
            </a:pPr>
            <a:r>
              <a:rPr lang="uk-UA" sz="4400" dirty="0" smtClean="0"/>
              <a:t>Інструментарій </a:t>
            </a:r>
            <a:br>
              <a:rPr lang="uk-UA" sz="4400" dirty="0" smtClean="0"/>
            </a:br>
            <a:r>
              <a:rPr lang="uk-UA" sz="4400" dirty="0" smtClean="0"/>
              <a:t>професійної етики поліцейського</a:t>
            </a:r>
            <a:endParaRPr lang="uk-UA" sz="4400" dirty="0"/>
          </a:p>
        </p:txBody>
      </p:sp>
      <p:sp>
        <p:nvSpPr>
          <p:cNvPr id="43011" name="Содержимое 2"/>
          <p:cNvSpPr>
            <a:spLocks noGrp="1"/>
          </p:cNvSpPr>
          <p:nvPr>
            <p:ph idx="1"/>
          </p:nvPr>
        </p:nvSpPr>
        <p:spPr/>
        <p:txBody>
          <a:bodyPr/>
          <a:lstStyle/>
          <a:p>
            <a:r>
              <a:rPr lang="uk-UA" altLang="en-US" sz="4000" b="1" smtClean="0">
                <a:solidFill>
                  <a:srgbClr val="002060"/>
                </a:solidFill>
              </a:rPr>
              <a:t>Присяга працівника поліції</a:t>
            </a:r>
          </a:p>
          <a:p>
            <a:r>
              <a:rPr lang="uk-UA" altLang="en-US" sz="4000" b="1" smtClean="0">
                <a:solidFill>
                  <a:srgbClr val="002060"/>
                </a:solidFill>
              </a:rPr>
              <a:t>Етичний кодекс поліцейського</a:t>
            </a:r>
          </a:p>
          <a:p>
            <a:r>
              <a:rPr lang="uk-UA" altLang="en-US" sz="4000" b="1" smtClean="0">
                <a:solidFill>
                  <a:srgbClr val="002060"/>
                </a:solidFill>
              </a:rPr>
              <a:t>Дисциплінарний статут</a:t>
            </a:r>
          </a:p>
          <a:p>
            <a:r>
              <a:rPr lang="uk-UA" altLang="en-US" sz="4000" b="1" smtClean="0">
                <a:solidFill>
                  <a:srgbClr val="002060"/>
                </a:solidFill>
              </a:rPr>
              <a:t>Поліцейські комісії</a:t>
            </a:r>
          </a:p>
          <a:p>
            <a:r>
              <a:rPr lang="uk-UA" altLang="en-US" sz="4000" b="1" smtClean="0">
                <a:solidFill>
                  <a:srgbClr val="002060"/>
                </a:solidFill>
              </a:rPr>
              <a:t>Опитування громадської думки</a:t>
            </a:r>
          </a:p>
        </p:txBody>
      </p:sp>
    </p:spTree>
    <p:extLst>
      <p:ext uri="{BB962C8B-B14F-4D97-AF65-F5344CB8AC3E}">
        <p14:creationId xmlns:p14="http://schemas.microsoft.com/office/powerpoint/2010/main" val="3271407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uk-UA" dirty="0" smtClean="0">
                <a:solidFill>
                  <a:srgbClr val="FFC000"/>
                </a:solidFill>
              </a:rPr>
              <a:t>ЛЮДСЬКИЙ   ФАКТОР</a:t>
            </a:r>
            <a:endParaRPr lang="uk-UA" dirty="0">
              <a:solidFill>
                <a:srgbClr val="FFC000"/>
              </a:solidFill>
            </a:endParaRPr>
          </a:p>
        </p:txBody>
      </p:sp>
      <p:sp>
        <p:nvSpPr>
          <p:cNvPr id="39939" name="Содержимое 2"/>
          <p:cNvSpPr>
            <a:spLocks noGrp="1"/>
          </p:cNvSpPr>
          <p:nvPr>
            <p:ph idx="1"/>
          </p:nvPr>
        </p:nvSpPr>
        <p:spPr>
          <a:xfrm>
            <a:off x="609600" y="1484785"/>
            <a:ext cx="10972800" cy="4916016"/>
          </a:xfrm>
        </p:spPr>
        <p:txBody>
          <a:bodyPr/>
          <a:lstStyle/>
          <a:p>
            <a:pPr algn="just">
              <a:buFont typeface="Wingdings 2" pitchFamily="18" charset="2"/>
              <a:buNone/>
            </a:pPr>
            <a:r>
              <a:rPr lang="uk-UA" altLang="en-US" b="1" dirty="0" smtClean="0">
                <a:solidFill>
                  <a:srgbClr val="002060"/>
                </a:solidFill>
              </a:rPr>
              <a:t>		</a:t>
            </a:r>
            <a:r>
              <a:rPr lang="uk-UA" altLang="en-US" sz="4000" b="1" dirty="0" smtClean="0">
                <a:solidFill>
                  <a:srgbClr val="002060"/>
                </a:solidFill>
              </a:rPr>
              <a:t>Професійна діяльність має ставати  реалізацією особистісних смислів людини-працівника в межах правового і морального поля професії. Якщо у професії людина не має можливості для самореалізації, то тоді професійна етика перетворюється виключно на </a:t>
            </a:r>
            <a:r>
              <a:rPr lang="uk-UA" altLang="en-US" sz="4000" b="1" dirty="0" smtClean="0">
                <a:solidFill>
                  <a:srgbClr val="7030A0"/>
                </a:solidFill>
              </a:rPr>
              <a:t>засіб тиску та примусу</a:t>
            </a:r>
            <a:r>
              <a:rPr lang="uk-UA" altLang="en-US" sz="4000" b="1" dirty="0" smtClean="0">
                <a:solidFill>
                  <a:srgbClr val="002060"/>
                </a:solidFill>
              </a:rPr>
              <a:t>.</a:t>
            </a:r>
          </a:p>
        </p:txBody>
      </p:sp>
      <p:pic>
        <p:nvPicPr>
          <p:cNvPr id="4" name="Рисунок 3" descr="main-thumbnail.jpg"/>
          <p:cNvPicPr>
            <a:picLocks noChangeAspect="1"/>
          </p:cNvPicPr>
          <p:nvPr/>
        </p:nvPicPr>
        <p:blipFill>
          <a:blip r:embed="rId2" cstate="print"/>
          <a:stretch>
            <a:fillRect/>
          </a:stretch>
        </p:blipFill>
        <p:spPr>
          <a:xfrm>
            <a:off x="7968208" y="0"/>
            <a:ext cx="4223792" cy="165063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idx="1"/>
          </p:nvPr>
        </p:nvSpPr>
        <p:spPr/>
        <p:txBody>
          <a:bodyPr/>
          <a:lstStyle/>
          <a:p>
            <a:pPr algn="just" eaLnBrk="1" hangingPunct="1">
              <a:buFont typeface="Wingdings 2" pitchFamily="18" charset="2"/>
              <a:buNone/>
              <a:defRPr/>
            </a:pPr>
            <a:r>
              <a:rPr lang="uk-UA" sz="4000" b="1" dirty="0" smtClean="0">
                <a:solidFill>
                  <a:srgbClr val="002060"/>
                </a:solidFill>
              </a:rPr>
              <a:t>         Існування </a:t>
            </a:r>
            <a:r>
              <a:rPr lang="uk-UA" sz="4000" b="1" spc="300" dirty="0" smtClean="0">
                <a:solidFill>
                  <a:srgbClr val="002060"/>
                </a:solidFill>
                <a:latin typeface="Arial" pitchFamily="34" charset="0"/>
                <a:cs typeface="Arial" pitchFamily="34" charset="0"/>
              </a:rPr>
              <a:t>системної корупції </a:t>
            </a:r>
            <a:r>
              <a:rPr lang="uk-UA" sz="4000" b="1" dirty="0" smtClean="0">
                <a:solidFill>
                  <a:srgbClr val="002060"/>
                </a:solidFill>
              </a:rPr>
              <a:t>в організації є свідченням того, що її </a:t>
            </a:r>
            <a:r>
              <a:rPr lang="uk-UA" sz="4000" b="1" spc="300" dirty="0" smtClean="0">
                <a:solidFill>
                  <a:srgbClr val="002060"/>
                </a:solidFill>
                <a:latin typeface="Arial" pitchFamily="34" charset="0"/>
                <a:cs typeface="Arial" pitchFamily="34" charset="0"/>
              </a:rPr>
              <a:t>мотиваційні механізми </a:t>
            </a:r>
            <a:r>
              <a:rPr lang="uk-UA" sz="4000" b="1" dirty="0" smtClean="0">
                <a:solidFill>
                  <a:srgbClr val="002060"/>
                </a:solidFill>
              </a:rPr>
              <a:t>не працюють і що вони більше не відповідають очікуванням працівників цієї організації з точки зору забезпечення їх потреб.</a:t>
            </a:r>
          </a:p>
        </p:txBody>
      </p:sp>
      <p:pic>
        <p:nvPicPr>
          <p:cNvPr id="3" name="Рисунок 2" descr="2531364-e1583935007686.jpeg"/>
          <p:cNvPicPr>
            <a:picLocks noChangeAspect="1"/>
          </p:cNvPicPr>
          <p:nvPr/>
        </p:nvPicPr>
        <p:blipFill>
          <a:blip r:embed="rId2" cstate="print"/>
          <a:stretch>
            <a:fillRect/>
          </a:stretch>
        </p:blipFill>
        <p:spPr>
          <a:xfrm>
            <a:off x="0" y="0"/>
            <a:ext cx="3935759" cy="191683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5640" y="155448"/>
            <a:ext cx="8726760" cy="1252728"/>
          </a:xfrm>
        </p:spPr>
        <p:txBody>
          <a:bodyPr>
            <a:normAutofit fontScale="90000"/>
          </a:bodyPr>
          <a:lstStyle/>
          <a:p>
            <a:pPr algn="ctr" eaLnBrk="1" hangingPunct="1">
              <a:defRPr/>
            </a:pPr>
            <a:r>
              <a:rPr lang="uk-UA" dirty="0" smtClean="0">
                <a:solidFill>
                  <a:srgbClr val="FFC000"/>
                </a:solidFill>
              </a:rPr>
              <a:t>Етика  відносин  із  співробітниками:</a:t>
            </a:r>
            <a:endParaRPr lang="uk-UA" dirty="0">
              <a:solidFill>
                <a:srgbClr val="FFC000"/>
              </a:solidFill>
            </a:endParaRPr>
          </a:p>
        </p:txBody>
      </p:sp>
      <p:sp>
        <p:nvSpPr>
          <p:cNvPr id="35843" name="Содержимое 2"/>
          <p:cNvSpPr>
            <a:spLocks noGrp="1"/>
          </p:cNvSpPr>
          <p:nvPr>
            <p:ph idx="1"/>
          </p:nvPr>
        </p:nvSpPr>
        <p:spPr/>
        <p:txBody>
          <a:bodyPr/>
          <a:lstStyle/>
          <a:p>
            <a:pPr algn="just" eaLnBrk="1" hangingPunct="1"/>
            <a:r>
              <a:rPr lang="uk-UA" sz="4000" b="1" dirty="0" smtClean="0">
                <a:solidFill>
                  <a:srgbClr val="002060"/>
                </a:solidFill>
              </a:rPr>
              <a:t>відсутність будь-якої дискримінації у професійній сфері;</a:t>
            </a:r>
          </a:p>
          <a:p>
            <a:pPr algn="just" eaLnBrk="1" hangingPunct="1"/>
            <a:r>
              <a:rPr lang="uk-UA" sz="4000" b="1" dirty="0" smtClean="0">
                <a:solidFill>
                  <a:srgbClr val="002060"/>
                </a:solidFill>
              </a:rPr>
              <a:t>охорона здоров'я і техніка безпеки;</a:t>
            </a:r>
          </a:p>
          <a:p>
            <a:pPr algn="just" eaLnBrk="1" hangingPunct="1"/>
            <a:r>
              <a:rPr lang="uk-UA" sz="4000" b="1" dirty="0" smtClean="0">
                <a:solidFill>
                  <a:srgbClr val="002060"/>
                </a:solidFill>
              </a:rPr>
              <a:t>навчання і розвиток персоналу;</a:t>
            </a:r>
          </a:p>
          <a:p>
            <a:pPr algn="just" eaLnBrk="1" hangingPunct="1"/>
            <a:r>
              <a:rPr lang="uk-UA" sz="4000" b="1" dirty="0" smtClean="0">
                <a:solidFill>
                  <a:srgbClr val="002060"/>
                </a:solidFill>
              </a:rPr>
              <a:t>обговорення кар'єри;</a:t>
            </a:r>
          </a:p>
          <a:p>
            <a:pPr algn="just" eaLnBrk="1" hangingPunct="1"/>
            <a:r>
              <a:rPr lang="uk-UA" sz="4000" b="1" dirty="0" smtClean="0">
                <a:solidFill>
                  <a:srgbClr val="002060"/>
                </a:solidFill>
              </a:rPr>
              <a:t>програма оздоровлення і стрес-менеджменту</a:t>
            </a:r>
          </a:p>
        </p:txBody>
      </p:sp>
      <p:pic>
        <p:nvPicPr>
          <p:cNvPr id="4" name="Рисунок 3" descr="tolerant.jpg"/>
          <p:cNvPicPr>
            <a:picLocks noChangeAspect="1"/>
          </p:cNvPicPr>
          <p:nvPr/>
        </p:nvPicPr>
        <p:blipFill>
          <a:blip r:embed="rId2" cstate="print"/>
          <a:stretch>
            <a:fillRect/>
          </a:stretch>
        </p:blipFill>
        <p:spPr>
          <a:xfrm>
            <a:off x="0" y="0"/>
            <a:ext cx="3791744" cy="190839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eaLnBrk="1" hangingPunct="1">
              <a:defRPr/>
            </a:pPr>
            <a:r>
              <a:rPr lang="uk-UA" sz="3600" dirty="0" smtClean="0">
                <a:solidFill>
                  <a:srgbClr val="FFC000"/>
                </a:solidFill>
              </a:rPr>
              <a:t>Рекомендації зі створення </a:t>
            </a:r>
            <a:br>
              <a:rPr lang="uk-UA" sz="3600" dirty="0" smtClean="0">
                <a:solidFill>
                  <a:srgbClr val="FFC000"/>
                </a:solidFill>
              </a:rPr>
            </a:br>
            <a:r>
              <a:rPr lang="uk-UA" sz="3600" dirty="0" smtClean="0">
                <a:solidFill>
                  <a:srgbClr val="FFC000"/>
                </a:solidFill>
              </a:rPr>
              <a:t>мотиваційних механізмів етичної  поведінки:</a:t>
            </a:r>
            <a:endParaRPr lang="uk-UA" sz="3600" dirty="0">
              <a:solidFill>
                <a:srgbClr val="FFC000"/>
              </a:solidFill>
            </a:endParaRPr>
          </a:p>
        </p:txBody>
      </p:sp>
      <p:sp>
        <p:nvSpPr>
          <p:cNvPr id="41987" name="Содержимое 2"/>
          <p:cNvSpPr>
            <a:spLocks noGrp="1"/>
          </p:cNvSpPr>
          <p:nvPr>
            <p:ph idx="1"/>
          </p:nvPr>
        </p:nvSpPr>
        <p:spPr>
          <a:xfrm>
            <a:off x="550863" y="1341438"/>
            <a:ext cx="10972800" cy="4625975"/>
          </a:xfrm>
        </p:spPr>
        <p:txBody>
          <a:bodyPr/>
          <a:lstStyle/>
          <a:p>
            <a:pPr algn="just" eaLnBrk="1" hangingPunct="1"/>
            <a:r>
              <a:rPr lang="uk-UA" altLang="en-US" b="1" dirty="0" smtClean="0">
                <a:solidFill>
                  <a:srgbClr val="002060"/>
                </a:solidFill>
              </a:rPr>
              <a:t>встановлення </a:t>
            </a:r>
            <a:r>
              <a:rPr lang="uk-UA" altLang="en-US" b="1" dirty="0" smtClean="0">
                <a:solidFill>
                  <a:srgbClr val="002060"/>
                </a:solidFill>
                <a:latin typeface="Bookman Old Style" panose="02050604050505020204" pitchFamily="18" charset="0"/>
              </a:rPr>
              <a:t>чітких вимог </a:t>
            </a:r>
            <a:r>
              <a:rPr lang="uk-UA" altLang="en-US" b="1" dirty="0" smtClean="0">
                <a:solidFill>
                  <a:srgbClr val="002060"/>
                </a:solidFill>
              </a:rPr>
              <a:t>до діяльності в усіх напрямках; </a:t>
            </a:r>
          </a:p>
          <a:p>
            <a:pPr algn="just" eaLnBrk="1" hangingPunct="1"/>
            <a:r>
              <a:rPr lang="uk-UA" altLang="en-US" b="1" dirty="0" smtClean="0">
                <a:solidFill>
                  <a:srgbClr val="002060"/>
                </a:solidFill>
              </a:rPr>
              <a:t>запровадження </a:t>
            </a:r>
            <a:r>
              <a:rPr lang="uk-UA" altLang="en-US" b="1" dirty="0" smtClean="0">
                <a:solidFill>
                  <a:srgbClr val="002060"/>
                </a:solidFill>
                <a:latin typeface="Bookman Old Style" panose="02050604050505020204" pitchFamily="18" charset="0"/>
              </a:rPr>
              <a:t>чітко визначених процедур</a:t>
            </a:r>
            <a:r>
              <a:rPr lang="uk-UA" altLang="en-US" b="1" dirty="0" smtClean="0">
                <a:solidFill>
                  <a:srgbClr val="002060"/>
                </a:solidFill>
              </a:rPr>
              <a:t>, які будуть ефективно працювати, а їх вимог будуть суворо дотримуватись;</a:t>
            </a:r>
          </a:p>
          <a:p>
            <a:pPr algn="just" eaLnBrk="1" hangingPunct="1"/>
            <a:r>
              <a:rPr lang="uk-UA" altLang="en-US" b="1" dirty="0" smtClean="0">
                <a:solidFill>
                  <a:srgbClr val="002060"/>
                </a:solidFill>
              </a:rPr>
              <a:t>активне культивування нових вимог і процедур серед керівного складу;</a:t>
            </a:r>
          </a:p>
          <a:p>
            <a:pPr algn="just" eaLnBrk="1" hangingPunct="1"/>
            <a:r>
              <a:rPr lang="uk-UA" altLang="en-US" b="1" dirty="0" smtClean="0">
                <a:solidFill>
                  <a:srgbClr val="002060"/>
                </a:solidFill>
              </a:rPr>
              <a:t>створення серед керівництва організації належної мотивації до впровадження нової, ефективної, добре функціонуючої системи;</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a245bf6-b42c-491e-82cd-9e208d016320.jpeg"/>
          <p:cNvPicPr>
            <a:picLocks noChangeAspect="1"/>
          </p:cNvPicPr>
          <p:nvPr/>
        </p:nvPicPr>
        <p:blipFill>
          <a:blip r:embed="rId2" cstate="print"/>
          <a:stretch>
            <a:fillRect/>
          </a:stretch>
        </p:blipFill>
        <p:spPr>
          <a:xfrm>
            <a:off x="9696400" y="4077072"/>
            <a:ext cx="2495600" cy="2780928"/>
          </a:xfrm>
          <a:prstGeom prst="rect">
            <a:avLst/>
          </a:prstGeom>
        </p:spPr>
      </p:pic>
      <p:sp>
        <p:nvSpPr>
          <p:cNvPr id="43010" name="Содержимое 2"/>
          <p:cNvSpPr>
            <a:spLocks noGrp="1"/>
          </p:cNvSpPr>
          <p:nvPr>
            <p:ph idx="1"/>
          </p:nvPr>
        </p:nvSpPr>
        <p:spPr/>
        <p:txBody>
          <a:bodyPr/>
          <a:lstStyle/>
          <a:p>
            <a:pPr algn="just" eaLnBrk="1" hangingPunct="1"/>
            <a:r>
              <a:rPr lang="uk-UA" altLang="en-US" b="1" dirty="0" smtClean="0">
                <a:solidFill>
                  <a:srgbClr val="002060"/>
                </a:solidFill>
              </a:rPr>
              <a:t>застосування інформаційних заходів, які допоможуть донести нові вимоги і принципи до </a:t>
            </a:r>
            <a:r>
              <a:rPr lang="uk-UA" altLang="en-US" b="1" smtClean="0">
                <a:solidFill>
                  <a:srgbClr val="002060"/>
                </a:solidFill>
              </a:rPr>
              <a:t>працівників усіх </a:t>
            </a:r>
            <a:r>
              <a:rPr lang="uk-UA" altLang="en-US" b="1" dirty="0" smtClean="0">
                <a:solidFill>
                  <a:srgbClr val="002060"/>
                </a:solidFill>
              </a:rPr>
              <a:t>рівнів;</a:t>
            </a:r>
          </a:p>
          <a:p>
            <a:pPr algn="just" eaLnBrk="1" hangingPunct="1"/>
            <a:r>
              <a:rPr lang="uk-UA" altLang="en-US" b="1" dirty="0" smtClean="0">
                <a:solidFill>
                  <a:srgbClr val="002060"/>
                </a:solidFill>
              </a:rPr>
              <a:t>впровадження чітко визначених санкцій за порушення вимог і стандартів, які мають адекватно відображати рівень порушення; </a:t>
            </a:r>
          </a:p>
          <a:p>
            <a:pPr eaLnBrk="1" hangingPunct="1"/>
            <a:r>
              <a:rPr lang="uk-UA" altLang="en-US" b="1" dirty="0" smtClean="0">
                <a:solidFill>
                  <a:srgbClr val="002060"/>
                </a:solidFill>
              </a:rPr>
              <a:t>регулярний аналіз та оцінка досягнутих </a:t>
            </a:r>
          </a:p>
          <a:p>
            <a:pPr indent="4763" eaLnBrk="1" hangingPunct="1">
              <a:buNone/>
            </a:pPr>
            <a:r>
              <a:rPr lang="uk-UA" altLang="en-US" b="1" dirty="0" smtClean="0">
                <a:solidFill>
                  <a:srgbClr val="002060"/>
                </a:solidFill>
              </a:rPr>
              <a:t>результатів разом з усіма учасниками.</a:t>
            </a:r>
          </a:p>
          <a:p>
            <a:pPr eaLnBrk="1" hangingPunct="1"/>
            <a:endParaRPr lang="uk-UA" alt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376" y="188640"/>
            <a:ext cx="11103024" cy="1800200"/>
          </a:xfrm>
        </p:spPr>
        <p:txBody>
          <a:bodyPr>
            <a:normAutofit fontScale="90000"/>
          </a:bodyPr>
          <a:lstStyle/>
          <a:p>
            <a:pPr algn="ctr"/>
            <a:r>
              <a:rPr lang="uk-UA" sz="3100" dirty="0"/>
              <a:t>ДОВІРА ДО ІНСТИТУТІВ СУСПІЛЬСТВА </a:t>
            </a:r>
            <a:r>
              <a:rPr lang="uk-UA" sz="3100" dirty="0" smtClean="0"/>
              <a:t/>
            </a:r>
            <a:br>
              <a:rPr lang="uk-UA" sz="3100" dirty="0" smtClean="0"/>
            </a:br>
            <a:r>
              <a:rPr lang="uk-UA" sz="3100" dirty="0" smtClean="0"/>
              <a:t>ТА ПОЛІТИКІВ </a:t>
            </a:r>
            <a:r>
              <a:rPr lang="uk-UA" sz="4800" dirty="0" smtClean="0"/>
              <a:t/>
            </a:r>
            <a:br>
              <a:rPr lang="uk-UA" sz="4800" dirty="0" smtClean="0"/>
            </a:br>
            <a:r>
              <a:rPr lang="uk-UA" sz="2700" dirty="0" smtClean="0"/>
              <a:t>(</a:t>
            </a:r>
            <a:r>
              <a:rPr lang="uk-UA" sz="2700" dirty="0"/>
              <a:t>Центр Разумкова. Опитування 4-9 грудня 2020 р., 2018 </a:t>
            </a:r>
            <a:r>
              <a:rPr lang="uk-UA" sz="2700" dirty="0" smtClean="0"/>
              <a:t>респондентів)</a:t>
            </a:r>
            <a:r>
              <a:rPr lang="uk-UA" sz="4800" dirty="0"/>
              <a:t/>
            </a:r>
            <a:br>
              <a:rPr lang="uk-UA" sz="4800" dirty="0"/>
            </a:br>
            <a:endParaRPr lang="en-US" dirty="0"/>
          </a:p>
        </p:txBody>
      </p:sp>
      <p:sp>
        <p:nvSpPr>
          <p:cNvPr id="3" name="Объект 2"/>
          <p:cNvSpPr>
            <a:spLocks noGrp="1"/>
          </p:cNvSpPr>
          <p:nvPr>
            <p:ph idx="1"/>
          </p:nvPr>
        </p:nvSpPr>
        <p:spPr>
          <a:xfrm>
            <a:off x="551384" y="1628800"/>
            <a:ext cx="11031016" cy="4896544"/>
          </a:xfrm>
        </p:spPr>
        <p:txBody>
          <a:bodyPr/>
          <a:lstStyle/>
          <a:p>
            <a:pPr marL="0" indent="0" algn="just">
              <a:buNone/>
            </a:pPr>
            <a:r>
              <a:rPr lang="uk-UA" sz="2800" b="1" dirty="0">
                <a:solidFill>
                  <a:srgbClr val="002060"/>
                </a:solidFill>
              </a:rPr>
              <a:t>Серед державних та суспільних інститутів найчастіше ДОВІРА висловлюється до: </a:t>
            </a:r>
            <a:endParaRPr lang="uk-UA" sz="2800" b="1" dirty="0" smtClean="0">
              <a:solidFill>
                <a:srgbClr val="002060"/>
              </a:solidFill>
            </a:endParaRPr>
          </a:p>
          <a:p>
            <a:r>
              <a:rPr lang="uk-UA" sz="2200" dirty="0" smtClean="0">
                <a:solidFill>
                  <a:srgbClr val="002060"/>
                </a:solidFill>
              </a:rPr>
              <a:t>- </a:t>
            </a:r>
            <a:r>
              <a:rPr lang="uk-UA" sz="2200" dirty="0">
                <a:solidFill>
                  <a:srgbClr val="002060"/>
                </a:solidFill>
              </a:rPr>
              <a:t>Збройних Сил України (їм довіряють 69% опитаних),</a:t>
            </a:r>
          </a:p>
          <a:p>
            <a:r>
              <a:rPr lang="uk-UA" sz="2200" dirty="0">
                <a:solidFill>
                  <a:srgbClr val="002060"/>
                </a:solidFill>
              </a:rPr>
              <a:t>- волонтерських організацій (66%), </a:t>
            </a:r>
          </a:p>
          <a:p>
            <a:r>
              <a:rPr lang="uk-UA" sz="2200" dirty="0">
                <a:solidFill>
                  <a:srgbClr val="002060"/>
                </a:solidFill>
              </a:rPr>
              <a:t>- Державної служби з надзвичайних ситуацій (64%), </a:t>
            </a:r>
          </a:p>
          <a:p>
            <a:r>
              <a:rPr lang="uk-UA" sz="2200" dirty="0">
                <a:solidFill>
                  <a:srgbClr val="002060"/>
                </a:solidFill>
              </a:rPr>
              <a:t>- Церкви (62%), </a:t>
            </a:r>
          </a:p>
          <a:p>
            <a:r>
              <a:rPr lang="uk-UA" sz="2200" dirty="0">
                <a:solidFill>
                  <a:srgbClr val="002060"/>
                </a:solidFill>
              </a:rPr>
              <a:t>- добровольчих батальйонів (59%), </a:t>
            </a:r>
          </a:p>
          <a:p>
            <a:r>
              <a:rPr lang="uk-UA" sz="2200" dirty="0">
                <a:solidFill>
                  <a:srgbClr val="002060"/>
                </a:solidFill>
              </a:rPr>
              <a:t>- Державної прикордонної служби (58%), </a:t>
            </a:r>
          </a:p>
          <a:p>
            <a:r>
              <a:rPr lang="uk-UA" sz="2200" dirty="0">
                <a:solidFill>
                  <a:srgbClr val="002060"/>
                </a:solidFill>
              </a:rPr>
              <a:t>- Голови міста (селища, села), в якому проживає респондент (58%), </a:t>
            </a:r>
          </a:p>
          <a:p>
            <a:r>
              <a:rPr lang="uk-UA" sz="2200" dirty="0">
                <a:solidFill>
                  <a:srgbClr val="002060"/>
                </a:solidFill>
              </a:rPr>
              <a:t>- Національної гвардії України (55%), </a:t>
            </a:r>
          </a:p>
          <a:p>
            <a:r>
              <a:rPr lang="uk-UA" sz="2200" dirty="0">
                <a:solidFill>
                  <a:srgbClr val="002060"/>
                </a:solidFill>
              </a:rPr>
              <a:t>- ради міста (селища, села), в якому проживає респондент (52%), </a:t>
            </a:r>
          </a:p>
          <a:p>
            <a:r>
              <a:rPr lang="uk-UA" sz="2200" dirty="0">
                <a:solidFill>
                  <a:srgbClr val="002060"/>
                </a:solidFill>
              </a:rPr>
              <a:t>- ЗМІ України (48%), </a:t>
            </a:r>
          </a:p>
          <a:p>
            <a:r>
              <a:rPr lang="uk-UA" sz="2200" dirty="0">
                <a:solidFill>
                  <a:srgbClr val="002060"/>
                </a:solidFill>
              </a:rPr>
              <a:t>- громадських організацій (46%).</a:t>
            </a:r>
          </a:p>
          <a:p>
            <a:pPr marL="119062" indent="0">
              <a:buNone/>
            </a:pPr>
            <a:endParaRPr lang="en-US" dirty="0"/>
          </a:p>
        </p:txBody>
      </p:sp>
    </p:spTree>
    <p:extLst>
      <p:ext uri="{BB962C8B-B14F-4D97-AF65-F5344CB8AC3E}">
        <p14:creationId xmlns:p14="http://schemas.microsoft.com/office/powerpoint/2010/main" val="3830192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4800" dirty="0"/>
              <a:t>НЕДОВІРА найчастіше висловлюється:</a:t>
            </a:r>
            <a:br>
              <a:rPr lang="uk-UA" sz="4800" dirty="0"/>
            </a:br>
            <a:endParaRPr lang="en-US" dirty="0"/>
          </a:p>
        </p:txBody>
      </p:sp>
      <p:sp>
        <p:nvSpPr>
          <p:cNvPr id="3" name="Объект 2"/>
          <p:cNvSpPr>
            <a:spLocks noGrp="1"/>
          </p:cNvSpPr>
          <p:nvPr>
            <p:ph idx="1"/>
          </p:nvPr>
        </p:nvSpPr>
        <p:spPr>
          <a:xfrm>
            <a:off x="609600" y="1408176"/>
            <a:ext cx="10972800" cy="4625975"/>
          </a:xfrm>
          <a:effectLst>
            <a:glow rad="63500">
              <a:schemeClr val="accent4">
                <a:satMod val="175000"/>
                <a:alpha val="40000"/>
              </a:schemeClr>
            </a:glow>
          </a:effectLst>
        </p:spPr>
        <p:txBody>
          <a:bodyPr/>
          <a:lstStyle/>
          <a:p>
            <a:pPr marL="0" indent="0">
              <a:lnSpc>
                <a:spcPct val="100000"/>
              </a:lnSpc>
              <a:spcBef>
                <a:spcPts val="0"/>
              </a:spcBef>
              <a:buNone/>
            </a:pPr>
            <a:r>
              <a:rPr lang="uk-UA" sz="2200" dirty="0" smtClean="0">
                <a:solidFill>
                  <a:srgbClr val="002060"/>
                </a:solidFill>
              </a:rPr>
              <a:t>ЗМІ </a:t>
            </a:r>
            <a:r>
              <a:rPr lang="uk-UA" sz="2200" dirty="0">
                <a:solidFill>
                  <a:srgbClr val="002060"/>
                </a:solidFill>
              </a:rPr>
              <a:t>Росії (не довіряють їм 80% опитаних), </a:t>
            </a:r>
          </a:p>
          <a:p>
            <a:pPr marL="0" indent="0">
              <a:lnSpc>
                <a:spcPct val="100000"/>
              </a:lnSpc>
              <a:spcBef>
                <a:spcPts val="0"/>
              </a:spcBef>
              <a:buNone/>
            </a:pPr>
            <a:r>
              <a:rPr lang="uk-UA" sz="2200" dirty="0">
                <a:solidFill>
                  <a:srgbClr val="002060"/>
                </a:solidFill>
              </a:rPr>
              <a:t>державному апарату (чиновникам) (78%), </a:t>
            </a:r>
            <a:r>
              <a:rPr lang="uk-UA" sz="2200" dirty="0" smtClean="0">
                <a:solidFill>
                  <a:srgbClr val="002060"/>
                </a:solidFill>
              </a:rPr>
              <a:t>судам </a:t>
            </a:r>
            <a:r>
              <a:rPr lang="uk-UA" sz="2200" dirty="0">
                <a:solidFill>
                  <a:srgbClr val="002060"/>
                </a:solidFill>
              </a:rPr>
              <a:t>(судовій системі загалом) (77%), </a:t>
            </a:r>
          </a:p>
          <a:p>
            <a:pPr marL="0" indent="0">
              <a:lnSpc>
                <a:spcPct val="100000"/>
              </a:lnSpc>
              <a:spcBef>
                <a:spcPts val="0"/>
              </a:spcBef>
              <a:buNone/>
            </a:pPr>
            <a:r>
              <a:rPr lang="uk-UA" sz="2200" dirty="0">
                <a:solidFill>
                  <a:srgbClr val="002060"/>
                </a:solidFill>
              </a:rPr>
              <a:t>Верховній Раді України (76%), Уряду України (75%), комерційним банкам (73%),</a:t>
            </a:r>
          </a:p>
          <a:p>
            <a:pPr marL="0" indent="0">
              <a:lnSpc>
                <a:spcPct val="100000"/>
              </a:lnSpc>
              <a:spcBef>
                <a:spcPts val="0"/>
              </a:spcBef>
              <a:buNone/>
            </a:pPr>
            <a:r>
              <a:rPr lang="uk-UA" sz="2200" dirty="0">
                <a:solidFill>
                  <a:srgbClr val="002060"/>
                </a:solidFill>
              </a:rPr>
              <a:t> політичним партіям (72%), </a:t>
            </a:r>
          </a:p>
          <a:p>
            <a:pPr marL="0" indent="0">
              <a:lnSpc>
                <a:spcPct val="100000"/>
              </a:lnSpc>
              <a:spcBef>
                <a:spcPts val="0"/>
              </a:spcBef>
              <a:buNone/>
            </a:pPr>
            <a:r>
              <a:rPr lang="uk-UA" sz="2200" dirty="0">
                <a:solidFill>
                  <a:srgbClr val="002060"/>
                </a:solidFill>
              </a:rPr>
              <a:t>Вищому антикорупційному суду (70%), </a:t>
            </a:r>
            <a:r>
              <a:rPr lang="uk-UA" sz="2200" dirty="0" smtClean="0">
                <a:solidFill>
                  <a:srgbClr val="002060"/>
                </a:solidFill>
              </a:rPr>
              <a:t>Конституційному </a:t>
            </a:r>
            <a:r>
              <a:rPr lang="uk-UA" sz="2200" dirty="0">
                <a:solidFill>
                  <a:srgbClr val="002060"/>
                </a:solidFill>
              </a:rPr>
              <a:t>Суду України (70%), </a:t>
            </a:r>
          </a:p>
          <a:p>
            <a:pPr marL="0" indent="0">
              <a:lnSpc>
                <a:spcPct val="100000"/>
              </a:lnSpc>
              <a:spcBef>
                <a:spcPts val="0"/>
              </a:spcBef>
              <a:buNone/>
            </a:pPr>
            <a:r>
              <a:rPr lang="uk-UA" sz="2200" dirty="0">
                <a:solidFill>
                  <a:srgbClr val="002060"/>
                </a:solidFill>
              </a:rPr>
              <a:t>Національному антикорупційному бюро України (НАБУ) (70%), </a:t>
            </a:r>
            <a:endParaRPr lang="uk-UA" sz="2200" dirty="0" smtClean="0">
              <a:solidFill>
                <a:srgbClr val="002060"/>
              </a:solidFill>
            </a:endParaRPr>
          </a:p>
          <a:p>
            <a:pPr marL="0" indent="0">
              <a:lnSpc>
                <a:spcPct val="100000"/>
              </a:lnSpc>
              <a:spcBef>
                <a:spcPts val="0"/>
              </a:spcBef>
              <a:buNone/>
            </a:pPr>
            <a:r>
              <a:rPr lang="uk-UA" sz="2200" dirty="0" smtClean="0">
                <a:solidFill>
                  <a:srgbClr val="002060"/>
                </a:solidFill>
              </a:rPr>
              <a:t>Спеціалізованій </a:t>
            </a:r>
            <a:r>
              <a:rPr lang="uk-UA" sz="2200" dirty="0">
                <a:solidFill>
                  <a:srgbClr val="002060"/>
                </a:solidFill>
              </a:rPr>
              <a:t>антикорупційній прокуратурі (70%), Прокуратурі (70%), </a:t>
            </a:r>
          </a:p>
          <a:p>
            <a:pPr marL="0" indent="0">
              <a:lnSpc>
                <a:spcPct val="100000"/>
              </a:lnSpc>
              <a:spcBef>
                <a:spcPts val="0"/>
              </a:spcBef>
              <a:buNone/>
            </a:pPr>
            <a:r>
              <a:rPr lang="uk-UA" sz="2200" dirty="0">
                <a:solidFill>
                  <a:srgbClr val="002060"/>
                </a:solidFill>
              </a:rPr>
              <a:t>Національному агентству з питань запобігання корупції (НАЗК) (70%), </a:t>
            </a:r>
          </a:p>
          <a:p>
            <a:pPr marL="0" indent="0">
              <a:lnSpc>
                <a:spcPct val="100000"/>
              </a:lnSpc>
              <a:spcBef>
                <a:spcPts val="0"/>
              </a:spcBef>
              <a:buNone/>
            </a:pPr>
            <a:r>
              <a:rPr lang="uk-UA" sz="2200" dirty="0">
                <a:solidFill>
                  <a:srgbClr val="002060"/>
                </a:solidFill>
              </a:rPr>
              <a:t>Верховному Суду (68%), </a:t>
            </a:r>
            <a:r>
              <a:rPr lang="uk-UA" sz="2200" dirty="0" smtClean="0">
                <a:solidFill>
                  <a:srgbClr val="002060"/>
                </a:solidFill>
              </a:rPr>
              <a:t>місцевим </a:t>
            </a:r>
            <a:r>
              <a:rPr lang="uk-UA" sz="2200" dirty="0">
                <a:solidFill>
                  <a:srgbClr val="002060"/>
                </a:solidFill>
              </a:rPr>
              <a:t>судам (67%), </a:t>
            </a:r>
          </a:p>
          <a:p>
            <a:pPr marL="0" indent="0">
              <a:lnSpc>
                <a:spcPct val="100000"/>
              </a:lnSpc>
              <a:spcBef>
                <a:spcPts val="0"/>
              </a:spcBef>
              <a:buNone/>
            </a:pPr>
            <a:r>
              <a:rPr lang="uk-UA" sz="2200" dirty="0">
                <a:solidFill>
                  <a:srgbClr val="002060"/>
                </a:solidFill>
              </a:rPr>
              <a:t>Президенту України (62%), </a:t>
            </a:r>
          </a:p>
          <a:p>
            <a:pPr marL="0" indent="0">
              <a:lnSpc>
                <a:spcPct val="100000"/>
              </a:lnSpc>
              <a:spcBef>
                <a:spcPts val="0"/>
              </a:spcBef>
              <a:buNone/>
            </a:pPr>
            <a:r>
              <a:rPr lang="uk-UA" sz="2200" dirty="0">
                <a:solidFill>
                  <a:srgbClr val="002060"/>
                </a:solidFill>
              </a:rPr>
              <a:t>Національному банку України (61,5%), </a:t>
            </a:r>
          </a:p>
          <a:p>
            <a:pPr marL="0" indent="0">
              <a:lnSpc>
                <a:spcPct val="100000"/>
              </a:lnSpc>
              <a:spcBef>
                <a:spcPts val="0"/>
              </a:spcBef>
              <a:buNone/>
            </a:pPr>
            <a:r>
              <a:rPr lang="uk-UA" sz="2200" b="1" dirty="0" smtClean="0">
                <a:solidFill>
                  <a:srgbClr val="002060"/>
                </a:solidFill>
              </a:rPr>
              <a:t>Національній </a:t>
            </a:r>
            <a:r>
              <a:rPr lang="uk-UA" sz="2200" b="1" dirty="0">
                <a:solidFill>
                  <a:srgbClr val="002060"/>
                </a:solidFill>
              </a:rPr>
              <a:t>поліції (52%), </a:t>
            </a:r>
          </a:p>
          <a:p>
            <a:pPr marL="0" indent="0">
              <a:lnSpc>
                <a:spcPct val="100000"/>
              </a:lnSpc>
              <a:spcBef>
                <a:spcPts val="0"/>
              </a:spcBef>
              <a:buNone/>
            </a:pPr>
            <a:r>
              <a:rPr lang="uk-UA" sz="2200" dirty="0">
                <a:solidFill>
                  <a:srgbClr val="002060"/>
                </a:solidFill>
              </a:rPr>
              <a:t>профспілкам (52%), </a:t>
            </a:r>
          </a:p>
          <a:p>
            <a:pPr marL="0" indent="0">
              <a:lnSpc>
                <a:spcPct val="100000"/>
              </a:lnSpc>
              <a:spcBef>
                <a:spcPts val="0"/>
              </a:spcBef>
              <a:buNone/>
            </a:pPr>
            <a:r>
              <a:rPr lang="uk-UA" sz="2200" dirty="0">
                <a:solidFill>
                  <a:srgbClr val="002060"/>
                </a:solidFill>
              </a:rPr>
              <a:t>Службі безпеки України (47%).</a:t>
            </a:r>
          </a:p>
          <a:p>
            <a:pPr marL="119062" indent="0">
              <a:buNone/>
            </a:pPr>
            <a:endParaRPr lang="en-US" sz="2000" dirty="0"/>
          </a:p>
        </p:txBody>
      </p:sp>
    </p:spTree>
    <p:extLst>
      <p:ext uri="{BB962C8B-B14F-4D97-AF65-F5344CB8AC3E}">
        <p14:creationId xmlns:p14="http://schemas.microsoft.com/office/powerpoint/2010/main" val="91334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uk-UA" dirty="0" err="1" smtClean="0">
                <a:solidFill>
                  <a:srgbClr val="FFFF00"/>
                </a:solidFill>
              </a:rPr>
              <a:t>Річард</a:t>
            </a:r>
            <a:r>
              <a:rPr lang="uk-UA" dirty="0" smtClean="0">
                <a:solidFill>
                  <a:srgbClr val="FFFF00"/>
                </a:solidFill>
              </a:rPr>
              <a:t>  </a:t>
            </a:r>
            <a:r>
              <a:rPr lang="uk-UA" dirty="0" err="1" smtClean="0">
                <a:solidFill>
                  <a:srgbClr val="FFFF00"/>
                </a:solidFill>
              </a:rPr>
              <a:t>Гелегер</a:t>
            </a:r>
            <a:endParaRPr lang="uk-UA" dirty="0">
              <a:solidFill>
                <a:srgbClr val="FFFF00"/>
              </a:solidFill>
            </a:endParaRPr>
          </a:p>
        </p:txBody>
      </p:sp>
      <p:sp>
        <p:nvSpPr>
          <p:cNvPr id="33795" name="Содержимое 2"/>
          <p:cNvSpPr>
            <a:spLocks noGrp="1"/>
          </p:cNvSpPr>
          <p:nvPr>
            <p:ph idx="1"/>
          </p:nvPr>
        </p:nvSpPr>
        <p:spPr>
          <a:xfrm>
            <a:off x="623888" y="1196975"/>
            <a:ext cx="10972800" cy="4625975"/>
          </a:xfrm>
        </p:spPr>
        <p:txBody>
          <a:bodyPr/>
          <a:lstStyle/>
          <a:p>
            <a:pPr algn="just" eaLnBrk="1" hangingPunct="1">
              <a:buFont typeface="Wingdings 2" pitchFamily="18" charset="2"/>
              <a:buNone/>
            </a:pPr>
            <a:r>
              <a:rPr lang="uk-UA" dirty="0" smtClean="0"/>
              <a:t>- </a:t>
            </a:r>
            <a:r>
              <a:rPr lang="uk-UA" sz="2400" b="1" i="1" dirty="0" smtClean="0">
                <a:solidFill>
                  <a:srgbClr val="7030A0"/>
                </a:solidFill>
              </a:rPr>
              <a:t>всесвітньо відомий фахівець із питань формування корпоративної культури на підприємствах</a:t>
            </a:r>
          </a:p>
          <a:p>
            <a:pPr algn="just" eaLnBrk="1" hangingPunct="1">
              <a:buFont typeface="Wingdings 2" pitchFamily="18" charset="2"/>
              <a:buNone/>
            </a:pPr>
            <a:r>
              <a:rPr lang="uk-UA" b="1" dirty="0" smtClean="0">
                <a:solidFill>
                  <a:srgbClr val="002060"/>
                </a:solidFill>
              </a:rPr>
              <a:t>До поняття </a:t>
            </a:r>
            <a:r>
              <a:rPr lang="uk-UA" b="1" dirty="0" smtClean="0">
                <a:solidFill>
                  <a:srgbClr val="C00000"/>
                </a:solidFill>
              </a:rPr>
              <a:t>корпоративної культури </a:t>
            </a:r>
            <a:r>
              <a:rPr lang="uk-UA" b="1" dirty="0" smtClean="0">
                <a:solidFill>
                  <a:srgbClr val="002060"/>
                </a:solidFill>
              </a:rPr>
              <a:t>відносяться </a:t>
            </a:r>
            <a:r>
              <a:rPr lang="uk-UA" b="1" dirty="0" err="1" smtClean="0">
                <a:solidFill>
                  <a:srgbClr val="C00000"/>
                </a:solidFill>
              </a:rPr>
              <a:t>“ключові</a:t>
            </a:r>
            <a:r>
              <a:rPr lang="uk-UA" b="1" dirty="0" smtClean="0">
                <a:solidFill>
                  <a:srgbClr val="C00000"/>
                </a:solidFill>
              </a:rPr>
              <a:t> символи </a:t>
            </a:r>
            <a:r>
              <a:rPr lang="uk-UA" b="1" dirty="0" err="1" smtClean="0">
                <a:solidFill>
                  <a:srgbClr val="C00000"/>
                </a:solidFill>
              </a:rPr>
              <a:t>віри”</a:t>
            </a:r>
            <a:r>
              <a:rPr lang="uk-UA" b="1" dirty="0" smtClean="0">
                <a:solidFill>
                  <a:srgbClr val="002060"/>
                </a:solidFill>
              </a:rPr>
              <a:t>, стереотипи поведінки, які впливають на операційну діяльність підрозділу. </a:t>
            </a:r>
          </a:p>
          <a:p>
            <a:pPr algn="just" eaLnBrk="1" hangingPunct="1">
              <a:buFont typeface="Wingdings 2" pitchFamily="18" charset="2"/>
              <a:buNone/>
            </a:pPr>
            <a:endParaRPr lang="uk-UA" b="1" dirty="0" smtClean="0">
              <a:solidFill>
                <a:srgbClr val="002060"/>
              </a:solidFill>
            </a:endParaRPr>
          </a:p>
          <a:p>
            <a:pPr algn="just" eaLnBrk="1" hangingPunct="1">
              <a:buFont typeface="Wingdings 2" pitchFamily="18" charset="2"/>
              <a:buNone/>
            </a:pPr>
            <a:r>
              <a:rPr lang="uk-UA" b="1" dirty="0" smtClean="0">
                <a:solidFill>
                  <a:srgbClr val="002060"/>
                </a:solidFill>
              </a:rPr>
              <a:t>Ключові культурні цінності важко змінити, оскільки їх можна назвати </a:t>
            </a:r>
            <a:r>
              <a:rPr lang="uk-UA" b="1" dirty="0" err="1" smtClean="0">
                <a:solidFill>
                  <a:srgbClr val="002060"/>
                </a:solidFill>
              </a:rPr>
              <a:t>“душею</a:t>
            </a:r>
            <a:r>
              <a:rPr lang="uk-UA" b="1" dirty="0" smtClean="0">
                <a:solidFill>
                  <a:srgbClr val="002060"/>
                </a:solidFill>
              </a:rPr>
              <a:t> </a:t>
            </a:r>
            <a:r>
              <a:rPr lang="uk-UA" b="1" dirty="0" err="1" smtClean="0">
                <a:solidFill>
                  <a:srgbClr val="002060"/>
                </a:solidFill>
              </a:rPr>
              <a:t>організації”</a:t>
            </a:r>
            <a:r>
              <a:rPr lang="uk-UA" b="1" dirty="0" smtClean="0">
                <a:solidFill>
                  <a:srgbClr val="002060"/>
                </a:solidFill>
              </a:rPr>
              <a:t>. Вони можуть бути змінені тільки в результаті </a:t>
            </a:r>
            <a:r>
              <a:rPr lang="uk-UA" b="1" dirty="0" smtClean="0">
                <a:solidFill>
                  <a:srgbClr val="C00000"/>
                </a:solidFill>
              </a:rPr>
              <a:t>СПІЛЬНОЇ ЗГОДИ </a:t>
            </a:r>
            <a:r>
              <a:rPr lang="uk-UA" b="1" dirty="0" smtClean="0">
                <a:solidFill>
                  <a:srgbClr val="002060"/>
                </a:solidFill>
              </a:rPr>
              <a:t>та </a:t>
            </a:r>
            <a:r>
              <a:rPr lang="uk-UA" b="1" dirty="0" smtClean="0">
                <a:solidFill>
                  <a:srgbClr val="C00000"/>
                </a:solidFill>
              </a:rPr>
              <a:t>ВЕЛИКИХ ЗУСИЛЬ</a:t>
            </a:r>
            <a:r>
              <a:rPr lang="uk-UA" b="1" dirty="0" smtClean="0">
                <a:solidFill>
                  <a:srgbClr val="002060"/>
                </a:solidFill>
              </a:rPr>
              <a:t>. </a:t>
            </a:r>
          </a:p>
        </p:txBody>
      </p:sp>
      <p:pic>
        <p:nvPicPr>
          <p:cNvPr id="4" name="Рисунок 3" descr="Korporativna-kultura.jpg"/>
          <p:cNvPicPr>
            <a:picLocks noChangeAspect="1"/>
          </p:cNvPicPr>
          <p:nvPr/>
        </p:nvPicPr>
        <p:blipFill>
          <a:blip r:embed="rId2" cstate="print"/>
          <a:stretch>
            <a:fillRect/>
          </a:stretch>
        </p:blipFill>
        <p:spPr>
          <a:xfrm>
            <a:off x="6528048" y="5528247"/>
            <a:ext cx="5663952" cy="132975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eaLnBrk="1" hangingPunct="1">
              <a:defRPr/>
            </a:pPr>
            <a:r>
              <a:rPr lang="uk-UA" dirty="0" smtClean="0">
                <a:solidFill>
                  <a:srgbClr val="FFC000"/>
                </a:solidFill>
              </a:rPr>
              <a:t>СКЛАДОВІ   КОРПОРАТИВНОЇ   КУЛЬТУРИ ПІДРОЗДІЛУ</a:t>
            </a:r>
            <a:endParaRPr lang="uk-UA" dirty="0">
              <a:solidFill>
                <a:srgbClr val="FFC000"/>
              </a:solidFill>
            </a:endParaRPr>
          </a:p>
        </p:txBody>
      </p:sp>
      <p:sp>
        <p:nvSpPr>
          <p:cNvPr id="5" name="Текст 4"/>
          <p:cNvSpPr>
            <a:spLocks noGrp="1"/>
          </p:cNvSpPr>
          <p:nvPr>
            <p:ph type="body" idx="1"/>
          </p:nvPr>
        </p:nvSpPr>
        <p:spPr>
          <a:xfrm>
            <a:off x="609600" y="1698625"/>
            <a:ext cx="5386388" cy="715963"/>
          </a:xfrm>
        </p:spPr>
        <p:txBody>
          <a:bodyPr/>
          <a:lstStyle/>
          <a:p>
            <a:pPr algn="ctr" eaLnBrk="1" hangingPunct="1">
              <a:defRPr/>
            </a:pPr>
            <a:r>
              <a:rPr lang="uk-UA" dirty="0" smtClean="0">
                <a:solidFill>
                  <a:srgbClr val="002060"/>
                </a:solidFill>
              </a:rPr>
              <a:t>Культура  підрозділу – це:</a:t>
            </a:r>
            <a:endParaRPr lang="uk-UA" dirty="0">
              <a:solidFill>
                <a:srgbClr val="002060"/>
              </a:solidFill>
            </a:endParaRPr>
          </a:p>
        </p:txBody>
      </p:sp>
      <p:sp>
        <p:nvSpPr>
          <p:cNvPr id="34820" name="Содержимое 5"/>
          <p:cNvSpPr>
            <a:spLocks noGrp="1"/>
          </p:cNvSpPr>
          <p:nvPr>
            <p:ph sz="half" idx="2"/>
          </p:nvPr>
        </p:nvSpPr>
        <p:spPr>
          <a:xfrm>
            <a:off x="609600" y="2449513"/>
            <a:ext cx="5386388" cy="3951287"/>
          </a:xfrm>
        </p:spPr>
        <p:txBody>
          <a:bodyPr/>
          <a:lstStyle/>
          <a:p>
            <a:pPr algn="just" eaLnBrk="1" hangingPunct="1"/>
            <a:r>
              <a:rPr lang="uk-UA" b="1" dirty="0" smtClean="0">
                <a:solidFill>
                  <a:srgbClr val="002060"/>
                </a:solidFill>
              </a:rPr>
              <a:t>Ваші цінності і те, у що Ви вірите;</a:t>
            </a:r>
          </a:p>
          <a:p>
            <a:pPr algn="just" eaLnBrk="1" hangingPunct="1"/>
            <a:endParaRPr lang="uk-UA" b="1" dirty="0" smtClean="0">
              <a:solidFill>
                <a:srgbClr val="002060"/>
              </a:solidFill>
            </a:endParaRPr>
          </a:p>
          <a:p>
            <a:pPr algn="just" eaLnBrk="1" hangingPunct="1"/>
            <a:r>
              <a:rPr lang="uk-UA" b="1" dirty="0" smtClean="0">
                <a:solidFill>
                  <a:srgbClr val="002060"/>
                </a:solidFill>
              </a:rPr>
              <a:t>те, про що не говорять в голос;</a:t>
            </a:r>
          </a:p>
          <a:p>
            <a:pPr algn="just" eaLnBrk="1" hangingPunct="1"/>
            <a:endParaRPr lang="uk-UA" b="1" dirty="0" smtClean="0">
              <a:solidFill>
                <a:srgbClr val="002060"/>
              </a:solidFill>
            </a:endParaRPr>
          </a:p>
          <a:p>
            <a:pPr algn="just" eaLnBrk="1" hangingPunct="1"/>
            <a:r>
              <a:rPr lang="uk-UA" b="1" dirty="0" smtClean="0">
                <a:solidFill>
                  <a:srgbClr val="002060"/>
                </a:solidFill>
              </a:rPr>
              <a:t>Ваш стиль;</a:t>
            </a:r>
          </a:p>
          <a:p>
            <a:pPr algn="just" eaLnBrk="1" hangingPunct="1"/>
            <a:r>
              <a:rPr lang="uk-UA" b="1" dirty="0" smtClean="0">
                <a:solidFill>
                  <a:srgbClr val="002060"/>
                </a:solidFill>
              </a:rPr>
              <a:t>тип людей, яких Ви наймаєте на роботу;</a:t>
            </a:r>
          </a:p>
          <a:p>
            <a:pPr algn="just" eaLnBrk="1" hangingPunct="1"/>
            <a:r>
              <a:rPr lang="uk-UA" b="1" dirty="0" smtClean="0">
                <a:solidFill>
                  <a:srgbClr val="002060"/>
                </a:solidFill>
              </a:rPr>
              <a:t>поведінка підлеглих, яку Ви заохочуєте</a:t>
            </a:r>
          </a:p>
        </p:txBody>
      </p:sp>
      <p:sp>
        <p:nvSpPr>
          <p:cNvPr id="7" name="Текст 6"/>
          <p:cNvSpPr>
            <a:spLocks noGrp="1"/>
          </p:cNvSpPr>
          <p:nvPr>
            <p:ph type="body" sz="quarter" idx="3"/>
          </p:nvPr>
        </p:nvSpPr>
        <p:spPr>
          <a:xfrm>
            <a:off x="6192838" y="1698625"/>
            <a:ext cx="5389562" cy="715963"/>
          </a:xfrm>
        </p:spPr>
        <p:txBody>
          <a:bodyPr/>
          <a:lstStyle/>
          <a:p>
            <a:pPr algn="ctr" eaLnBrk="1" hangingPunct="1">
              <a:defRPr/>
            </a:pPr>
            <a:r>
              <a:rPr lang="uk-UA" dirty="0" smtClean="0">
                <a:solidFill>
                  <a:srgbClr val="002060"/>
                </a:solidFill>
              </a:rPr>
              <a:t>До  культури підрозділу </a:t>
            </a:r>
          </a:p>
          <a:p>
            <a:pPr algn="ctr" eaLnBrk="1" hangingPunct="1">
              <a:defRPr/>
            </a:pPr>
            <a:r>
              <a:rPr lang="uk-UA" dirty="0" smtClean="0">
                <a:solidFill>
                  <a:srgbClr val="002060"/>
                </a:solidFill>
              </a:rPr>
              <a:t>не мають відношення:</a:t>
            </a:r>
            <a:endParaRPr lang="uk-UA" dirty="0">
              <a:solidFill>
                <a:srgbClr val="002060"/>
              </a:solidFill>
            </a:endParaRPr>
          </a:p>
        </p:txBody>
      </p:sp>
      <p:sp>
        <p:nvSpPr>
          <p:cNvPr id="34822" name="Содержимое 7"/>
          <p:cNvSpPr>
            <a:spLocks noGrp="1"/>
          </p:cNvSpPr>
          <p:nvPr>
            <p:ph sz="quarter" idx="4"/>
          </p:nvPr>
        </p:nvSpPr>
        <p:spPr>
          <a:xfrm>
            <a:off x="6192838" y="2449513"/>
            <a:ext cx="5389562" cy="3951287"/>
          </a:xfrm>
        </p:spPr>
        <p:txBody>
          <a:bodyPr/>
          <a:lstStyle/>
          <a:p>
            <a:pPr algn="just" eaLnBrk="1" hangingPunct="1"/>
            <a:r>
              <a:rPr lang="uk-UA" b="1" smtClean="0">
                <a:solidFill>
                  <a:srgbClr val="002060"/>
                </a:solidFill>
              </a:rPr>
              <a:t>Ваша продукція або послуги;</a:t>
            </a:r>
          </a:p>
          <a:p>
            <a:pPr algn="just" eaLnBrk="1" hangingPunct="1"/>
            <a:endParaRPr lang="uk-UA" b="1" smtClean="0">
              <a:solidFill>
                <a:srgbClr val="002060"/>
              </a:solidFill>
            </a:endParaRPr>
          </a:p>
          <a:p>
            <a:pPr algn="just" eaLnBrk="1" hangingPunct="1"/>
            <a:r>
              <a:rPr lang="uk-UA" b="1" smtClean="0">
                <a:solidFill>
                  <a:srgbClr val="002060"/>
                </a:solidFill>
              </a:rPr>
              <a:t>продаж / запит на продукцію або послуги;</a:t>
            </a:r>
          </a:p>
          <a:p>
            <a:pPr algn="just" eaLnBrk="1" hangingPunct="1"/>
            <a:r>
              <a:rPr lang="uk-UA" b="1" smtClean="0">
                <a:solidFill>
                  <a:srgbClr val="002060"/>
                </a:solidFill>
              </a:rPr>
              <a:t>Ваша політика та суспільно-політичні процеси;</a:t>
            </a:r>
          </a:p>
          <a:p>
            <a:pPr algn="just" eaLnBrk="1" hangingPunct="1"/>
            <a:r>
              <a:rPr lang="uk-UA" b="1" smtClean="0">
                <a:solidFill>
                  <a:srgbClr val="002060"/>
                </a:solidFill>
              </a:rPr>
              <a:t>нормативно визначена система підбору та найму працівників;</a:t>
            </a:r>
          </a:p>
          <a:p>
            <a:pPr algn="just" eaLnBrk="1" hangingPunct="1"/>
            <a:r>
              <a:rPr lang="uk-UA" b="1" smtClean="0">
                <a:solidFill>
                  <a:srgbClr val="002060"/>
                </a:solidFill>
              </a:rPr>
              <a:t>поведінка, яку Ви офіційно вимагаєте</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Autofit/>
          </a:bodyPr>
          <a:lstStyle/>
          <a:p>
            <a:pPr algn="ctr"/>
            <a:r>
              <a:rPr lang="uk-UA" sz="4400" dirty="0" smtClean="0"/>
              <a:t>Свідченням   сформованої   корпоративної культури   є</a:t>
            </a:r>
            <a:endParaRPr lang="en-US" sz="4400" dirty="0"/>
          </a:p>
        </p:txBody>
      </p:sp>
      <p:sp>
        <p:nvSpPr>
          <p:cNvPr id="8" name="Объект 7"/>
          <p:cNvSpPr>
            <a:spLocks noGrp="1"/>
          </p:cNvSpPr>
          <p:nvPr>
            <p:ph idx="1"/>
          </p:nvPr>
        </p:nvSpPr>
        <p:spPr>
          <a:xfrm>
            <a:off x="609600" y="1772816"/>
            <a:ext cx="10972800" cy="4625975"/>
          </a:xfrm>
        </p:spPr>
        <p:txBody>
          <a:bodyPr/>
          <a:lstStyle/>
          <a:p>
            <a:pPr marL="119062" indent="0" algn="just">
              <a:buNone/>
            </a:pPr>
            <a:r>
              <a:rPr lang="uk-UA" dirty="0" smtClean="0"/>
              <a:t>          </a:t>
            </a:r>
            <a:r>
              <a:rPr lang="uk-UA" sz="4000" dirty="0" smtClean="0">
                <a:solidFill>
                  <a:srgbClr val="002060"/>
                </a:solidFill>
              </a:rPr>
              <a:t>наявність сталих переконань, норм поведінки, установок і цінностей, які є неписаними правилами, що визначають як мають працювати і поводитися люди в даній організації</a:t>
            </a:r>
            <a:endParaRPr lang="en-US" sz="4000" dirty="0">
              <a:solidFill>
                <a:srgbClr val="002060"/>
              </a:solidFill>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50" y="4437112"/>
            <a:ext cx="2152650" cy="2124075"/>
          </a:xfrm>
          <a:prstGeom prst="rect">
            <a:avLst/>
          </a:prstGeom>
        </p:spPr>
      </p:pic>
    </p:spTree>
    <p:extLst>
      <p:ext uri="{BB962C8B-B14F-4D97-AF65-F5344CB8AC3E}">
        <p14:creationId xmlns:p14="http://schemas.microsoft.com/office/powerpoint/2010/main" val="236663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pPr algn="ctr"/>
            <a:r>
              <a:rPr lang="uk-UA" dirty="0" smtClean="0"/>
              <a:t>КОРПОРАТИВНА  КУЛЬТУРА</a:t>
            </a:r>
            <a:endParaRPr lang="en-US" dirty="0"/>
          </a:p>
        </p:txBody>
      </p:sp>
      <p:sp>
        <p:nvSpPr>
          <p:cNvPr id="8" name="Объект 7"/>
          <p:cNvSpPr>
            <a:spLocks noGrp="1"/>
          </p:cNvSpPr>
          <p:nvPr>
            <p:ph idx="1"/>
          </p:nvPr>
        </p:nvSpPr>
        <p:spPr/>
        <p:txBody>
          <a:bodyPr/>
          <a:lstStyle/>
          <a:p>
            <a:pPr algn="just"/>
            <a:r>
              <a:rPr lang="uk-UA" b="1" dirty="0" smtClean="0">
                <a:solidFill>
                  <a:srgbClr val="002060"/>
                </a:solidFill>
              </a:rPr>
              <a:t>Сприяє усвідомленню особистістю своєї ідентичності, відчуттю причетності до певного колективу; </a:t>
            </a:r>
          </a:p>
          <a:p>
            <a:pPr algn="just"/>
            <a:r>
              <a:rPr lang="uk-UA" b="1" dirty="0" smtClean="0">
                <a:solidFill>
                  <a:srgbClr val="002060"/>
                </a:solidFill>
              </a:rPr>
              <a:t>Формує  захищеність та відповідальність поліцейського; </a:t>
            </a:r>
          </a:p>
          <a:p>
            <a:pPr algn="just"/>
            <a:r>
              <a:rPr lang="uk-UA" b="1" dirty="0" smtClean="0">
                <a:solidFill>
                  <a:srgbClr val="002060"/>
                </a:solidFill>
              </a:rPr>
              <a:t>Стабільність та надійність самої організації;</a:t>
            </a:r>
          </a:p>
          <a:p>
            <a:pPr algn="just"/>
            <a:r>
              <a:rPr lang="uk-UA" b="1" dirty="0" smtClean="0">
                <a:solidFill>
                  <a:srgbClr val="002060"/>
                </a:solidFill>
              </a:rPr>
              <a:t>Закріплює необхідні для професійної діяльності норми як важливу складову авторитету, успішності та конкурентоспроможності.</a:t>
            </a:r>
            <a:endParaRPr lang="en-US" b="1" dirty="0" smtClean="0">
              <a:solidFill>
                <a:srgbClr val="002060"/>
              </a:solidFill>
            </a:endParaRPr>
          </a:p>
          <a:p>
            <a:endParaRPr lang="en-US"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4691980" cy="797128"/>
          </a:xfrm>
          <a:prstGeom prst="rect">
            <a:avLst/>
          </a:prstGeom>
        </p:spPr>
      </p:pic>
    </p:spTree>
    <p:extLst>
      <p:ext uri="{BB962C8B-B14F-4D97-AF65-F5344CB8AC3E}">
        <p14:creationId xmlns:p14="http://schemas.microsoft.com/office/powerpoint/2010/main" val="360431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algn="ctr"/>
            <a:r>
              <a:rPr lang="uk-UA" sz="4000" dirty="0" smtClean="0">
                <a:solidFill>
                  <a:srgbClr val="FFC000"/>
                </a:solidFill>
              </a:rPr>
              <a:t>Виділяють сім основних елементів сформованої корпоративної культури</a:t>
            </a:r>
            <a:endParaRPr lang="en-US" sz="4000" dirty="0">
              <a:solidFill>
                <a:srgbClr val="FFC000"/>
              </a:solidFill>
            </a:endParaRPr>
          </a:p>
        </p:txBody>
      </p:sp>
      <p:sp>
        <p:nvSpPr>
          <p:cNvPr id="5" name="Объект 4"/>
          <p:cNvSpPr>
            <a:spLocks noGrp="1"/>
          </p:cNvSpPr>
          <p:nvPr>
            <p:ph idx="1"/>
          </p:nvPr>
        </p:nvSpPr>
        <p:spPr>
          <a:xfrm>
            <a:off x="609600" y="1700808"/>
            <a:ext cx="10972800" cy="4916016"/>
          </a:xfrm>
        </p:spPr>
        <p:txBody>
          <a:bodyPr/>
          <a:lstStyle/>
          <a:p>
            <a:pPr algn="just"/>
            <a:r>
              <a:rPr lang="uk-UA" sz="2200" b="1" dirty="0" smtClean="0">
                <a:solidFill>
                  <a:srgbClr val="002060"/>
                </a:solidFill>
              </a:rPr>
              <a:t>Ідеал</a:t>
            </a:r>
            <a:r>
              <a:rPr lang="uk-UA" sz="2200" dirty="0" smtClean="0">
                <a:solidFill>
                  <a:srgbClr val="002060"/>
                </a:solidFill>
              </a:rPr>
              <a:t> (формування ідеального стану поліції, до якого вона прагне. Важливо, щоб цей ідеал поділявся керівниками і співробітниками);</a:t>
            </a:r>
          </a:p>
          <a:p>
            <a:pPr algn="just"/>
            <a:r>
              <a:rPr lang="uk-UA" sz="2200" b="1" dirty="0" smtClean="0">
                <a:solidFill>
                  <a:srgbClr val="002060"/>
                </a:solidFill>
              </a:rPr>
              <a:t>Цінності</a:t>
            </a:r>
            <a:r>
              <a:rPr lang="uk-UA" sz="2200" dirty="0" smtClean="0">
                <a:solidFill>
                  <a:srgbClr val="002060"/>
                </a:solidFill>
              </a:rPr>
              <a:t> (формуються ті поняття, що визнаються кращими для поліції);</a:t>
            </a:r>
          </a:p>
          <a:p>
            <a:pPr algn="just"/>
            <a:r>
              <a:rPr lang="uk-UA" sz="2200" b="1" dirty="0" smtClean="0">
                <a:solidFill>
                  <a:srgbClr val="002060"/>
                </a:solidFill>
              </a:rPr>
              <a:t>Цілі (місія) </a:t>
            </a:r>
            <a:r>
              <a:rPr lang="uk-UA" sz="2200" dirty="0" smtClean="0">
                <a:solidFill>
                  <a:srgbClr val="002060"/>
                </a:solidFill>
              </a:rPr>
              <a:t>(необхідно сформувати основні довгострокові цілі, що дійсно є орієнтиром для підрозділів та управлінь Національної поліції);</a:t>
            </a:r>
          </a:p>
          <a:p>
            <a:pPr algn="just"/>
            <a:r>
              <a:rPr lang="uk-UA" sz="2200" b="1" dirty="0" smtClean="0">
                <a:solidFill>
                  <a:srgbClr val="002060"/>
                </a:solidFill>
              </a:rPr>
              <a:t>Знання </a:t>
            </a:r>
            <a:r>
              <a:rPr lang="uk-UA" sz="2200" dirty="0" smtClean="0">
                <a:solidFill>
                  <a:srgbClr val="002060"/>
                </a:solidFill>
              </a:rPr>
              <a:t>(визначення вимог до рівня професійної компетентності осіб, які претендують на зайняття вакантних посад);</a:t>
            </a:r>
          </a:p>
          <a:p>
            <a:pPr algn="just"/>
            <a:r>
              <a:rPr lang="uk-UA" sz="2200" b="1" dirty="0" smtClean="0">
                <a:solidFill>
                  <a:srgbClr val="002060"/>
                </a:solidFill>
              </a:rPr>
              <a:t>Стиль поведінки </a:t>
            </a:r>
            <a:r>
              <a:rPr lang="uk-UA" sz="2200" dirty="0" smtClean="0">
                <a:solidFill>
                  <a:srgbClr val="002060"/>
                </a:solidFill>
              </a:rPr>
              <a:t>(найбільш характерні прийоми і принципи поведінки, що використовуються у службовій діяльності для досягнення поставлених цілей і виконання задач);</a:t>
            </a:r>
          </a:p>
          <a:p>
            <a:pPr algn="just"/>
            <a:r>
              <a:rPr lang="uk-UA" sz="2200" b="1" dirty="0" smtClean="0">
                <a:solidFill>
                  <a:srgbClr val="002060"/>
                </a:solidFill>
              </a:rPr>
              <a:t>Клімат </a:t>
            </a:r>
            <a:r>
              <a:rPr lang="uk-UA" sz="2200" dirty="0" smtClean="0">
                <a:solidFill>
                  <a:srgbClr val="002060"/>
                </a:solidFill>
              </a:rPr>
              <a:t>(найпростіші та найпомітніші принципи взаємовідносин, а також зовнішні атрибути: інтер'єр, символіка та </a:t>
            </a:r>
            <a:r>
              <a:rPr lang="uk-UA" sz="2200" dirty="0" err="1" smtClean="0">
                <a:solidFill>
                  <a:srgbClr val="002060"/>
                </a:solidFill>
              </a:rPr>
              <a:t>дрес</a:t>
            </a:r>
            <a:r>
              <a:rPr lang="uk-UA" sz="2200" dirty="0" smtClean="0">
                <a:solidFill>
                  <a:srgbClr val="002060"/>
                </a:solidFill>
              </a:rPr>
              <a:t>-код/ чітке маркування – форма;</a:t>
            </a:r>
          </a:p>
          <a:p>
            <a:pPr algn="just"/>
            <a:r>
              <a:rPr lang="uk-UA" sz="2200" b="1" dirty="0" smtClean="0">
                <a:solidFill>
                  <a:srgbClr val="002060"/>
                </a:solidFill>
              </a:rPr>
              <a:t>Процедури </a:t>
            </a:r>
            <a:r>
              <a:rPr lang="uk-UA" sz="2200" dirty="0" smtClean="0">
                <a:solidFill>
                  <a:srgbClr val="002060"/>
                </a:solidFill>
              </a:rPr>
              <a:t>(вимоги до стилю та методів управління).</a:t>
            </a:r>
            <a:endParaRPr lang="en-US" sz="2200" dirty="0">
              <a:solidFill>
                <a:srgbClr val="002060"/>
              </a:solidFill>
            </a:endParaRPr>
          </a:p>
        </p:txBody>
      </p:sp>
    </p:spTree>
    <p:extLst>
      <p:ext uri="{BB962C8B-B14F-4D97-AF65-F5344CB8AC3E}">
        <p14:creationId xmlns:p14="http://schemas.microsoft.com/office/powerpoint/2010/main" val="234698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uk-UA" dirty="0" smtClean="0"/>
              <a:t>Напрями формування корпоративної культури:</a:t>
            </a:r>
            <a:endParaRPr lang="en-US" dirty="0"/>
          </a:p>
        </p:txBody>
      </p:sp>
      <p:sp>
        <p:nvSpPr>
          <p:cNvPr id="3" name="Объект 2"/>
          <p:cNvSpPr>
            <a:spLocks noGrp="1"/>
          </p:cNvSpPr>
          <p:nvPr>
            <p:ph idx="1"/>
          </p:nvPr>
        </p:nvSpPr>
        <p:spPr>
          <a:xfrm>
            <a:off x="606191" y="1556792"/>
            <a:ext cx="10972800" cy="4625975"/>
          </a:xfrm>
        </p:spPr>
        <p:txBody>
          <a:bodyPr/>
          <a:lstStyle/>
          <a:p>
            <a:pPr algn="just"/>
            <a:r>
              <a:rPr lang="uk-UA" sz="2800" dirty="0">
                <a:solidFill>
                  <a:srgbClr val="002060"/>
                </a:solidFill>
              </a:rPr>
              <a:t>Осучаснення та формування місії правоохоронних органів, усвідомлення її поліцейським і суспільством загалом;</a:t>
            </a:r>
          </a:p>
          <a:p>
            <a:pPr algn="just"/>
            <a:r>
              <a:rPr lang="uk-UA" sz="2800" dirty="0">
                <a:solidFill>
                  <a:srgbClr val="002060"/>
                </a:solidFill>
              </a:rPr>
              <a:t>Відбір соціально прийнятних засобів місії організації;</a:t>
            </a:r>
          </a:p>
          <a:p>
            <a:pPr algn="just"/>
            <a:r>
              <a:rPr lang="uk-UA" sz="2800" dirty="0">
                <a:solidFill>
                  <a:srgbClr val="002060"/>
                </a:solidFill>
              </a:rPr>
              <a:t>Потребують удосконалення морально-іміджеві  складники (символи, традиції…);</a:t>
            </a:r>
          </a:p>
          <a:p>
            <a:pPr algn="just"/>
            <a:r>
              <a:rPr lang="uk-UA" sz="2800" dirty="0">
                <a:solidFill>
                  <a:srgbClr val="002060"/>
                </a:solidFill>
              </a:rPr>
              <a:t>Кадрова політика, яка включає системну підготовку кадрового резерву і ретельний відбір </a:t>
            </a:r>
            <a:r>
              <a:rPr lang="uk-UA" sz="2800" dirty="0" smtClean="0">
                <a:solidFill>
                  <a:srgbClr val="002060"/>
                </a:solidFill>
              </a:rPr>
              <a:t>персоналу</a:t>
            </a:r>
          </a:p>
          <a:p>
            <a:pPr algn="just"/>
            <a:r>
              <a:rPr lang="uk-UA" sz="2800" dirty="0">
                <a:solidFill>
                  <a:srgbClr val="002060"/>
                </a:solidFill>
              </a:rPr>
              <a:t>Корекція соціально-психологічного клімату в колективах поліцейських;</a:t>
            </a:r>
          </a:p>
          <a:p>
            <a:pPr algn="just"/>
            <a:r>
              <a:rPr lang="uk-UA" sz="2800" dirty="0">
                <a:solidFill>
                  <a:srgbClr val="002060"/>
                </a:solidFill>
              </a:rPr>
              <a:t>Наукова організація служби, </a:t>
            </a:r>
            <a:r>
              <a:rPr lang="uk-UA" sz="2800" dirty="0" smtClean="0">
                <a:solidFill>
                  <a:srgbClr val="002060"/>
                </a:solidFill>
              </a:rPr>
              <a:t>що </a:t>
            </a:r>
            <a:r>
              <a:rPr lang="uk-UA" sz="2800" dirty="0">
                <a:solidFill>
                  <a:srgbClr val="002060"/>
                </a:solidFill>
              </a:rPr>
              <a:t>передбачає суттєве покращення умов праці;</a:t>
            </a:r>
          </a:p>
          <a:p>
            <a:pPr algn="just"/>
            <a:endParaRPr lang="en-US" dirty="0">
              <a:solidFill>
                <a:srgbClr val="002060"/>
              </a:solidFill>
            </a:endParaRPr>
          </a:p>
        </p:txBody>
      </p:sp>
    </p:spTree>
    <p:extLst>
      <p:ext uri="{BB962C8B-B14F-4D97-AF65-F5344CB8AC3E}">
        <p14:creationId xmlns:p14="http://schemas.microsoft.com/office/powerpoint/2010/main" val="252285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7653</TotalTime>
  <Words>1766</Words>
  <Application>Microsoft Office PowerPoint</Application>
  <PresentationFormat>Широкоэкранный</PresentationFormat>
  <Paragraphs>232</Paragraphs>
  <Slides>39</Slides>
  <Notes>3</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39</vt:i4>
      </vt:variant>
    </vt:vector>
  </HeadingPairs>
  <TitlesOfParts>
    <vt:vector size="52" baseType="lpstr">
      <vt:lpstr>Arial</vt:lpstr>
      <vt:lpstr>Arial Black</vt:lpstr>
      <vt:lpstr>Bookman Old Style</vt:lpstr>
      <vt:lpstr>Calibri</vt:lpstr>
      <vt:lpstr>Cambria</vt:lpstr>
      <vt:lpstr>Constantia</vt:lpstr>
      <vt:lpstr>Corbel</vt:lpstr>
      <vt:lpstr>Georgia</vt:lpstr>
      <vt:lpstr>Times New Roman</vt:lpstr>
      <vt:lpstr>Wingdings</vt:lpstr>
      <vt:lpstr>Wingdings 2</vt:lpstr>
      <vt:lpstr>Wingdings 3</vt:lpstr>
      <vt:lpstr>Модульная</vt:lpstr>
      <vt:lpstr> КОРПОРАТИВНА КУЛЬТУРА поліцейського  </vt:lpstr>
      <vt:lpstr>КОРПОРАТИВНА  КУЛЬТУРА -</vt:lpstr>
      <vt:lpstr>ГОЛОВНЕ   ЗАВДАННЯ  КОРПОРАТИВНОЇ   КУЛЬТУРИ -</vt:lpstr>
      <vt:lpstr>Річард  Гелегер</vt:lpstr>
      <vt:lpstr>СКЛАДОВІ   КОРПОРАТИВНОЇ   КУЛЬТУРИ ПІДРОЗДІЛУ</vt:lpstr>
      <vt:lpstr>Свідченням   сформованої   корпоративної культури   є</vt:lpstr>
      <vt:lpstr>КОРПОРАТИВНА  КУЛЬТУРА</vt:lpstr>
      <vt:lpstr>Виділяють сім основних елементів сформованої корпоративної культури</vt:lpstr>
      <vt:lpstr>Напрями формування корпоративної культури:</vt:lpstr>
      <vt:lpstr>Презентация PowerPoint</vt:lpstr>
      <vt:lpstr>Презентация PowerPoint</vt:lpstr>
      <vt:lpstr>                  ПРОФЕСІЙНА   ЕТИКА    — галузь прикладної етики, що формулює й обґрунтовує систему моральних норм і принципів, які діють у специфічних умовах взаємовідносин людей у сфері визначеної професії,  враховуючи очікування і запити суспільства щодо певної професії, а також окреслення меж професійної діяльності та професійної компетенції.  </vt:lpstr>
      <vt:lpstr>Виявлення та чітке формулювання місії поліцейської служби – </vt:lpstr>
      <vt:lpstr>Підходи  до  призначення  поліції</vt:lpstr>
      <vt:lpstr>Презентация PowerPoint</vt:lpstr>
      <vt:lpstr>Презентация PowerPoint</vt:lpstr>
      <vt:lpstr>Навколо місії професії будується вся професійно-етична система діяльності поліції:</vt:lpstr>
      <vt:lpstr>Презентация PowerPoint</vt:lpstr>
      <vt:lpstr>СКЛАДОВІ  ПРОФЕСІЙНОЇ  ЕТИКИ</vt:lpstr>
      <vt:lpstr>Цінності   професійної  діяльності поліцейського</vt:lpstr>
      <vt:lpstr>Презентация PowerPoint</vt:lpstr>
      <vt:lpstr>Презентация PowerPoint</vt:lpstr>
      <vt:lpstr>ОСНОВНІ  ПРИНЦИПИ  ПРОФЕСІЙНОЇ ЕТИКИ </vt:lpstr>
      <vt:lpstr>Принципи   професійної  етики поліцейського</vt:lpstr>
      <vt:lpstr>Презентация PowerPoint</vt:lpstr>
      <vt:lpstr>Презентация PowerPoint</vt:lpstr>
      <vt:lpstr>Нормативні вимоги професійної етики</vt:lpstr>
      <vt:lpstr>Незалежно від посади чи звання  у відносинах із населенням поліцейський зобов’язаний:</vt:lpstr>
      <vt:lpstr>Під час виконання службових обов’язків поліцейський повинен:</vt:lpstr>
      <vt:lpstr>Презентация PowerPoint</vt:lpstr>
      <vt:lpstr>Презентация PowerPoint</vt:lpstr>
      <vt:lpstr>Інструментарій  професійної етики поліцейського</vt:lpstr>
      <vt:lpstr>ЛЮДСЬКИЙ   ФАКТОР</vt:lpstr>
      <vt:lpstr>Презентация PowerPoint</vt:lpstr>
      <vt:lpstr>Етика  відносин  із  співробітниками:</vt:lpstr>
      <vt:lpstr>Рекомендації зі створення  мотиваційних механізмів етичної  поведінки:</vt:lpstr>
      <vt:lpstr>Презентация PowerPoint</vt:lpstr>
      <vt:lpstr>ДОВІРА ДО ІНСТИТУТІВ СУСПІЛЬСТВА  ТА ПОЛІТИКІВ  (Центр Разумкова. Опитування 4-9 грудня 2020 р., 2018 респондентів) </vt:lpstr>
      <vt:lpstr>НЕДОВІРА найчастіше висловлюється: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Новели закону україни про національну поліцію</dc:title>
  <dc:creator>Учетная запись Майкрософт</dc:creator>
  <cp:lastModifiedBy>RePack by Diakov</cp:lastModifiedBy>
  <cp:revision>457</cp:revision>
  <dcterms:created xsi:type="dcterms:W3CDTF">2015-11-13T16:06:42Z</dcterms:created>
  <dcterms:modified xsi:type="dcterms:W3CDTF">2021-04-01T07:54:46Z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2015-10-31T00:00:00Z</vt:filetime>
  </property>
  <property fmtid="{D5CDD505-2E9C-101B-9397-08002B2CF9AE}" pid="3" name="LastSaved">
    <vt:filetime>2015-11-13T00:00:00Z</vt:filetime>
  </property>
</Properties>
</file>