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90" r:id="rId8"/>
    <p:sldId id="261" r:id="rId9"/>
    <p:sldId id="262" r:id="rId10"/>
    <p:sldId id="272" r:id="rId11"/>
    <p:sldId id="273" r:id="rId12"/>
    <p:sldId id="274" r:id="rId13"/>
    <p:sldId id="265" r:id="rId14"/>
    <p:sldId id="275" r:id="rId15"/>
    <p:sldId id="263" r:id="rId16"/>
    <p:sldId id="276" r:id="rId17"/>
    <p:sldId id="277" r:id="rId18"/>
    <p:sldId id="294" r:id="rId19"/>
    <p:sldId id="291" r:id="rId20"/>
    <p:sldId id="278" r:id="rId21"/>
    <p:sldId id="279" r:id="rId22"/>
    <p:sldId id="280" r:id="rId23"/>
    <p:sldId id="292" r:id="rId24"/>
    <p:sldId id="281" r:id="rId25"/>
    <p:sldId id="268" r:id="rId26"/>
    <p:sldId id="295" r:id="rId27"/>
    <p:sldId id="296" r:id="rId28"/>
    <p:sldId id="297" r:id="rId29"/>
    <p:sldId id="282" r:id="rId30"/>
    <p:sldId id="283" r:id="rId31"/>
    <p:sldId id="284" r:id="rId32"/>
    <p:sldId id="285" r:id="rId33"/>
    <p:sldId id="286" r:id="rId34"/>
    <p:sldId id="287" r:id="rId3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614" autoAdjust="0"/>
  </p:normalViewPr>
  <p:slideViewPr>
    <p:cSldViewPr>
      <p:cViewPr varScale="1">
        <p:scale>
          <a:sx n="83" d="100"/>
          <a:sy n="83" d="100"/>
        </p:scale>
        <p:origin x="145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/>
              <a:t>Образец заголовка</a:t>
            </a:r>
          </a:p>
        </p:txBody>
      </p:sp>
      <p:sp>
        <p:nvSpPr>
          <p:cNvPr id="6246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/>
              <a:t>Образец подзаголовка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2293FE7-E70E-4BC8-8F49-9387C32279B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C5047-F8F2-4658-8752-6E1CB129E4A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4835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E0A78-3D18-4FBF-97B3-13B186E043D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7076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301625" y="1676400"/>
            <a:ext cx="8540750" cy="442277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69777D0A-5137-4ADB-AFD8-59FBA4D966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7927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FFB70-B2A7-42C7-9CD0-63A14B9EA4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307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C273A-B53B-4BDA-BFC5-439EB76FC9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4886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F28D1-25B3-459E-B9EC-173BABD7A9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4935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09797-E9BA-4C19-922C-6D56591D52C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15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62703-423A-4CB1-AB52-D9CAF7404A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8875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9F777-0845-4E0D-818D-DEFED73E4AE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1053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F251C-185E-40C7-B57C-281BA4E318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9800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497C8-4E33-455A-81C6-A51686B183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1080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61443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5729DEE-5E67-415C-B1CA-1BBCF20F3EB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762000" y="609600"/>
            <a:ext cx="7772400" cy="1447800"/>
          </a:xfrm>
        </p:spPr>
        <p:txBody>
          <a:bodyPr/>
          <a:lstStyle/>
          <a:p>
            <a:r>
              <a:rPr lang="uk-UA" altLang="ru-RU" b="1" i="1" dirty="0"/>
              <a:t>ТЕМА </a:t>
            </a:r>
            <a:r>
              <a:rPr lang="en-US" altLang="ru-RU" b="1" i="1" dirty="0"/>
              <a:t>3</a:t>
            </a:r>
            <a:r>
              <a:rPr lang="uk-UA" altLang="ru-RU" b="1" i="1" dirty="0"/>
              <a:t/>
            </a:r>
            <a:br>
              <a:rPr lang="uk-UA" altLang="ru-RU" b="1" i="1" dirty="0"/>
            </a:br>
            <a:endParaRPr lang="ru-RU" altLang="ru-RU" b="1" i="1" dirty="0"/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533400" y="1676400"/>
            <a:ext cx="8382000" cy="4572000"/>
          </a:xfrm>
        </p:spPr>
        <p:txBody>
          <a:bodyPr/>
          <a:lstStyle/>
          <a:p>
            <a:pPr marL="179705">
              <a:lnSpc>
                <a:spcPct val="150000"/>
              </a:lnSpc>
              <a:spcAft>
                <a:spcPts val="600"/>
              </a:spcAft>
            </a:pPr>
            <a:r>
              <a:rPr lang="uk-UA" sz="6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Культура спілкування та етикет</a:t>
            </a:r>
            <a:endParaRPr lang="ru-RU" sz="6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3200"/>
              <a:t>Службова поведінка особи визначається рольовим і професійним статусом. Це означає:</a:t>
            </a:r>
            <a:endParaRPr lang="ru-RU" altLang="ru-RU" sz="3200"/>
          </a:p>
        </p:txBody>
      </p:sp>
      <p:sp>
        <p:nvSpPr>
          <p:cNvPr id="655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altLang="ru-RU" sz="2400"/>
              <a:t>дотримання правил поведінки в регламентованому просторі і часі;</a:t>
            </a:r>
          </a:p>
          <a:p>
            <a:pPr>
              <a:lnSpc>
                <a:spcPct val="80000"/>
              </a:lnSpc>
            </a:pPr>
            <a:r>
              <a:rPr lang="uk-UA" altLang="ru-RU" sz="2400"/>
              <a:t>визнання й спільна реалізація службовим колективом ролі керівника. Так службовим колективом сприймається як аксіома, що будь-який захід починається в присутності керівника; будь-які ініціативи проходять сходинка службової ієрархії;</a:t>
            </a:r>
          </a:p>
          <a:p>
            <a:pPr>
              <a:lnSpc>
                <a:spcPct val="80000"/>
              </a:lnSpc>
            </a:pPr>
            <a:r>
              <a:rPr lang="uk-UA" altLang="ru-RU" sz="2400"/>
              <a:t>визнання і взаємна реалізація ролі організації. Так, аксіомою виступають: визнання інтересів організації як вищих по відношенню до особистих інтересів; лояльність по відношенню до організації; дозування інформації про організацію;</a:t>
            </a:r>
          </a:p>
          <a:p>
            <a:pPr>
              <a:lnSpc>
                <a:spcPct val="80000"/>
              </a:lnSpc>
            </a:pPr>
            <a:r>
              <a:rPr lang="uk-UA" altLang="ru-RU" sz="2400"/>
              <a:t>будь-які реальні відносини (дружні, приятельські, ворожі) маскуються під відношення «керівник-підлеглий», «колеги», «партнери».</a:t>
            </a:r>
            <a:endParaRPr lang="ru-RU" altLang="ru-RU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i="1"/>
              <a:t>Чинники, що сприяють створенню негативного службового іміджу:</a:t>
            </a:r>
            <a:r>
              <a:rPr lang="ru-RU" altLang="ru-RU" sz="4000"/>
              <a:t> </a:t>
            </a:r>
          </a:p>
        </p:txBody>
      </p:sp>
      <p:sp>
        <p:nvSpPr>
          <p:cNvPr id="6656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uk-UA" altLang="ru-RU"/>
              <a:t>запізнення на роботу;</a:t>
            </a:r>
          </a:p>
          <a:p>
            <a:pPr>
              <a:lnSpc>
                <a:spcPct val="90000"/>
              </a:lnSpc>
            </a:pPr>
            <a:r>
              <a:rPr lang="uk-UA" altLang="ru-RU"/>
              <a:t>особисті телефонні розмови;</a:t>
            </a:r>
          </a:p>
          <a:p>
            <a:pPr>
              <a:lnSpc>
                <a:spcPct val="90000"/>
              </a:lnSpc>
            </a:pPr>
            <a:r>
              <a:rPr lang="uk-UA" altLang="ru-RU"/>
              <a:t>численні скарги, невдоволення з боку працівника;</a:t>
            </a:r>
          </a:p>
          <a:p>
            <a:pPr>
              <a:lnSpc>
                <a:spcPct val="90000"/>
              </a:lnSpc>
            </a:pPr>
            <a:r>
              <a:rPr lang="uk-UA" altLang="ru-RU"/>
              <a:t>плітки;</a:t>
            </a:r>
          </a:p>
          <a:p>
            <a:pPr>
              <a:lnSpc>
                <a:spcPct val="90000"/>
              </a:lnSpc>
            </a:pPr>
            <a:r>
              <a:rPr lang="uk-UA" altLang="ru-RU"/>
              <a:t>похмурість;</a:t>
            </a:r>
          </a:p>
          <a:p>
            <a:pPr>
              <a:lnSpc>
                <a:spcPct val="90000"/>
              </a:lnSpc>
            </a:pPr>
            <a:r>
              <a:rPr lang="uk-UA" altLang="ru-RU"/>
              <a:t>брудний робочий стіл;</a:t>
            </a:r>
          </a:p>
          <a:p>
            <a:pPr>
              <a:lnSpc>
                <a:spcPct val="90000"/>
              </a:lnSpc>
            </a:pPr>
            <a:r>
              <a:rPr lang="uk-UA" altLang="ru-RU"/>
              <a:t>неохайний вигляд.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3600" i="1"/>
              <a:t>Чинники, що впливають на створення позитивного службового іміджу:</a:t>
            </a:r>
            <a:r>
              <a:rPr lang="uk-UA" altLang="ru-RU" sz="4000"/>
              <a:t> </a:t>
            </a:r>
            <a:endParaRPr lang="ru-RU" altLang="ru-RU" sz="4000"/>
          </a:p>
        </p:txBody>
      </p:sp>
      <p:sp>
        <p:nvSpPr>
          <p:cNvPr id="6758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uk-UA" altLang="ru-RU"/>
              <a:t>акуратний робочий стіл;</a:t>
            </a:r>
          </a:p>
          <a:p>
            <a:pPr>
              <a:lnSpc>
                <a:spcPct val="90000"/>
              </a:lnSpc>
            </a:pPr>
            <a:r>
              <a:rPr lang="uk-UA" altLang="ru-RU"/>
              <a:t>привітність до співробітників;</a:t>
            </a:r>
          </a:p>
          <a:p>
            <a:pPr>
              <a:lnSpc>
                <a:spcPct val="90000"/>
              </a:lnSpc>
            </a:pPr>
            <a:r>
              <a:rPr lang="uk-UA" altLang="ru-RU"/>
              <a:t>вміння під час розмови дивитися в очі співрозмовника;</a:t>
            </a:r>
          </a:p>
          <a:p>
            <a:pPr>
              <a:lnSpc>
                <a:spcPct val="90000"/>
              </a:lnSpc>
            </a:pPr>
            <a:r>
              <a:rPr lang="uk-UA" altLang="ru-RU"/>
              <a:t>вміння слухати та сприймати інформацію;</a:t>
            </a:r>
          </a:p>
          <a:p>
            <a:pPr>
              <a:lnSpc>
                <a:spcPct val="90000"/>
              </a:lnSpc>
            </a:pPr>
            <a:r>
              <a:rPr lang="uk-UA" altLang="ru-RU"/>
              <a:t>ввічливі привітання співробітників зранку й по закінченні роботи;</a:t>
            </a:r>
          </a:p>
          <a:p>
            <a:pPr>
              <a:lnSpc>
                <a:spcPct val="90000"/>
              </a:lnSpc>
            </a:pPr>
            <a:r>
              <a:rPr lang="uk-UA" altLang="ru-RU"/>
              <a:t>одяг, відповідний посаді.</a:t>
            </a:r>
            <a:endParaRPr lang="ru-RU" alt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2800"/>
              <a:t>Щоб не викликати роздратування і незадоволення колег, співробітників, не можна:</a:t>
            </a:r>
            <a:r>
              <a:rPr lang="uk-UA" altLang="ru-RU" sz="4000"/>
              <a:t> </a:t>
            </a:r>
            <a:endParaRPr lang="ru-RU" altLang="ru-RU" sz="4000"/>
          </a:p>
        </p:txBody>
      </p:sp>
      <p:sp>
        <p:nvSpPr>
          <p:cNvPr id="5427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1447800"/>
            <a:ext cx="9144000" cy="5181600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uk-UA" altLang="ru-RU" sz="2400"/>
              <a:t>приходити на зустрічі із запізненням або забувати вибачитися; </a:t>
            </a:r>
          </a:p>
          <a:p>
            <a:pPr lvl="1">
              <a:lnSpc>
                <a:spcPct val="80000"/>
              </a:lnSpc>
            </a:pPr>
            <a:r>
              <a:rPr lang="uk-UA" altLang="ru-RU" sz="2400"/>
              <a:t>перебивати чужі телефонні розмови; </a:t>
            </a:r>
          </a:p>
          <a:p>
            <a:pPr lvl="1">
              <a:lnSpc>
                <a:spcPct val="80000"/>
              </a:lnSpc>
            </a:pPr>
            <a:r>
              <a:rPr lang="uk-UA" altLang="ru-RU" sz="2400"/>
              <a:t>голосно розмовляти біля чужого робочого столу; </a:t>
            </a:r>
          </a:p>
          <a:p>
            <a:pPr lvl="1">
              <a:lnSpc>
                <a:spcPct val="80000"/>
              </a:lnSpc>
            </a:pPr>
            <a:r>
              <a:rPr lang="uk-UA" altLang="ru-RU" sz="2400"/>
              <a:t>порушувати межу чужого особистісного простору й залишатися у ньому; </a:t>
            </a:r>
          </a:p>
          <a:p>
            <a:pPr lvl="1">
              <a:lnSpc>
                <a:spcPct val="80000"/>
              </a:lnSpc>
            </a:pPr>
            <a:r>
              <a:rPr lang="uk-UA" altLang="ru-RU" sz="2400"/>
              <a:t>брати на якійсь час чужі робочі приналежності й не повертати їх; </a:t>
            </a:r>
          </a:p>
          <a:p>
            <a:pPr lvl="1">
              <a:lnSpc>
                <a:spcPct val="80000"/>
              </a:lnSpc>
            </a:pPr>
            <a:r>
              <a:rPr lang="uk-UA" altLang="ru-RU" sz="2400"/>
              <a:t>забувати сказати секретарю, колегам, де Вас можна знайти; </a:t>
            </a:r>
          </a:p>
          <a:p>
            <a:pPr lvl="1">
              <a:lnSpc>
                <a:spcPct val="80000"/>
              </a:lnSpc>
            </a:pPr>
            <a:r>
              <a:rPr lang="uk-UA" altLang="ru-RU" sz="2400"/>
              <a:t>кричати колегам через увесь кабінет; </a:t>
            </a:r>
          </a:p>
          <a:p>
            <a:pPr lvl="1">
              <a:lnSpc>
                <a:spcPct val="80000"/>
              </a:lnSpc>
            </a:pPr>
            <a:r>
              <a:rPr lang="uk-UA" altLang="ru-RU" sz="2400"/>
              <a:t>не передзвонювати, коли від Вас чекають дзвінка; </a:t>
            </a:r>
          </a:p>
          <a:p>
            <a:pPr lvl="1">
              <a:lnSpc>
                <a:spcPct val="80000"/>
              </a:lnSpc>
            </a:pPr>
            <a:r>
              <a:rPr lang="uk-UA" altLang="ru-RU" sz="2400"/>
              <a:t>бути не в змозі швидко відповідати на прості запитання; </a:t>
            </a:r>
          </a:p>
          <a:p>
            <a:pPr lvl="1">
              <a:lnSpc>
                <a:spcPct val="80000"/>
              </a:lnSpc>
            </a:pPr>
            <a:r>
              <a:rPr lang="uk-UA" altLang="ru-RU" sz="2400"/>
              <a:t>переводити ділову розмову у русло обговорення Ваших особистих проблем. </a:t>
            </a:r>
            <a:endParaRPr lang="ru-RU" altLang="ru-RU"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84" name="Group 76"/>
          <p:cNvGraphicFramePr>
            <a:graphicFrameLocks noGrp="1"/>
          </p:cNvGraphicFramePr>
          <p:nvPr>
            <p:ph type="tbl" idx="1"/>
          </p:nvPr>
        </p:nvGraphicFramePr>
        <p:xfrm>
          <a:off x="0" y="0"/>
          <a:ext cx="9144000" cy="6674804"/>
        </p:xfrm>
        <a:graphic>
          <a:graphicData uri="http://schemas.openxmlformats.org/drawingml/2006/table">
            <a:tbl>
              <a:tblPr/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2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Світський етикет</a:t>
                      </a: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Службовий етикет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Двері відкриває чоловік, пропускаючи жінку вперед</a:t>
                      </a: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Двері відкриває той, хто ближче до них стоїть</a:t>
                      </a: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0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кабіни ліфта, кафе, ресторану, під’їзду, завжди першим заходить чоловік 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кабіни ліфту заходить і виходить із нього людина, котра знаходиться найближче до дверей</a:t>
                      </a: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9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Чоловік завжди підводиться, щоб вітати жінку або старшу за віком людину</a:t>
                      </a: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Чоловік і жінка завжди підводяться, щоб привітати клієнта або відвідувача незалежно від його статі  (щодо сторонньої відношенню до службового колективу особи.</a:t>
                      </a: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3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Першим завжди вітається чоловік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 чоловік, і жінка ручкаються при зустрічі в залежності від ситуації.</a:t>
                      </a: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49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Першою руку подає завжди жінка.</a:t>
                      </a: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Немає чітких правил (за виключенням службовців, які підпорядковуються </a:t>
                      </a:r>
                      <a:r>
                        <a:rPr kumimoji="0" lang="uk-UA" altLang="ru-RU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Військовому статуту</a:t>
                      </a:r>
                      <a:r>
                        <a:rPr kumimoji="0" lang="uk-UA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кому першому належить подавати руку</a:t>
                      </a: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57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кафе, ресторані завжди платить чоловік (якщо жінка не заперечує)</a:t>
                      </a: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Платить завжди той, хто запрошує (за власною ініціативою може заплатити старший за віком, званням або за соціальним статусом)</a:t>
                      </a: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4000"/>
              <a:t> Принципи службового етикету:</a:t>
            </a:r>
            <a:r>
              <a:rPr lang="ru-RU" altLang="ru-RU" sz="4000"/>
              <a:t> </a:t>
            </a:r>
          </a:p>
        </p:txBody>
      </p:sp>
      <p:sp>
        <p:nvSpPr>
          <p:cNvPr id="5222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uk-UA" altLang="ru-RU" sz="2800"/>
              <a:t>Перший принцип гуманізму, людяності, який втілюється безпосередньо в моральних вимогах до культури взаємовідносин: ввічливість; тактовність; скромність; точність;</a:t>
            </a:r>
          </a:p>
          <a:p>
            <a:r>
              <a:rPr lang="uk-UA" altLang="ru-RU" sz="2800"/>
              <a:t>Другий принцип - доцільність дій. Сучасний службовий етикет передбачає, що все у спілкуванні має бути поміркованими простим. </a:t>
            </a:r>
          </a:p>
          <a:p>
            <a:r>
              <a:rPr lang="uk-UA" altLang="ru-RU" sz="2800"/>
              <a:t>Третій принцип - це краса, або естетична привабливість поведінки. </a:t>
            </a:r>
            <a:endParaRPr lang="ru-RU" altLang="ru-RU" sz="2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762000"/>
            <a:ext cx="8540750" cy="6096000"/>
          </a:xfrm>
        </p:spPr>
        <p:txBody>
          <a:bodyPr/>
          <a:lstStyle/>
          <a:p>
            <a:r>
              <a:rPr lang="uk-UA" altLang="ru-RU" i="1"/>
              <a:t>Ввічливість</a:t>
            </a:r>
            <a:r>
              <a:rPr lang="uk-UA" altLang="ru-RU"/>
              <a:t> – це вияв доброзичливості, бажання добра іншій людині, що проглядає в уважному ставленні, готовності надати послуги іншій людині. </a:t>
            </a:r>
          </a:p>
          <a:p>
            <a:r>
              <a:rPr lang="uk-UA" altLang="ru-RU" i="1"/>
              <a:t>Скромність</a:t>
            </a:r>
            <a:r>
              <a:rPr lang="uk-UA" altLang="ru-RU"/>
              <a:t> – уміння співвіднести самооцінку з думками людей, які нас оточують, не переоцінювати себе, не підкреслювати своєї значущості та не афішувати своїх переваг, вміти при цьому стримувати себе. </a:t>
            </a:r>
            <a:endParaRPr lang="ru-RU" alt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457200"/>
            <a:ext cx="8540750" cy="56419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altLang="ru-RU" i="1"/>
              <a:t>Тактовність. </a:t>
            </a:r>
            <a:r>
              <a:rPr lang="uk-UA" altLang="ru-RU"/>
              <a:t>Латиною слово «такт» означає дотик, почуття.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/>
              <a:t>Це те відчуття міри, яке підказує людині в певній конкретній ситуації передбачливо не акцентувати увагу на помилках і недоліках іншої людини, не робити їй зауважень у присутності інших осіб, не ставити запитань, які ставлять співрозмовника в невигідне становище. </a:t>
            </a:r>
          </a:p>
          <a:p>
            <a:pPr>
              <a:lnSpc>
                <a:spcPct val="90000"/>
              </a:lnSpc>
            </a:pPr>
            <a:r>
              <a:rPr lang="uk-UA" altLang="ru-RU" i="1"/>
              <a:t>Точність</a:t>
            </a:r>
            <a:r>
              <a:rPr lang="uk-UA" altLang="ru-RU"/>
              <a:t> – вміння цінувати своє слово, виконувати те, що було обіцяно, своєчасно приходити, не запізнюватися. </a:t>
            </a:r>
            <a:endParaRPr lang="ru-RU" alt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Подзаголовок 4"/>
          <p:cNvSpPr>
            <a:spLocks noGrp="1"/>
          </p:cNvSpPr>
          <p:nvPr>
            <p:ph type="subTitle" idx="4294967295"/>
          </p:nvPr>
        </p:nvSpPr>
        <p:spPr>
          <a:xfrm>
            <a:off x="0" y="228600"/>
            <a:ext cx="8380413" cy="6224588"/>
          </a:xfrm>
        </p:spPr>
        <p:txBody>
          <a:bodyPr/>
          <a:lstStyle/>
          <a:p>
            <a:pPr algn="ctr" eaLnBrk="1" hangingPunct="1"/>
            <a:r>
              <a:rPr lang="uk-UA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вимоги до поведінки поліцейського: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uk-UA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службова субординація; 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uk-UA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свідома дисципліна; 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uk-UA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взаємоповага, повага до старших за званням, посадою, віком; 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uk-UA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ретельність, пунктуальність, ініціативність, витримка, врівноваженість, що виражається в позитивній мотивації діяльності працівників поліції. 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uk-UA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службових та позаслужбових стосунках з людьми, в особистій поведінці поліцейський має бути зразком чесності, чемності, тактовності, зовнішньої охайності та внутрішньої дисциплінованості, культури спілкування і, зокрема, </a:t>
            </a:r>
            <a:r>
              <a:rPr lang="uk-UA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мовної</a:t>
            </a:r>
            <a:r>
              <a:rPr lang="uk-UA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критично ставитися до власних професійних якостей та поведінки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248880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625" y="533400"/>
            <a:ext cx="8540750" cy="5565775"/>
          </a:xfrm>
        </p:spPr>
        <p:txBody>
          <a:bodyPr/>
          <a:lstStyle/>
          <a:p>
            <a:r>
              <a:rPr lang="uk-UA" dirty="0">
                <a:effectLst/>
              </a:rPr>
              <a:t>Культура спілкування – це вміння встановлювати зворотний зв’язок, відгукнутися на думки, почуття, турботи й проблеми іншої людини (це стосується всіх рівнів спілкування). </a:t>
            </a:r>
          </a:p>
          <a:p>
            <a:r>
              <a:rPr lang="uk-UA" dirty="0">
                <a:effectLst/>
              </a:rPr>
              <a:t>Культура спілкування є складовою частиною культури людини в цілому, її освіченості й вихованості; вона моделює поведінку людини — спонукає її у певній ситуації поводитися у відповідний спосіб.</a:t>
            </a:r>
            <a:endParaRPr lang="ru-RU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5477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/>
              <a:t>ПЛАН ЛЕКЦІЇ</a:t>
            </a:r>
            <a:endParaRPr lang="ru-RU" altLang="ru-RU"/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uk-UA" altLang="ru-RU"/>
              <a:t>Особливості та основні принципи службового етикету.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uk-UA" altLang="ru-RU"/>
              <a:t>Культура мовлення та спілкування.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uk-UA" altLang="ru-RU"/>
              <a:t>Діловий стиль та імідж.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uk-UA" altLang="ru-RU"/>
              <a:t>Основні правила поведінки в громадських місцях.</a:t>
            </a:r>
            <a:endParaRPr lang="ru-RU" alt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609600"/>
          </a:xfrm>
        </p:spPr>
        <p:txBody>
          <a:bodyPr/>
          <a:lstStyle/>
          <a:p>
            <a:r>
              <a:rPr lang="uk-UA" altLang="ru-RU" sz="4000" u="sng"/>
              <a:t>Правила для мовця:</a:t>
            </a:r>
            <a:endParaRPr lang="ru-RU" altLang="ru-RU" sz="4000" u="sng"/>
          </a:p>
        </p:txBody>
      </p:sp>
      <p:sp>
        <p:nvSpPr>
          <p:cNvPr id="7270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altLang="ru-RU" sz="2400"/>
              <a:t>1. Неухильно й послідовно виказувати доброзичливе ставлення до співрозмовника. Не дозволяти собі негативних оцінок співрозмовника та образливих слів на його адресу.</a:t>
            </a:r>
          </a:p>
          <a:p>
            <a:pPr>
              <a:lnSpc>
                <a:spcPct val="80000"/>
              </a:lnSpc>
            </a:pPr>
            <a:r>
              <a:rPr lang="uk-UA" altLang="ru-RU" sz="2400"/>
              <a:t>2. Виявляти ввічливість, ураховувати вік, стать, статус, реноме, авторитет співрозмовника.</a:t>
            </a:r>
          </a:p>
          <a:p>
            <a:pPr>
              <a:lnSpc>
                <a:spcPct val="80000"/>
              </a:lnSpc>
            </a:pPr>
            <a:r>
              <a:rPr lang="uk-UA" altLang="ru-RU" sz="2400"/>
              <a:t>3. Не надуживати категоричністю тону.</a:t>
            </a:r>
          </a:p>
          <a:p>
            <a:pPr>
              <a:lnSpc>
                <a:spcPct val="80000"/>
              </a:lnSpc>
            </a:pPr>
            <a:r>
              <a:rPr lang="uk-UA" altLang="ru-RU" sz="2400"/>
              <a:t>4. Не нав’язувати співрозмовнику своїх поглядів, не вип’ячувати своє «я».</a:t>
            </a:r>
          </a:p>
          <a:p>
            <a:pPr>
              <a:lnSpc>
                <a:spcPct val="80000"/>
              </a:lnSpc>
            </a:pPr>
            <a:r>
              <a:rPr lang="uk-UA" altLang="ru-RU" sz="2400"/>
              <a:t>5. Не зловживати терпінням слухача, пам’ятати, що концентрація його уваги обмежена.</a:t>
            </a:r>
          </a:p>
          <a:p>
            <a:pPr>
              <a:lnSpc>
                <a:spcPct val="80000"/>
              </a:lnSpc>
            </a:pPr>
            <a:r>
              <a:rPr lang="uk-UA" altLang="ru-RU" sz="2400"/>
              <a:t>6. Звільнятися від словарного баласту: паразитичних вигуків (ну, от; до речі).</a:t>
            </a:r>
          </a:p>
          <a:p>
            <a:pPr>
              <a:lnSpc>
                <a:spcPct val="80000"/>
              </a:lnSpc>
            </a:pPr>
            <a:r>
              <a:rPr lang="uk-UA" altLang="ru-RU" sz="2400"/>
              <a:t>7. Уважно прислухатися до свого мовлення, критично аналізувати себе і реакцію слухача.</a:t>
            </a:r>
          </a:p>
          <a:p>
            <a:pPr>
              <a:lnSpc>
                <a:spcPct val="80000"/>
              </a:lnSpc>
            </a:pPr>
            <a:r>
              <a:rPr lang="uk-UA" altLang="ru-RU" sz="2400"/>
              <a:t>8. Не забувати, що в усному спілкуванні, крім тону мовлення, значний вплив на слухача справляють жести, пози, міміка.</a:t>
            </a:r>
            <a:endParaRPr lang="ru-RU" altLang="ru-RU" sz="2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685800"/>
          </a:xfrm>
        </p:spPr>
        <p:txBody>
          <a:bodyPr/>
          <a:lstStyle/>
          <a:p>
            <a:r>
              <a:rPr lang="uk-UA" altLang="ru-RU" sz="4000" u="sng"/>
              <a:t>Правила для слухача:</a:t>
            </a:r>
            <a:endParaRPr lang="ru-RU" altLang="ru-RU" sz="4000" u="sng"/>
          </a:p>
        </p:txBody>
      </p:sp>
      <p:sp>
        <p:nvSpPr>
          <p:cNvPr id="7373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219200"/>
            <a:ext cx="854075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altLang="ru-RU" sz="2800"/>
              <a:t>1. Слуханню громадянина слід надавати перевагу над іншими видами службової діяльності.</a:t>
            </a:r>
          </a:p>
          <a:p>
            <a:pPr>
              <a:lnSpc>
                <a:spcPct val="90000"/>
              </a:lnSpc>
            </a:pPr>
            <a:r>
              <a:rPr lang="uk-UA" altLang="ru-RU" sz="2800"/>
              <a:t>2. Слухати уважно і терпляче.</a:t>
            </a:r>
          </a:p>
          <a:p>
            <a:pPr>
              <a:lnSpc>
                <a:spcPct val="90000"/>
              </a:lnSpc>
            </a:pPr>
            <a:r>
              <a:rPr lang="uk-UA" altLang="ru-RU" sz="2800"/>
              <a:t>3. Ввічливість не допускає перебивати співрозмовника.</a:t>
            </a:r>
          </a:p>
          <a:p>
            <a:pPr>
              <a:lnSpc>
                <a:spcPct val="90000"/>
              </a:lnSpc>
            </a:pPr>
            <a:r>
              <a:rPr lang="uk-UA" altLang="ru-RU" sz="2800"/>
              <a:t>4. Бажано підкреслювати свою зацікавленість повідомленнями співрозмовника стверджувальними словами (так, добре, вірно, згоден тощо).</a:t>
            </a:r>
          </a:p>
          <a:p>
            <a:pPr>
              <a:lnSpc>
                <a:spcPct val="90000"/>
              </a:lnSpc>
            </a:pPr>
            <a:r>
              <a:rPr lang="uk-UA" altLang="ru-RU" sz="2800"/>
              <a:t>5. Міміка має бути прикрашена доброзичливою усмішкою та жестами - скупими і нерізкими.</a:t>
            </a:r>
            <a:endParaRPr lang="ru-RU" altLang="ru-RU" sz="2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219200"/>
            <a:ext cx="8540750" cy="5638800"/>
          </a:xfrm>
        </p:spPr>
        <p:txBody>
          <a:bodyPr/>
          <a:lstStyle/>
          <a:p>
            <a:r>
              <a:rPr lang="uk-UA" altLang="ru-RU" b="1"/>
              <a:t>Культура мовлення</a:t>
            </a:r>
            <a:r>
              <a:rPr lang="uk-UA" altLang="ru-RU"/>
              <a:t> – це сукупність таких якостей, які найкраще діють на адресата із урахуванням конкретної ситуації, поставлених мети і завдань; здатність використовувати оптимальні для конкретної ситуації мовні засоби. До них відносяться: точність, зрозумілість, чистота мови, багатство і розмаїтість, виразність, правильність.</a:t>
            </a:r>
            <a:endParaRPr lang="ru-RU" alt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1"/>
            <a:ext cx="8510588" cy="762000"/>
          </a:xfrm>
        </p:spPr>
        <p:txBody>
          <a:bodyPr/>
          <a:lstStyle/>
          <a:p>
            <a:r>
              <a:rPr lang="uk-UA" dirty="0"/>
              <a:t>Принципи </a:t>
            </a:r>
            <a:r>
              <a:rPr lang="uk-UA" dirty="0" err="1"/>
              <a:t>мовної</a:t>
            </a:r>
            <a:r>
              <a:rPr lang="uk-UA" dirty="0"/>
              <a:t> культури: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625" y="914400"/>
            <a:ext cx="8540750" cy="5867400"/>
          </a:xfrm>
        </p:spPr>
        <p:txBody>
          <a:bodyPr/>
          <a:lstStyle/>
          <a:p>
            <a:r>
              <a:rPr lang="uk-UA" dirty="0">
                <a:effectLst/>
              </a:rPr>
              <a:t>- </a:t>
            </a:r>
            <a:r>
              <a:rPr lang="uk-UA" sz="2800" dirty="0">
                <a:effectLst/>
              </a:rPr>
              <a:t>правильність;</a:t>
            </a:r>
            <a:endParaRPr lang="ru-RU" sz="2800" dirty="0">
              <a:effectLst/>
            </a:endParaRPr>
          </a:p>
          <a:p>
            <a:r>
              <a:rPr lang="uk-UA" sz="2800" dirty="0">
                <a:effectLst/>
              </a:rPr>
              <a:t>- послідовність;</a:t>
            </a:r>
            <a:endParaRPr lang="ru-RU" sz="2800" dirty="0">
              <a:effectLst/>
            </a:endParaRPr>
          </a:p>
          <a:p>
            <a:r>
              <a:rPr lang="uk-UA" sz="2800" dirty="0">
                <a:effectLst/>
              </a:rPr>
              <a:t>- коректність та доцільність;</a:t>
            </a:r>
          </a:p>
          <a:p>
            <a:r>
              <a:rPr lang="uk-UA" sz="2800" dirty="0">
                <a:effectLst/>
              </a:rPr>
              <a:t>- чистота мови;</a:t>
            </a:r>
            <a:endParaRPr lang="ru-RU" sz="2800" dirty="0">
              <a:effectLst/>
            </a:endParaRPr>
          </a:p>
          <a:p>
            <a:r>
              <a:rPr lang="uk-UA" sz="2800" dirty="0">
                <a:effectLst/>
              </a:rPr>
              <a:t>- точність;</a:t>
            </a:r>
            <a:endParaRPr lang="ru-RU" sz="2800" dirty="0">
              <a:effectLst/>
            </a:endParaRPr>
          </a:p>
          <a:p>
            <a:r>
              <a:rPr lang="uk-UA" sz="2800" dirty="0">
                <a:effectLst/>
              </a:rPr>
              <a:t>- доречність;</a:t>
            </a:r>
            <a:endParaRPr lang="ru-RU" sz="2800" dirty="0">
              <a:effectLst/>
            </a:endParaRPr>
          </a:p>
          <a:p>
            <a:r>
              <a:rPr lang="uk-UA" sz="2800" dirty="0">
                <a:effectLst/>
              </a:rPr>
              <a:t>- економічність; </a:t>
            </a:r>
          </a:p>
          <a:p>
            <a:r>
              <a:rPr lang="uk-UA" sz="2800" dirty="0">
                <a:effectLst/>
              </a:rPr>
              <a:t>- зв’язок з практичною діяльністю;</a:t>
            </a:r>
            <a:endParaRPr lang="ru-RU" sz="2800" dirty="0">
              <a:effectLst/>
            </a:endParaRPr>
          </a:p>
          <a:p>
            <a:r>
              <a:rPr lang="uk-UA" sz="2800" dirty="0">
                <a:effectLst/>
              </a:rPr>
              <a:t>- зорієнтованість на позитивні соціальні дії;</a:t>
            </a:r>
            <a:endParaRPr lang="ru-RU" sz="2800" dirty="0">
              <a:effectLst/>
            </a:endParaRPr>
          </a:p>
          <a:p>
            <a:r>
              <a:rPr lang="uk-UA" sz="2800" dirty="0">
                <a:effectLst/>
              </a:rPr>
              <a:t>- безперервність;</a:t>
            </a:r>
            <a:endParaRPr lang="ru-RU" sz="2800" dirty="0">
              <a:effectLst/>
            </a:endParaRPr>
          </a:p>
          <a:p>
            <a:r>
              <a:rPr lang="uk-UA" sz="2800" dirty="0">
                <a:effectLst/>
              </a:rPr>
              <a:t>- </a:t>
            </a:r>
            <a:r>
              <a:rPr lang="uk-UA" sz="2800" dirty="0" err="1">
                <a:effectLst/>
              </a:rPr>
              <a:t>людиноцентризм</a:t>
            </a:r>
            <a:r>
              <a:rPr lang="uk-UA" sz="2800" dirty="0">
                <a:effectLst/>
              </a:rPr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30009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4000" u="sng"/>
              <a:t>Головне правило мовного етикету</a:t>
            </a:r>
            <a:r>
              <a:rPr lang="uk-UA" altLang="ru-RU" sz="4000"/>
              <a:t>:</a:t>
            </a:r>
            <a:endParaRPr lang="ru-RU" altLang="ru-RU" sz="4000"/>
          </a:p>
        </p:txBody>
      </p:sp>
      <p:sp>
        <p:nvSpPr>
          <p:cNvPr id="7577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uk-UA" altLang="ru-RU"/>
              <a:t>будь-яке звернення або вияв уваги до колеги має бути змістовно продуманим, інтонаційно вивіреним, своєчасним, адекватним ситуації і статусу колеги, характеру взаємовідносин.</a:t>
            </a:r>
            <a:endParaRPr lang="ru-RU" alt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2800"/>
              <a:t>Етика поведінки працівника поліції під час спілкування повинна будуватися на наступних моральних принципах:</a:t>
            </a:r>
            <a:r>
              <a:rPr lang="uk-UA" altLang="ru-RU" sz="4000"/>
              <a:t> </a:t>
            </a:r>
            <a:endParaRPr lang="ru-RU" altLang="ru-RU" sz="4000"/>
          </a:p>
        </p:txBody>
      </p:sp>
      <p:sp>
        <p:nvSpPr>
          <p:cNvPr id="5734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altLang="ru-RU" sz="2400"/>
              <a:t>в основі ділового контакту лежать інтереси справи, а не особисті справи, інтереси та власні амбіції; </a:t>
            </a:r>
          </a:p>
          <a:p>
            <a:pPr>
              <a:lnSpc>
                <a:spcPct val="80000"/>
              </a:lnSpc>
            </a:pPr>
            <a:r>
              <a:rPr lang="uk-UA" altLang="ru-RU" sz="2400"/>
              <a:t>порядність, тобто органічна не спроможність до безчесного вчинку або поведінки; </a:t>
            </a:r>
          </a:p>
          <a:p>
            <a:pPr>
              <a:lnSpc>
                <a:spcPct val="80000"/>
              </a:lnSpc>
            </a:pPr>
            <a:r>
              <a:rPr lang="uk-UA" altLang="ru-RU" sz="2400"/>
              <a:t>доброзичливість, тобто органічна потреба робити людям добро; </a:t>
            </a:r>
          </a:p>
          <a:p>
            <a:pPr>
              <a:lnSpc>
                <a:spcPct val="80000"/>
              </a:lnSpc>
            </a:pPr>
            <a:r>
              <a:rPr lang="uk-UA" altLang="ru-RU" sz="2400"/>
              <a:t>повага гідності співрозмовника, що реалізується через такі моральні якості як: ввічливість, делікатність, тактовність, чемність, турботливість; </a:t>
            </a:r>
          </a:p>
          <a:p>
            <a:pPr>
              <a:lnSpc>
                <a:spcPct val="80000"/>
              </a:lnSpc>
            </a:pPr>
            <a:r>
              <a:rPr lang="uk-UA" altLang="ru-RU" sz="2400"/>
              <a:t>коректність, тобто стриманість у словах та манерах, виключення зайвих питань, надмірної настирності; </a:t>
            </a:r>
          </a:p>
          <a:p>
            <a:pPr>
              <a:lnSpc>
                <a:spcPct val="80000"/>
              </a:lnSpc>
            </a:pPr>
            <a:r>
              <a:rPr lang="uk-UA" altLang="ru-RU" sz="2400"/>
              <a:t>висока самоорганізація і ефективне планування роботи та виконання її у відведені терміни і строки. </a:t>
            </a:r>
            <a:endParaRPr lang="ru-RU" altLang="ru-RU" sz="24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1"/>
            <a:ext cx="8510588" cy="609600"/>
          </a:xfrm>
        </p:spPr>
        <p:txBody>
          <a:bodyPr/>
          <a:lstStyle/>
          <a:p>
            <a:r>
              <a:rPr lang="uk-UA" dirty="0"/>
              <a:t>Спілкування з населенням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625" y="990600"/>
            <a:ext cx="8540750" cy="5108575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uk-UA" sz="2000" dirty="0">
                <a:cs typeface="Times New Roman" pitchFamily="18" charset="0"/>
              </a:rPr>
              <a:t>Починати з привітання,  утримуючись від рукостискання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uk-UA" sz="2000" dirty="0">
                <a:cs typeface="Times New Roman" pitchFamily="18" charset="0"/>
              </a:rPr>
              <a:t>Слід представитися, назвати посаду, спеціальне звання, прізвище, коротко повідомити мету і причину звернення, пред’явити службове посвідчення/жетон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uk-UA" sz="2000" dirty="0">
                <a:cs typeface="Times New Roman" pitchFamily="18" charset="0"/>
              </a:rPr>
              <a:t>Обрати необхідний тон розмови; триматися </a:t>
            </a:r>
            <a:r>
              <a:rPr lang="uk-UA" sz="2000" dirty="0" err="1">
                <a:cs typeface="Times New Roman" pitchFamily="18" charset="0"/>
              </a:rPr>
              <a:t>коректно</a:t>
            </a:r>
            <a:r>
              <a:rPr lang="uk-UA" sz="2000" dirty="0">
                <a:cs typeface="Times New Roman" pitchFamily="18" charset="0"/>
              </a:rPr>
              <a:t>, з гідністю, не проявляти гордовитості й надмірності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uk-UA" sz="2000" dirty="0">
                <a:cs typeface="Times New Roman" pitchFamily="18" charset="0"/>
              </a:rPr>
              <a:t>Висловлювати свої зауваження та вимоги в коректній і переконливій формі; у разі потреби спокійно, без роздратування повторити і роз’яснити зміст сказаного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uk-UA" sz="2000" dirty="0">
                <a:cs typeface="Times New Roman" pitchFamily="18" charset="0"/>
              </a:rPr>
              <a:t>Вислухати пояснення або питання особи уважно, не перебиваючи, виявляючи доброзичливість і повагу до співрозмовника.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uk-UA" sz="2000" dirty="0">
                <a:cs typeface="Times New Roman" pitchFamily="18" charset="0"/>
              </a:rPr>
              <a:t>Неприпустимі: зверхній тон, грубість, зарозумілість; іронічні або неввічливі зауваження; репліки, що ображають людську гідність; погрози, повчання та несправедливі докори; пред’явлення незаслужених обвинувачень; погрозливі чи образливі жести або знаки.</a:t>
            </a:r>
            <a:endParaRPr lang="ru-RU" sz="2000" dirty="0">
              <a:cs typeface="Times New Roman" pitchFamily="18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671369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1"/>
            <a:ext cx="8510588" cy="685800"/>
          </a:xfrm>
        </p:spPr>
        <p:txBody>
          <a:bodyPr/>
          <a:lstStyle/>
          <a:p>
            <a:r>
              <a:rPr lang="uk-UA" sz="3200" dirty="0"/>
              <a:t>Спілкування з іноземцями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625" y="1143000"/>
            <a:ext cx="8540750" cy="4956175"/>
          </a:xfrm>
        </p:spPr>
        <p:txBody>
          <a:bodyPr/>
          <a:lstStyle/>
          <a:p>
            <a:pPr eaLnBrk="1" hangingPunct="1"/>
            <a:r>
              <a:rPr lang="uk-UA" altLang="ru-RU" sz="2800" dirty="0">
                <a:cs typeface="Times New Roman" panose="02020603050405020304" pitchFamily="18" charset="0"/>
              </a:rPr>
              <a:t>Поважати гідність особи, виявляти до неї гуманне ставлення, захищати права людини незалежно від расової та національної належності, громадянства, віку та мови, ставлення до релігії, статі, політичних та інших переконань.</a:t>
            </a:r>
          </a:p>
          <a:p>
            <a:pPr eaLnBrk="1" hangingPunct="1"/>
            <a:r>
              <a:rPr lang="uk-UA" altLang="ru-RU" sz="2800" dirty="0">
                <a:cs typeface="Times New Roman" panose="02020603050405020304" pitchFamily="18" charset="0"/>
              </a:rPr>
              <a:t>Виявляти терпіння, витримку, коректність і люб’язність, готовність надати допомогу, у разі необхідності роз’яснити правила поведінки.</a:t>
            </a:r>
          </a:p>
          <a:p>
            <a:pPr eaLnBrk="1" hangingPunct="1"/>
            <a:r>
              <a:rPr lang="uk-UA" altLang="ru-RU" sz="2800" dirty="0">
                <a:cs typeface="Times New Roman" panose="02020603050405020304" pitchFamily="18" charset="0"/>
              </a:rPr>
              <a:t>Не обговорювати питання політики, діяльність органів державної влади тощо.</a:t>
            </a:r>
            <a:endParaRPr lang="ru-RU" altLang="ru-RU" sz="2800" dirty="0"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49171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1"/>
            <a:ext cx="8510588" cy="914400"/>
          </a:xfrm>
        </p:spPr>
        <p:txBody>
          <a:bodyPr/>
          <a:lstStyle/>
          <a:p>
            <a:r>
              <a:rPr lang="uk-UA" dirty="0"/>
              <a:t>Спілкування з колегами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altLang="ru-RU" dirty="0">
                <a:cs typeface="Times New Roman" panose="02020603050405020304" pitchFamily="18" charset="0"/>
              </a:rPr>
              <a:t>зберігати діловий тон спілкування</a:t>
            </a:r>
          </a:p>
          <a:p>
            <a:r>
              <a:rPr lang="uk-UA" altLang="ru-RU" dirty="0">
                <a:cs typeface="Times New Roman" panose="02020603050405020304" pitchFamily="18" charset="0"/>
              </a:rPr>
              <a:t>утримуватися від розмов, що лежать поза межами професійної діяльності</a:t>
            </a:r>
          </a:p>
          <a:p>
            <a:r>
              <a:rPr lang="uk-UA" altLang="ru-RU" dirty="0">
                <a:cs typeface="Times New Roman" panose="02020603050405020304" pitchFamily="18" charset="0"/>
              </a:rPr>
              <a:t>не виявляти надмірної уваги до справ і питань, якими займаються колеги</a:t>
            </a:r>
          </a:p>
          <a:p>
            <a:r>
              <a:rPr lang="uk-UA" altLang="ru-RU" dirty="0">
                <a:cs typeface="Times New Roman" panose="02020603050405020304" pitchFamily="18" charset="0"/>
              </a:rPr>
              <a:t>зберігати субординацію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55471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0"/>
            <a:ext cx="8510588" cy="990600"/>
          </a:xfrm>
        </p:spPr>
        <p:txBody>
          <a:bodyPr/>
          <a:lstStyle/>
          <a:p>
            <a:r>
              <a:rPr lang="uk-UA" altLang="ru-RU" sz="3600" u="sng"/>
              <a:t>Під час спілкування мобільним телефоном не варто:</a:t>
            </a:r>
            <a:endParaRPr lang="ru-RU" altLang="ru-RU" sz="3600" u="sng"/>
          </a:p>
        </p:txBody>
      </p:sp>
      <p:sp>
        <p:nvSpPr>
          <p:cNvPr id="7680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altLang="ru-RU" sz="2800"/>
              <a:t>- голосно розмовляти на людях; </a:t>
            </a:r>
          </a:p>
          <a:p>
            <a:pPr>
              <a:lnSpc>
                <a:spcPct val="90000"/>
              </a:lnSpc>
            </a:pPr>
            <a:r>
              <a:rPr lang="uk-UA" altLang="ru-RU" sz="2800"/>
              <a:t>- забувати вимкнути дзвінок мобільного у місці, де потрібно зберігати тишу; </a:t>
            </a:r>
          </a:p>
          <a:p>
            <a:pPr>
              <a:lnSpc>
                <a:spcPct val="90000"/>
              </a:lnSpc>
            </a:pPr>
            <a:r>
              <a:rPr lang="uk-UA" altLang="ru-RU" sz="2800"/>
              <a:t>- ігнорувати присутніх – коло людей, в якому Ви знаходитесь: що важливіше – телефонні розмови чи оточуючі? </a:t>
            </a:r>
          </a:p>
          <a:p>
            <a:pPr>
              <a:lnSpc>
                <a:spcPct val="90000"/>
              </a:lnSpc>
            </a:pPr>
            <a:r>
              <a:rPr lang="uk-UA" altLang="ru-RU" sz="2800"/>
              <a:t>- приймати постійні дзвінки з телефону; </a:t>
            </a:r>
          </a:p>
          <a:p>
            <a:pPr>
              <a:lnSpc>
                <a:spcPct val="90000"/>
              </a:lnSpc>
            </a:pPr>
            <a:r>
              <a:rPr lang="uk-UA" altLang="ru-RU" sz="2800"/>
              <a:t>- говорити довго: чим триваліша розмова, тим сильніше вона дратує й відволікає випадкових слухачів, котрі, можливо, зайняті своїми справами; </a:t>
            </a:r>
          </a:p>
          <a:p>
            <a:pPr>
              <a:lnSpc>
                <a:spcPct val="90000"/>
              </a:lnSpc>
            </a:pPr>
            <a:r>
              <a:rPr lang="uk-UA" altLang="ru-RU" sz="2800"/>
              <a:t>- обговорювати інтимні проблеми у людних місцях;</a:t>
            </a:r>
          </a:p>
          <a:p>
            <a:pPr>
              <a:lnSpc>
                <a:spcPct val="90000"/>
              </a:lnSpc>
            </a:pPr>
            <a:r>
              <a:rPr lang="uk-UA" altLang="ru-RU" sz="2800"/>
              <a:t>- вживати непристойні і лайливі слова.</a:t>
            </a:r>
            <a:endParaRPr lang="ru-RU" altLang="ru-RU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917575"/>
          </a:xfrm>
        </p:spPr>
        <p:txBody>
          <a:bodyPr/>
          <a:lstStyle/>
          <a:p>
            <a:r>
              <a:rPr lang="uk-UA" altLang="ru-RU" sz="3200"/>
              <a:t>ЛІТЕРАТУРА:</a:t>
            </a:r>
            <a:endParaRPr lang="ru-RU" altLang="ru-RU" sz="3200"/>
          </a:p>
        </p:txBody>
      </p:sp>
      <p:sp>
        <p:nvSpPr>
          <p:cNvPr id="4710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marR="90170" lvl="0" algn="just"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Бесчасний</a:t>
            </a:r>
            <a:r>
              <a:rPr lang="ru-RU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В.М., Кононенко Т.В., </a:t>
            </a:r>
            <a:r>
              <a:rPr lang="ru-RU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Сабельникова</a:t>
            </a:r>
            <a:r>
              <a:rPr lang="ru-RU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Т.М.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Етикет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професійна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етика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поліцейського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К.: ВД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Дакор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», 2019. 216 с.</a:t>
            </a:r>
          </a:p>
          <a:p>
            <a:pPr marR="61595" lvl="0" algn="just"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uk-UA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Деонтологічні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засади службової діяльності: Службовий етикет правоохоронця (поліцейського): Пам’ятка/ Петрова Г.М. К., 2015. 100 с.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61595" lvl="0" algn="just"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uk-UA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Етика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ділового спілкування: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Навч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для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внз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 Воронкова В. Г.,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Беліченко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А. Г., Мельник В. В.,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Ажажа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М. А. Львів: Магнолія, 2009. 310 c.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61595" lvl="0" algn="just"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uk-UA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Малахов В.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Етика спілкування: курс лекцій. – К.: Либідь, 2010.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61595" lvl="0" algn="just"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uk-UA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Основи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професійної етики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естетичної культури: до проведення масових заходів та спортивних змагань: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Навч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./ За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ред. Петрової Г.М.,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Кумеди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Т.А. К., 2012. 192 с.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buFont typeface="+mj-lt"/>
              <a:buAutoNum type="arabicPeriod"/>
            </a:pPr>
            <a:r>
              <a:rPr lang="uk-UA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Основні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принципи професійної етики поліцейського: пам’ятка / за наук. ред.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М.В.Костицького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Київ :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Нац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акад.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внутр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справ, 2020. 48 с.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61595" lvl="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uk-UA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Повна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енциклопедія етикету /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О.Кривошей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Донецьк: Глорія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Трейд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2010. 384 с.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90170" lvl="0" algn="just">
              <a:spcAft>
                <a:spcPts val="0"/>
              </a:spcAft>
              <a:buFont typeface="+mj-lt"/>
              <a:buAutoNum type="arabicPeriod"/>
              <a:tabLst>
                <a:tab pos="270510" algn="l"/>
              </a:tabLst>
            </a:pPr>
            <a:r>
              <a:rPr lang="ru-RU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Про </a:t>
            </a:r>
            <a:r>
              <a:rPr lang="ru-RU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внесення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змін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 Порядку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поліцейських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одностроєм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мирний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час): Наказ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Міністерства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внутрішніх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справ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24.12.2019 № 1100. </a:t>
            </a:r>
          </a:p>
          <a:p>
            <a:pPr marR="61595" lvl="0" algn="just"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uk-UA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Радченко, С.Г.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Етика бізнесу. Практикум: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навч.посібник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/ С.Г. Радченко. К.: КНТЕУ, 2009. 192 с.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61595" lvl="0" algn="just">
              <a:spcAft>
                <a:spcPts val="0"/>
              </a:spcAft>
              <a:buFont typeface="+mj-lt"/>
              <a:buAutoNum type="arabicPeriod"/>
              <a:tabLst>
                <a:tab pos="342900" algn="l"/>
                <a:tab pos="630555" algn="l"/>
              </a:tabLst>
            </a:pPr>
            <a:r>
              <a:rPr lang="ru-RU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Філіппова</a:t>
            </a:r>
            <a:r>
              <a:rPr lang="ru-RU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І.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Етикет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легко. К.: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Видавничий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дім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«САМ», 2019. 240 с.</a:t>
            </a:r>
          </a:p>
          <a:p>
            <a:pPr marL="914400" lvl="2" indent="0">
              <a:lnSpc>
                <a:spcPct val="80000"/>
              </a:lnSpc>
              <a:buNone/>
            </a:pPr>
            <a:endParaRPr lang="uk-UA" altLang="ru-RU" sz="2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uk-UA" altLang="ru-RU" sz="3600"/>
              <a:t>І</a:t>
            </a:r>
            <a:r>
              <a:rPr lang="ru-RU" altLang="ru-RU" sz="3600"/>
              <a:t>мідж – рекламний, представницький образ будь-кого, що створюється для населення; цей образ поширюється у формі певних емоційно забарвлених стереотипних уявлень.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4000"/>
              <a:t>Основні компоненти іміджу ділової людини:</a:t>
            </a:r>
            <a:endParaRPr lang="ru-RU" altLang="ru-RU" sz="4000"/>
          </a:p>
        </p:txBody>
      </p:sp>
      <p:sp>
        <p:nvSpPr>
          <p:cNvPr id="7885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uk-UA" altLang="ru-RU" sz="2800"/>
              <a:t>·  самооцінка особистості;</a:t>
            </a:r>
          </a:p>
          <a:p>
            <a:r>
              <a:rPr lang="uk-UA" altLang="ru-RU" sz="2800"/>
              <a:t>·  моральні цінності особистості;</a:t>
            </a:r>
          </a:p>
          <a:p>
            <a:r>
              <a:rPr lang="uk-UA" altLang="ru-RU" sz="2800"/>
              <a:t>·  етика ділового спілкування;</a:t>
            </a:r>
          </a:p>
          <a:p>
            <a:r>
              <a:rPr lang="uk-UA" altLang="ru-RU" sz="2800"/>
              <a:t>·  діловий етикет і протокол;</a:t>
            </a:r>
          </a:p>
          <a:p>
            <a:r>
              <a:rPr lang="uk-UA" altLang="ru-RU" sz="2800"/>
              <a:t>·  тактика спілкування (уміла орієнтація в конкретній ситуації, володіння механізмами психологічної дії тощо);</a:t>
            </a:r>
          </a:p>
          <a:p>
            <a:r>
              <a:rPr lang="uk-UA" altLang="ru-RU" sz="2800"/>
              <a:t>·  зовнішній вигляд (одяг, аксесуари; постава і хода).</a:t>
            </a:r>
            <a:endParaRPr lang="ru-RU" altLang="ru-RU" sz="28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4000"/>
              <a:t>До етичних чинників іміджу належать:</a:t>
            </a:r>
            <a:endParaRPr lang="ru-RU" altLang="ru-RU" sz="4000"/>
          </a:p>
        </p:txBody>
      </p:sp>
      <p:sp>
        <p:nvSpPr>
          <p:cNvPr id="7987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uk-UA" altLang="ru-RU"/>
              <a:t>· чесність;</a:t>
            </a:r>
          </a:p>
          <a:p>
            <a:r>
              <a:rPr lang="uk-UA" altLang="ru-RU"/>
              <a:t>· порядність;</a:t>
            </a:r>
          </a:p>
          <a:p>
            <a:r>
              <a:rPr lang="uk-UA" altLang="ru-RU"/>
              <a:t>· повага до підлеглих, партнерів;</a:t>
            </a:r>
          </a:p>
          <a:p>
            <a:r>
              <a:rPr lang="uk-UA" altLang="ru-RU"/>
              <a:t>· вірність даному слову;</a:t>
            </a:r>
          </a:p>
          <a:p>
            <a:r>
              <a:rPr lang="uk-UA" altLang="ru-RU"/>
              <a:t>· здатність ефективно діяти згідно з діючим законодавством, встановленими правилами і традиціями тощо.</a:t>
            </a:r>
            <a:endParaRPr lang="ru-RU" altLang="ru-RU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762000"/>
          </a:xfrm>
        </p:spPr>
        <p:txBody>
          <a:bodyPr/>
          <a:lstStyle/>
          <a:p>
            <a:r>
              <a:rPr lang="uk-UA" altLang="ru-RU"/>
              <a:t>Дрес-код: </a:t>
            </a:r>
            <a:endParaRPr lang="ru-RU" altLang="ru-RU"/>
          </a:p>
        </p:txBody>
      </p:sp>
      <p:sp>
        <p:nvSpPr>
          <p:cNvPr id="8089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altLang="ru-RU" sz="2400"/>
              <a:t>- об’єднує людей, сприяє формуванню спільності, команди;</a:t>
            </a:r>
          </a:p>
          <a:p>
            <a:pPr>
              <a:lnSpc>
                <a:spcPct val="90000"/>
              </a:lnSpc>
            </a:pPr>
            <a:r>
              <a:rPr lang="uk-UA" altLang="ru-RU" sz="2400"/>
              <a:t>- справляє позитивний вплив на оточуючих, підкреслюючи єдність працівників, їх цілеспрямованість і високий рівень професіоналізму;</a:t>
            </a:r>
          </a:p>
          <a:p>
            <a:pPr>
              <a:lnSpc>
                <a:spcPct val="90000"/>
              </a:lnSpc>
            </a:pPr>
            <a:r>
              <a:rPr lang="uk-UA" altLang="ru-RU" sz="2400"/>
              <a:t>- громадяни сприймають підтягнутий, діловий зовнішній вигляд працівників як ознаку надійності та благополуччя;</a:t>
            </a:r>
          </a:p>
          <a:p>
            <a:pPr>
              <a:lnSpc>
                <a:spcPct val="90000"/>
              </a:lnSpc>
            </a:pPr>
            <a:r>
              <a:rPr lang="uk-UA" altLang="ru-RU" sz="2400"/>
              <a:t>- строгий одяг дисциплінує, налаштовує на роботу;</a:t>
            </a:r>
          </a:p>
          <a:p>
            <a:pPr>
              <a:lnSpc>
                <a:spcPct val="90000"/>
              </a:lnSpc>
            </a:pPr>
            <a:r>
              <a:rPr lang="uk-UA" altLang="ru-RU" sz="2400"/>
              <a:t>- людина, яка дотримується норм в одязі, мимоволі більш послідовно дотримується й інших правил поведінки;</a:t>
            </a:r>
          </a:p>
          <a:p>
            <a:pPr>
              <a:lnSpc>
                <a:spcPct val="90000"/>
              </a:lnSpc>
            </a:pPr>
            <a:r>
              <a:rPr lang="uk-UA" altLang="ru-RU" sz="2400"/>
              <a:t>- сучасному робочому кабінету з його лаконічним інтер’єром з естетичної точки зору більш відповідає діловий одяг співробітників;</a:t>
            </a:r>
          </a:p>
          <a:p>
            <a:pPr>
              <a:lnSpc>
                <a:spcPct val="90000"/>
              </a:lnSpc>
            </a:pPr>
            <a:r>
              <a:rPr lang="uk-UA" altLang="ru-RU" sz="2400"/>
              <a:t>- формений одяг є своєрідним рекламним носієм, він несе інформацію про організацію, компанію, підрозділ, а також сприяє підвищенню впізнаванності їх дій.</a:t>
            </a:r>
            <a:endParaRPr lang="ru-RU" altLang="ru-RU" sz="24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533400"/>
            <a:ext cx="8540750" cy="6324600"/>
          </a:xfrm>
        </p:spPr>
        <p:txBody>
          <a:bodyPr/>
          <a:lstStyle/>
          <a:p>
            <a:r>
              <a:rPr lang="uk-UA" altLang="ru-RU"/>
              <a:t>Основним правилом поведінки на вулиці має бути </a:t>
            </a:r>
            <a:r>
              <a:rPr lang="uk-UA" altLang="ru-RU" b="1" i="1"/>
              <a:t>взаємна передбачливість:</a:t>
            </a:r>
            <a:r>
              <a:rPr lang="uk-UA" altLang="ru-RU"/>
              <a:t> поводити себе потрібно таким чином, щоб не заважати іншим. За публічною поведінкою можна судити про культуру конкретної особи, важливими складовими якої мають бути ввічливість і тактовність; запобігливість і доброзичливість; делікатність і уважність; розмова тихим голосом; відсутність різких рухів, жестів, гримас.</a:t>
            </a:r>
            <a:endParaRPr lang="ru-RU" alt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609600"/>
            <a:ext cx="8540750" cy="6248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uk-UA" altLang="ru-RU"/>
              <a:t>Унормовані форми поведінки існують для:</a:t>
            </a:r>
          </a:p>
          <a:p>
            <a:pPr>
              <a:buFont typeface="Wingdings" panose="05000000000000000000" pitchFamily="2" charset="2"/>
              <a:buNone/>
            </a:pPr>
            <a:r>
              <a:rPr lang="uk-UA" altLang="ru-RU"/>
              <a:t>а) полегшення взаємодії між соціальними суб’єктами; </a:t>
            </a:r>
          </a:p>
          <a:p>
            <a:pPr>
              <a:buFont typeface="Wingdings" panose="05000000000000000000" pitchFamily="2" charset="2"/>
              <a:buNone/>
            </a:pPr>
            <a:r>
              <a:rPr lang="uk-UA" altLang="ru-RU"/>
              <a:t>б) позбавлення людських стосунків надлишкової емоційної напруги; </a:t>
            </a:r>
          </a:p>
          <a:p>
            <a:pPr>
              <a:buFont typeface="Wingdings" panose="05000000000000000000" pitchFamily="2" charset="2"/>
              <a:buNone/>
            </a:pPr>
            <a:r>
              <a:rPr lang="uk-UA" altLang="ru-RU"/>
              <a:t>в) ствердження наявності між суб’єктами соціальної комунікації єдиного морального і смислового простору, що забезпечує реалізацію самого процесу соціальної взаємодії </a:t>
            </a:r>
            <a:endParaRPr lang="ru-RU" alt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/>
              <a:t>Етикет</a:t>
            </a:r>
            <a:r>
              <a:rPr lang="ru-RU" altLang="ru-RU"/>
              <a:t> </a:t>
            </a:r>
          </a:p>
        </p:txBody>
      </p:sp>
      <p:sp>
        <p:nvSpPr>
          <p:cNvPr id="4813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uk-UA" altLang="ru-RU"/>
              <a:t>виступає зовнішньою формою вираження норм і принципів моралі будь-якої історичної спільноти, підкреслюючи при цьому визнання людиною моралі як необхідної й особливої форми духовного єднання, що виступає безумовною основою співжиття як способу власне людського існування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4000"/>
              <a:t>Етикет (з фр. – ярлик, етикетка) </a:t>
            </a:r>
            <a:endParaRPr lang="ru-RU" altLang="ru-RU" sz="4000"/>
          </a:p>
        </p:txBody>
      </p:sp>
      <p:sp>
        <p:nvSpPr>
          <p:cNvPr id="4915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uk-UA" altLang="ru-RU"/>
              <a:t>це сукупність формальних правил, що регулюють зовнішній прояв людських стосунків, а саме: поводження з людьми, формули звертання, вітання, вибачення, подяки, поведінка у місцях загального користування, манери, одяг тощо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Види етикету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4000" dirty="0">
                <a:effectLst/>
              </a:rPr>
              <a:t>діловий (службовий); </a:t>
            </a:r>
          </a:p>
          <a:p>
            <a:r>
              <a:rPr lang="uk-UA" sz="4000" dirty="0">
                <a:effectLst/>
              </a:rPr>
              <a:t>військовий; </a:t>
            </a:r>
          </a:p>
          <a:p>
            <a:r>
              <a:rPr lang="uk-UA" sz="4000" dirty="0">
                <a:effectLst/>
              </a:rPr>
              <a:t>мережний ;</a:t>
            </a:r>
          </a:p>
          <a:p>
            <a:r>
              <a:rPr lang="uk-UA" sz="4000" dirty="0">
                <a:effectLst/>
              </a:rPr>
              <a:t>повсякденний (звичаєвий)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75304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u="sng"/>
              <a:t>Службовий етикет</a:t>
            </a:r>
            <a:r>
              <a:rPr lang="uk-UA" altLang="ru-RU"/>
              <a:t> </a:t>
            </a:r>
            <a:endParaRPr lang="ru-RU" altLang="ru-RU"/>
          </a:p>
        </p:txBody>
      </p:sp>
      <p:sp>
        <p:nvSpPr>
          <p:cNvPr id="5017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295400"/>
            <a:ext cx="8540750" cy="4803775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юридично закріплених, історично та традиційно сформованих правил поведінки й спілкування у службово-трудовій та позаслужбовій сферах життєдіяльності, які відповідають моральним цінностям суспільства і засадам національної духовності 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Звід правил і норм, що встановлюють морально-естетичну форму відносин працівників поліції між собою та працівників поліції з населенням відповідно до ситуації взаємодії </a:t>
            </a:r>
          </a:p>
          <a:p>
            <a:pPr eaLnBrk="1" hangingPunct="1">
              <a:lnSpc>
                <a:spcPct val="70000"/>
              </a:lnSpc>
            </a:pP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Має нормативний характер – порядок відносин регламентований законами та підзаконними нормативно-правовими актами, виконання яких є обов’язковим</a:t>
            </a:r>
          </a:p>
          <a:p>
            <a:endParaRPr lang="ru-RU" alt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/>
              <a:t>Етикет службових взаємин </a:t>
            </a:r>
            <a:endParaRPr lang="ru-RU" altLang="ru-RU"/>
          </a:p>
        </p:txBody>
      </p:sp>
      <p:sp>
        <p:nvSpPr>
          <p:cNvPr id="5120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uk-UA" altLang="ru-RU"/>
              <a:t>це сукупність найбільш доцільних правил поведінки людей у трудових колективах, обумовлених найважливішими принципами загальнолюдської моралі і моральності. </a:t>
            </a:r>
            <a:endParaRPr lang="ru-RU" alt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2174</Words>
  <Application>Microsoft Office PowerPoint</Application>
  <PresentationFormat>Экран (4:3)</PresentationFormat>
  <Paragraphs>183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8" baseType="lpstr">
      <vt:lpstr>Arial</vt:lpstr>
      <vt:lpstr>Times New Roman</vt:lpstr>
      <vt:lpstr>Wingdings</vt:lpstr>
      <vt:lpstr>Облака</vt:lpstr>
      <vt:lpstr>ТЕМА 3 </vt:lpstr>
      <vt:lpstr>ПЛАН ЛЕКЦІЇ</vt:lpstr>
      <vt:lpstr>ЛІТЕРАТУРА:</vt:lpstr>
      <vt:lpstr>Презентация PowerPoint</vt:lpstr>
      <vt:lpstr>Етикет </vt:lpstr>
      <vt:lpstr>Етикет (з фр. – ярлик, етикетка) </vt:lpstr>
      <vt:lpstr>Види етикету</vt:lpstr>
      <vt:lpstr>Службовий етикет </vt:lpstr>
      <vt:lpstr>Етикет службових взаємин </vt:lpstr>
      <vt:lpstr>Службова поведінка особи визначається рольовим і професійним статусом. Це означає:</vt:lpstr>
      <vt:lpstr>Чинники, що сприяють створенню негативного службового іміджу: </vt:lpstr>
      <vt:lpstr>Чинники, що впливають на створення позитивного службового іміджу: </vt:lpstr>
      <vt:lpstr>Щоб не викликати роздратування і незадоволення колег, співробітників, не можна: </vt:lpstr>
      <vt:lpstr>Презентация PowerPoint</vt:lpstr>
      <vt:lpstr> Принципи службового етикету: 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Правила для мовця:</vt:lpstr>
      <vt:lpstr>Правила для слухача:</vt:lpstr>
      <vt:lpstr>Презентация PowerPoint</vt:lpstr>
      <vt:lpstr>Принципи мовної культури:</vt:lpstr>
      <vt:lpstr>Головне правило мовного етикету:</vt:lpstr>
      <vt:lpstr>Етика поведінки працівника поліції під час спілкування повинна будуватися на наступних моральних принципах: </vt:lpstr>
      <vt:lpstr>Спілкування з населенням</vt:lpstr>
      <vt:lpstr>Спілкування з іноземцями</vt:lpstr>
      <vt:lpstr>Спілкування з колегами</vt:lpstr>
      <vt:lpstr>Під час спілкування мобільним телефоном не варто:</vt:lpstr>
      <vt:lpstr>Презентация PowerPoint</vt:lpstr>
      <vt:lpstr>Основні компоненти іміджу ділової людини:</vt:lpstr>
      <vt:lpstr>До етичних чинників іміджу належать:</vt:lpstr>
      <vt:lpstr>Дрес-код: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</dc:title>
  <dc:creator>Tanya K</dc:creator>
  <cp:lastModifiedBy>RePack by Diakov</cp:lastModifiedBy>
  <cp:revision>29</cp:revision>
  <cp:lastPrinted>1601-01-01T00:00:00Z</cp:lastPrinted>
  <dcterms:created xsi:type="dcterms:W3CDTF">1601-01-01T00:00:00Z</dcterms:created>
  <dcterms:modified xsi:type="dcterms:W3CDTF">2021-03-28T19:13:50Z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