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6" r:id="rId3"/>
    <p:sldId id="335" r:id="rId4"/>
    <p:sldId id="337" r:id="rId5"/>
    <p:sldId id="257" r:id="rId6"/>
    <p:sldId id="329" r:id="rId7"/>
    <p:sldId id="258" r:id="rId8"/>
    <p:sldId id="259" r:id="rId9"/>
    <p:sldId id="260" r:id="rId10"/>
    <p:sldId id="343" r:id="rId11"/>
    <p:sldId id="262" r:id="rId12"/>
    <p:sldId id="293" r:id="rId13"/>
    <p:sldId id="263" r:id="rId14"/>
    <p:sldId id="266" r:id="rId15"/>
    <p:sldId id="267" r:id="rId16"/>
    <p:sldId id="269" r:id="rId17"/>
    <p:sldId id="345" r:id="rId18"/>
    <p:sldId id="270" r:id="rId19"/>
    <p:sldId id="271" r:id="rId20"/>
    <p:sldId id="331" r:id="rId21"/>
    <p:sldId id="330" r:id="rId22"/>
    <p:sldId id="332" r:id="rId23"/>
    <p:sldId id="272" r:id="rId24"/>
    <p:sldId id="338" r:id="rId25"/>
    <p:sldId id="274" r:id="rId26"/>
    <p:sldId id="276" r:id="rId27"/>
    <p:sldId id="278" r:id="rId28"/>
    <p:sldId id="280" r:id="rId29"/>
    <p:sldId id="346" r:id="rId30"/>
    <p:sldId id="281" r:id="rId31"/>
    <p:sldId id="339" r:id="rId32"/>
    <p:sldId id="351" r:id="rId33"/>
    <p:sldId id="333" r:id="rId34"/>
    <p:sldId id="334" r:id="rId35"/>
    <p:sldId id="282" r:id="rId36"/>
    <p:sldId id="283" r:id="rId37"/>
    <p:sldId id="286" r:id="rId38"/>
    <p:sldId id="287" r:id="rId39"/>
    <p:sldId id="290" r:id="rId40"/>
    <p:sldId id="295" r:id="rId41"/>
    <p:sldId id="296" r:id="rId42"/>
    <p:sldId id="347" r:id="rId43"/>
    <p:sldId id="297" r:id="rId44"/>
    <p:sldId id="299" r:id="rId45"/>
    <p:sldId id="301" r:id="rId46"/>
    <p:sldId id="303" r:id="rId47"/>
    <p:sldId id="340" r:id="rId48"/>
    <p:sldId id="311" r:id="rId49"/>
    <p:sldId id="348" r:id="rId50"/>
    <p:sldId id="304" r:id="rId51"/>
    <p:sldId id="306" r:id="rId52"/>
    <p:sldId id="307" r:id="rId53"/>
    <p:sldId id="309" r:id="rId54"/>
    <p:sldId id="312" r:id="rId55"/>
    <p:sldId id="314" r:id="rId56"/>
    <p:sldId id="315" r:id="rId57"/>
    <p:sldId id="316" r:id="rId58"/>
    <p:sldId id="317" r:id="rId59"/>
    <p:sldId id="324" r:id="rId60"/>
    <p:sldId id="318" r:id="rId61"/>
    <p:sldId id="352" r:id="rId62"/>
    <p:sldId id="320" r:id="rId63"/>
    <p:sldId id="341" r:id="rId64"/>
    <p:sldId id="322" r:id="rId65"/>
    <p:sldId id="350" r:id="rId66"/>
    <p:sldId id="325" r:id="rId67"/>
    <p:sldId id="326" r:id="rId68"/>
    <p:sldId id="327" r:id="rId69"/>
    <p:sldId id="328"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88CD98D5-22C9-4840-B4E2-5799FEC74C58}">
          <p14:sldIdLst>
            <p14:sldId id="256"/>
            <p14:sldId id="336"/>
            <p14:sldId id="335"/>
            <p14:sldId id="338"/>
            <p14:sldId id="337"/>
            <p14:sldId id="257"/>
            <p14:sldId id="329"/>
            <p14:sldId id="258"/>
            <p14:sldId id="259"/>
            <p14:sldId id="260"/>
            <p14:sldId id="262"/>
            <p14:sldId id="263"/>
            <p14:sldId id="293"/>
            <p14:sldId id="266"/>
            <p14:sldId id="267"/>
            <p14:sldId id="269"/>
            <p14:sldId id="270"/>
            <p14:sldId id="271"/>
            <p14:sldId id="331"/>
            <p14:sldId id="330"/>
            <p14:sldId id="332"/>
            <p14:sldId id="272"/>
            <p14:sldId id="273"/>
            <p14:sldId id="274"/>
            <p14:sldId id="276"/>
            <p14:sldId id="278"/>
            <p14:sldId id="280"/>
            <p14:sldId id="281"/>
            <p14:sldId id="333"/>
            <p14:sldId id="334"/>
            <p14:sldId id="282"/>
            <p14:sldId id="283"/>
            <p14:sldId id="286"/>
            <p14:sldId id="287"/>
            <p14:sldId id="290"/>
            <p14:sldId id="295"/>
            <p14:sldId id="296"/>
            <p14:sldId id="297"/>
            <p14:sldId id="299"/>
            <p14:sldId id="301"/>
            <p14:sldId id="303"/>
            <p14:sldId id="304"/>
            <p14:sldId id="306"/>
            <p14:sldId id="307"/>
            <p14:sldId id="309"/>
            <p14:sldId id="311"/>
            <p14:sldId id="312"/>
            <p14:sldId id="314"/>
            <p14:sldId id="315"/>
            <p14:sldId id="316"/>
            <p14:sldId id="317"/>
            <p14:sldId id="318"/>
            <p14:sldId id="320"/>
            <p14:sldId id="322"/>
            <p14:sldId id="324"/>
            <p14:sldId id="325"/>
            <p14:sldId id="326"/>
            <p14:sldId id="327"/>
            <p14:sldId id="32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0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56170-DF32-476C-A3E3-D8432623739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ru-RU"/>
        </a:p>
      </dgm:t>
    </dgm:pt>
    <dgm:pt modelId="{9A27501E-7DE2-480E-A833-200978D42DDA}">
      <dgm:prSet custT="1"/>
      <dgm:spPr/>
      <dgm:t>
        <a:bodyPr/>
        <a:lstStyle/>
        <a:p>
          <a:pPr algn="just" rtl="0"/>
          <a:r>
            <a:rPr lang="uk-UA" sz="1800" b="1" i="0" noProof="0" smtClean="0">
              <a:solidFill>
                <a:srgbClr val="FFFF00"/>
              </a:solidFill>
            </a:rPr>
            <a:t>	</a:t>
          </a:r>
          <a:r>
            <a:rPr lang="uk-UA" sz="2000" b="1" i="0" noProof="0" smtClean="0">
              <a:solidFill>
                <a:srgbClr val="FFFF00"/>
              </a:solidFill>
            </a:rPr>
            <a:t>Суб’єкти (учасники)</a:t>
          </a:r>
          <a:r>
            <a:rPr lang="uk-UA" sz="2000" b="1" i="0" noProof="0" smtClean="0"/>
            <a:t> </a:t>
          </a:r>
          <a:r>
            <a:rPr lang="uk-UA" sz="1800" b="1" i="0" noProof="0" smtClean="0"/>
            <a:t>кримінального процесу – це державні органи, посадові, юридичні та приватні особи, які ведуть кримінальний процес, або залучаються до нього, вступають між собою у процесуальні правовідносини, набуваючи процесуальних прав і виконуючи процесуальні обов’язки. </a:t>
          </a:r>
          <a:endParaRPr lang="uk-UA" sz="1800" b="1" noProof="0"/>
        </a:p>
      </dgm:t>
    </dgm:pt>
    <dgm:pt modelId="{3B028C9A-4DE7-4E1B-B145-11065FD2F0F9}" type="parTrans" cxnId="{9F378BD1-BDD9-4D8D-B31F-F800722EBAAE}">
      <dgm:prSet/>
      <dgm:spPr/>
      <dgm:t>
        <a:bodyPr/>
        <a:lstStyle/>
        <a:p>
          <a:endParaRPr lang="uk-UA" noProof="0"/>
        </a:p>
      </dgm:t>
    </dgm:pt>
    <dgm:pt modelId="{8EBF2AE7-E6A7-4F0B-BAE2-2060F3991F87}" type="sibTrans" cxnId="{9F378BD1-BDD9-4D8D-B31F-F800722EBAAE}">
      <dgm:prSet/>
      <dgm:spPr/>
      <dgm:t>
        <a:bodyPr/>
        <a:lstStyle/>
        <a:p>
          <a:endParaRPr lang="uk-UA" noProof="0"/>
        </a:p>
      </dgm:t>
    </dgm:pt>
    <dgm:pt modelId="{A7BBC3B5-8BCB-495A-91D5-BB259860D417}">
      <dgm:prSet/>
      <dgm:spPr/>
      <dgm:t>
        <a:bodyPr/>
        <a:lstStyle/>
        <a:p>
          <a:pPr algn="ctr" rtl="0"/>
          <a:r>
            <a:rPr lang="uk-UA" b="1" i="0" noProof="0" smtClean="0">
              <a:solidFill>
                <a:srgbClr val="FFFF00"/>
              </a:solidFill>
            </a:rPr>
            <a:t>Ознаки суб’єктів кримінального процесу: </a:t>
          </a:r>
          <a:endParaRPr lang="uk-UA" b="1" noProof="0">
            <a:solidFill>
              <a:srgbClr val="FFFF00"/>
            </a:solidFill>
          </a:endParaRPr>
        </a:p>
      </dgm:t>
    </dgm:pt>
    <dgm:pt modelId="{2D49109F-4DFB-4BAC-AEAB-E544552E8E29}" type="parTrans" cxnId="{B4214367-F0BB-4553-851F-F651CB4EC25D}">
      <dgm:prSet/>
      <dgm:spPr/>
      <dgm:t>
        <a:bodyPr/>
        <a:lstStyle/>
        <a:p>
          <a:endParaRPr lang="uk-UA" noProof="0"/>
        </a:p>
      </dgm:t>
    </dgm:pt>
    <dgm:pt modelId="{E0525BC2-88B0-41BA-98EE-28C291B58C56}" type="sibTrans" cxnId="{B4214367-F0BB-4553-851F-F651CB4EC25D}">
      <dgm:prSet/>
      <dgm:spPr/>
      <dgm:t>
        <a:bodyPr/>
        <a:lstStyle/>
        <a:p>
          <a:endParaRPr lang="uk-UA" noProof="0"/>
        </a:p>
      </dgm:t>
    </dgm:pt>
    <dgm:pt modelId="{1F2E56EC-F0B6-48C0-B219-F8E4C543569F}">
      <dgm:prSet/>
      <dgm:spPr/>
      <dgm:t>
        <a:bodyPr/>
        <a:lstStyle/>
        <a:p>
          <a:pPr rtl="0"/>
          <a:r>
            <a:rPr lang="uk-UA" b="0" i="0" noProof="0" smtClean="0"/>
            <a:t>– </a:t>
          </a:r>
          <a:r>
            <a:rPr lang="uk-UA" b="1" i="0" noProof="0" smtClean="0"/>
            <a:t>їх участь у провадженні передбачено кримінальним процесуальним законом; </a:t>
          </a:r>
          <a:endParaRPr lang="uk-UA" b="1" noProof="0"/>
        </a:p>
      </dgm:t>
    </dgm:pt>
    <dgm:pt modelId="{C2761E60-A879-4F47-9F79-739366687502}" type="parTrans" cxnId="{B55A834A-76BB-463F-9C54-7D38FFD33B36}">
      <dgm:prSet/>
      <dgm:spPr/>
      <dgm:t>
        <a:bodyPr/>
        <a:lstStyle/>
        <a:p>
          <a:endParaRPr lang="uk-UA" noProof="0"/>
        </a:p>
      </dgm:t>
    </dgm:pt>
    <dgm:pt modelId="{37F3EE43-6334-4911-B925-8F8C351D078F}" type="sibTrans" cxnId="{B55A834A-76BB-463F-9C54-7D38FFD33B36}">
      <dgm:prSet/>
      <dgm:spPr/>
      <dgm:t>
        <a:bodyPr/>
        <a:lstStyle/>
        <a:p>
          <a:endParaRPr lang="uk-UA" noProof="0"/>
        </a:p>
      </dgm:t>
    </dgm:pt>
    <dgm:pt modelId="{8A2D9145-69FD-4E29-9C10-5F48286BF90A}">
      <dgm:prSet/>
      <dgm:spPr/>
      <dgm:t>
        <a:bodyPr/>
        <a:lstStyle/>
        <a:p>
          <a:pPr rtl="0"/>
          <a:r>
            <a:rPr lang="uk-UA" b="0" i="0" noProof="0" smtClean="0"/>
            <a:t>– </a:t>
          </a:r>
          <a:r>
            <a:rPr lang="uk-UA" b="1" i="0" noProof="0" smtClean="0"/>
            <a:t>вони є суб’єктами певних процесуальних прав і обов’язків; </a:t>
          </a:r>
          <a:endParaRPr lang="uk-UA" b="1" noProof="0"/>
        </a:p>
      </dgm:t>
    </dgm:pt>
    <dgm:pt modelId="{13BFE9BD-6888-45AC-A10A-D0814A561FCB}" type="parTrans" cxnId="{181C8BD6-8641-4CAA-BDA5-80BB70741A5E}">
      <dgm:prSet/>
      <dgm:spPr/>
      <dgm:t>
        <a:bodyPr/>
        <a:lstStyle/>
        <a:p>
          <a:endParaRPr lang="uk-UA" noProof="0"/>
        </a:p>
      </dgm:t>
    </dgm:pt>
    <dgm:pt modelId="{2804C2D3-B18E-42F6-89AB-320C500C762B}" type="sibTrans" cxnId="{181C8BD6-8641-4CAA-BDA5-80BB70741A5E}">
      <dgm:prSet/>
      <dgm:spPr/>
      <dgm:t>
        <a:bodyPr/>
        <a:lstStyle/>
        <a:p>
          <a:endParaRPr lang="uk-UA" noProof="0"/>
        </a:p>
      </dgm:t>
    </dgm:pt>
    <dgm:pt modelId="{BDCEFF71-B07A-4BB6-9E5D-F8993F6F7C39}">
      <dgm:prSet/>
      <dgm:spPr/>
      <dgm:t>
        <a:bodyPr/>
        <a:lstStyle/>
        <a:p>
          <a:pPr rtl="0"/>
          <a:r>
            <a:rPr lang="uk-UA" b="0" i="0" noProof="0" smtClean="0"/>
            <a:t>– </a:t>
          </a:r>
          <a:r>
            <a:rPr lang="uk-UA" b="1" i="0" noProof="0" smtClean="0"/>
            <a:t>вони діють у кримінальному процесі відповідно до своїх прав і обов’язків; </a:t>
          </a:r>
          <a:endParaRPr lang="uk-UA" b="1" noProof="0"/>
        </a:p>
      </dgm:t>
    </dgm:pt>
    <dgm:pt modelId="{2BDDDC5C-AAD6-4C3D-9008-EED6B79D8F7E}" type="parTrans" cxnId="{C7F7A7B8-9F30-40C8-94CF-E07B54B8910F}">
      <dgm:prSet/>
      <dgm:spPr/>
      <dgm:t>
        <a:bodyPr/>
        <a:lstStyle/>
        <a:p>
          <a:endParaRPr lang="uk-UA" noProof="0"/>
        </a:p>
      </dgm:t>
    </dgm:pt>
    <dgm:pt modelId="{0E803DA5-64EC-48EA-971C-498310B91C07}" type="sibTrans" cxnId="{C7F7A7B8-9F30-40C8-94CF-E07B54B8910F}">
      <dgm:prSet/>
      <dgm:spPr/>
      <dgm:t>
        <a:bodyPr/>
        <a:lstStyle/>
        <a:p>
          <a:endParaRPr lang="uk-UA" noProof="0"/>
        </a:p>
      </dgm:t>
    </dgm:pt>
    <dgm:pt modelId="{E232322A-BEA8-4568-BC25-D9EF2B0275C7}">
      <dgm:prSet/>
      <dgm:spPr/>
      <dgm:t>
        <a:bodyPr/>
        <a:lstStyle/>
        <a:p>
          <a:pPr rtl="0"/>
          <a:r>
            <a:rPr lang="uk-UA" b="0" i="0" noProof="0" smtClean="0"/>
            <a:t>– </a:t>
          </a:r>
          <a:r>
            <a:rPr lang="uk-UA" b="1" i="0" noProof="0" smtClean="0"/>
            <a:t>вступають у процесуальні правовідносини; – несуть відповідальність за невиконання своїх обов’язків.</a:t>
          </a:r>
          <a:endParaRPr lang="uk-UA" b="1" noProof="0"/>
        </a:p>
      </dgm:t>
    </dgm:pt>
    <dgm:pt modelId="{A8247219-7ECD-41C7-B351-94085FE63577}" type="parTrans" cxnId="{43B858EC-251B-48B5-A0AF-323CDBD2A778}">
      <dgm:prSet/>
      <dgm:spPr/>
      <dgm:t>
        <a:bodyPr/>
        <a:lstStyle/>
        <a:p>
          <a:endParaRPr lang="uk-UA" noProof="0"/>
        </a:p>
      </dgm:t>
    </dgm:pt>
    <dgm:pt modelId="{EBF614AD-FC9E-4EA2-843B-A6A383C1685D}" type="sibTrans" cxnId="{43B858EC-251B-48B5-A0AF-323CDBD2A778}">
      <dgm:prSet/>
      <dgm:spPr/>
      <dgm:t>
        <a:bodyPr/>
        <a:lstStyle/>
        <a:p>
          <a:endParaRPr lang="uk-UA" noProof="0"/>
        </a:p>
      </dgm:t>
    </dgm:pt>
    <dgm:pt modelId="{1090F7DB-A2DA-4888-BABB-C24C90EE9C22}" type="pres">
      <dgm:prSet presAssocID="{91A56170-DF32-476C-A3E3-D84326237397}" presName="linear" presStyleCnt="0">
        <dgm:presLayoutVars>
          <dgm:animLvl val="lvl"/>
          <dgm:resizeHandles val="exact"/>
        </dgm:presLayoutVars>
      </dgm:prSet>
      <dgm:spPr/>
      <dgm:t>
        <a:bodyPr/>
        <a:lstStyle/>
        <a:p>
          <a:endParaRPr lang="ru-RU"/>
        </a:p>
      </dgm:t>
    </dgm:pt>
    <dgm:pt modelId="{7295953B-7B81-4BD8-A4D1-40C771977EF2}" type="pres">
      <dgm:prSet presAssocID="{9A27501E-7DE2-480E-A833-200978D42DDA}" presName="parentText" presStyleLbl="node1" presStyleIdx="0" presStyleCnt="6" custScaleY="135714" custLinFactNeighborY="84229">
        <dgm:presLayoutVars>
          <dgm:chMax val="0"/>
          <dgm:bulletEnabled val="1"/>
        </dgm:presLayoutVars>
      </dgm:prSet>
      <dgm:spPr/>
      <dgm:t>
        <a:bodyPr/>
        <a:lstStyle/>
        <a:p>
          <a:endParaRPr lang="ru-RU"/>
        </a:p>
      </dgm:t>
    </dgm:pt>
    <dgm:pt modelId="{B5059F51-D5BC-4DEE-9C66-7135D99FC579}" type="pres">
      <dgm:prSet presAssocID="{8EBF2AE7-E6A7-4F0B-BAE2-2060F3991F87}" presName="spacer" presStyleCnt="0"/>
      <dgm:spPr/>
    </dgm:pt>
    <dgm:pt modelId="{F1873450-735F-4493-BB10-EB2604AA54AF}" type="pres">
      <dgm:prSet presAssocID="{A7BBC3B5-8BCB-495A-91D5-BB259860D417}" presName="parentText" presStyleLbl="node1" presStyleIdx="1" presStyleCnt="6" custScaleY="51957">
        <dgm:presLayoutVars>
          <dgm:chMax val="0"/>
          <dgm:bulletEnabled val="1"/>
        </dgm:presLayoutVars>
      </dgm:prSet>
      <dgm:spPr/>
      <dgm:t>
        <a:bodyPr/>
        <a:lstStyle/>
        <a:p>
          <a:endParaRPr lang="ru-RU"/>
        </a:p>
      </dgm:t>
    </dgm:pt>
    <dgm:pt modelId="{863FFDE5-A044-4D42-A9B8-534E090CBCEE}" type="pres">
      <dgm:prSet presAssocID="{E0525BC2-88B0-41BA-98EE-28C291B58C56}" presName="spacer" presStyleCnt="0"/>
      <dgm:spPr/>
    </dgm:pt>
    <dgm:pt modelId="{BAF0B38C-6F06-4743-8E6E-D3B10494F5DB}" type="pres">
      <dgm:prSet presAssocID="{1F2E56EC-F0B6-48C0-B219-F8E4C543569F}" presName="parentText" presStyleLbl="node1" presStyleIdx="2" presStyleCnt="6">
        <dgm:presLayoutVars>
          <dgm:chMax val="0"/>
          <dgm:bulletEnabled val="1"/>
        </dgm:presLayoutVars>
      </dgm:prSet>
      <dgm:spPr/>
      <dgm:t>
        <a:bodyPr/>
        <a:lstStyle/>
        <a:p>
          <a:endParaRPr lang="ru-RU"/>
        </a:p>
      </dgm:t>
    </dgm:pt>
    <dgm:pt modelId="{CA149EF4-086B-493A-BBF0-43BF7837E5C2}" type="pres">
      <dgm:prSet presAssocID="{37F3EE43-6334-4911-B925-8F8C351D078F}" presName="spacer" presStyleCnt="0"/>
      <dgm:spPr/>
    </dgm:pt>
    <dgm:pt modelId="{F0599EEC-CF09-4CEE-ABFF-8D66FA41B7C0}" type="pres">
      <dgm:prSet presAssocID="{8A2D9145-69FD-4E29-9C10-5F48286BF90A}" presName="parentText" presStyleLbl="node1" presStyleIdx="3" presStyleCnt="6">
        <dgm:presLayoutVars>
          <dgm:chMax val="0"/>
          <dgm:bulletEnabled val="1"/>
        </dgm:presLayoutVars>
      </dgm:prSet>
      <dgm:spPr/>
      <dgm:t>
        <a:bodyPr/>
        <a:lstStyle/>
        <a:p>
          <a:endParaRPr lang="ru-RU"/>
        </a:p>
      </dgm:t>
    </dgm:pt>
    <dgm:pt modelId="{12E727F3-6818-4270-A424-75860C8DBCAD}" type="pres">
      <dgm:prSet presAssocID="{2804C2D3-B18E-42F6-89AB-320C500C762B}" presName="spacer" presStyleCnt="0"/>
      <dgm:spPr/>
    </dgm:pt>
    <dgm:pt modelId="{1E67EF71-20D1-4B6E-A4D3-0A1916A82852}" type="pres">
      <dgm:prSet presAssocID="{BDCEFF71-B07A-4BB6-9E5D-F8993F6F7C39}" presName="parentText" presStyleLbl="node1" presStyleIdx="4" presStyleCnt="6">
        <dgm:presLayoutVars>
          <dgm:chMax val="0"/>
          <dgm:bulletEnabled val="1"/>
        </dgm:presLayoutVars>
      </dgm:prSet>
      <dgm:spPr/>
      <dgm:t>
        <a:bodyPr/>
        <a:lstStyle/>
        <a:p>
          <a:endParaRPr lang="ru-RU"/>
        </a:p>
      </dgm:t>
    </dgm:pt>
    <dgm:pt modelId="{1C3F5A1B-483C-40F7-9F84-97CEDD375084}" type="pres">
      <dgm:prSet presAssocID="{0E803DA5-64EC-48EA-971C-498310B91C07}" presName="spacer" presStyleCnt="0"/>
      <dgm:spPr/>
    </dgm:pt>
    <dgm:pt modelId="{9EFE9E27-0BF7-4880-A487-E5AC4A6AE4E8}" type="pres">
      <dgm:prSet presAssocID="{E232322A-BEA8-4568-BC25-D9EF2B0275C7}" presName="parentText" presStyleLbl="node1" presStyleIdx="5" presStyleCnt="6">
        <dgm:presLayoutVars>
          <dgm:chMax val="0"/>
          <dgm:bulletEnabled val="1"/>
        </dgm:presLayoutVars>
      </dgm:prSet>
      <dgm:spPr/>
      <dgm:t>
        <a:bodyPr/>
        <a:lstStyle/>
        <a:p>
          <a:endParaRPr lang="ru-RU"/>
        </a:p>
      </dgm:t>
    </dgm:pt>
  </dgm:ptLst>
  <dgm:cxnLst>
    <dgm:cxn modelId="{B55A834A-76BB-463F-9C54-7D38FFD33B36}" srcId="{91A56170-DF32-476C-A3E3-D84326237397}" destId="{1F2E56EC-F0B6-48C0-B219-F8E4C543569F}" srcOrd="2" destOrd="0" parTransId="{C2761E60-A879-4F47-9F79-739366687502}" sibTransId="{37F3EE43-6334-4911-B925-8F8C351D078F}"/>
    <dgm:cxn modelId="{033649E3-C23C-4F59-A5ED-9389EDE8B8EA}" type="presOf" srcId="{1F2E56EC-F0B6-48C0-B219-F8E4C543569F}" destId="{BAF0B38C-6F06-4743-8E6E-D3B10494F5DB}" srcOrd="0" destOrd="0" presId="urn:microsoft.com/office/officeart/2005/8/layout/vList2"/>
    <dgm:cxn modelId="{8441180C-60BD-47B4-9A2A-45F6184A811F}" type="presOf" srcId="{A7BBC3B5-8BCB-495A-91D5-BB259860D417}" destId="{F1873450-735F-4493-BB10-EB2604AA54AF}" srcOrd="0" destOrd="0" presId="urn:microsoft.com/office/officeart/2005/8/layout/vList2"/>
    <dgm:cxn modelId="{C7F7A7B8-9F30-40C8-94CF-E07B54B8910F}" srcId="{91A56170-DF32-476C-A3E3-D84326237397}" destId="{BDCEFF71-B07A-4BB6-9E5D-F8993F6F7C39}" srcOrd="4" destOrd="0" parTransId="{2BDDDC5C-AAD6-4C3D-9008-EED6B79D8F7E}" sibTransId="{0E803DA5-64EC-48EA-971C-498310B91C07}"/>
    <dgm:cxn modelId="{4BCDE86C-828D-4FED-87BA-51DCAF957EEE}" type="presOf" srcId="{E232322A-BEA8-4568-BC25-D9EF2B0275C7}" destId="{9EFE9E27-0BF7-4880-A487-E5AC4A6AE4E8}" srcOrd="0" destOrd="0" presId="urn:microsoft.com/office/officeart/2005/8/layout/vList2"/>
    <dgm:cxn modelId="{9F812D1E-324C-4C6F-A682-64CBAD5C6C17}" type="presOf" srcId="{9A27501E-7DE2-480E-A833-200978D42DDA}" destId="{7295953B-7B81-4BD8-A4D1-40C771977EF2}" srcOrd="0" destOrd="0" presId="urn:microsoft.com/office/officeart/2005/8/layout/vList2"/>
    <dgm:cxn modelId="{ED8D17E4-C8DA-4BE1-9CEC-D0BE2A5AC138}" type="presOf" srcId="{8A2D9145-69FD-4E29-9C10-5F48286BF90A}" destId="{F0599EEC-CF09-4CEE-ABFF-8D66FA41B7C0}" srcOrd="0" destOrd="0" presId="urn:microsoft.com/office/officeart/2005/8/layout/vList2"/>
    <dgm:cxn modelId="{43B858EC-251B-48B5-A0AF-323CDBD2A778}" srcId="{91A56170-DF32-476C-A3E3-D84326237397}" destId="{E232322A-BEA8-4568-BC25-D9EF2B0275C7}" srcOrd="5" destOrd="0" parTransId="{A8247219-7ECD-41C7-B351-94085FE63577}" sibTransId="{EBF614AD-FC9E-4EA2-843B-A6A383C1685D}"/>
    <dgm:cxn modelId="{9F378BD1-BDD9-4D8D-B31F-F800722EBAAE}" srcId="{91A56170-DF32-476C-A3E3-D84326237397}" destId="{9A27501E-7DE2-480E-A833-200978D42DDA}" srcOrd="0" destOrd="0" parTransId="{3B028C9A-4DE7-4E1B-B145-11065FD2F0F9}" sibTransId="{8EBF2AE7-E6A7-4F0B-BAE2-2060F3991F87}"/>
    <dgm:cxn modelId="{B4214367-F0BB-4553-851F-F651CB4EC25D}" srcId="{91A56170-DF32-476C-A3E3-D84326237397}" destId="{A7BBC3B5-8BCB-495A-91D5-BB259860D417}" srcOrd="1" destOrd="0" parTransId="{2D49109F-4DFB-4BAC-AEAB-E544552E8E29}" sibTransId="{E0525BC2-88B0-41BA-98EE-28C291B58C56}"/>
    <dgm:cxn modelId="{8A87F14A-DE35-4ACB-9B36-594B5DC44C5B}" type="presOf" srcId="{BDCEFF71-B07A-4BB6-9E5D-F8993F6F7C39}" destId="{1E67EF71-20D1-4B6E-A4D3-0A1916A82852}" srcOrd="0" destOrd="0" presId="urn:microsoft.com/office/officeart/2005/8/layout/vList2"/>
    <dgm:cxn modelId="{181C8BD6-8641-4CAA-BDA5-80BB70741A5E}" srcId="{91A56170-DF32-476C-A3E3-D84326237397}" destId="{8A2D9145-69FD-4E29-9C10-5F48286BF90A}" srcOrd="3" destOrd="0" parTransId="{13BFE9BD-6888-45AC-A10A-D0814A561FCB}" sibTransId="{2804C2D3-B18E-42F6-89AB-320C500C762B}"/>
    <dgm:cxn modelId="{225331FF-18AA-4E0E-A858-4BDBF5D55F6E}" type="presOf" srcId="{91A56170-DF32-476C-A3E3-D84326237397}" destId="{1090F7DB-A2DA-4888-BABB-C24C90EE9C22}" srcOrd="0" destOrd="0" presId="urn:microsoft.com/office/officeart/2005/8/layout/vList2"/>
    <dgm:cxn modelId="{D301DE5D-5BA5-4FA1-9CA5-D6C4A03E3D3B}" type="presParOf" srcId="{1090F7DB-A2DA-4888-BABB-C24C90EE9C22}" destId="{7295953B-7B81-4BD8-A4D1-40C771977EF2}" srcOrd="0" destOrd="0" presId="urn:microsoft.com/office/officeart/2005/8/layout/vList2"/>
    <dgm:cxn modelId="{DCBF12CA-A575-457B-83C6-17CFF6F62ABF}" type="presParOf" srcId="{1090F7DB-A2DA-4888-BABB-C24C90EE9C22}" destId="{B5059F51-D5BC-4DEE-9C66-7135D99FC579}" srcOrd="1" destOrd="0" presId="urn:microsoft.com/office/officeart/2005/8/layout/vList2"/>
    <dgm:cxn modelId="{2EB070E0-D171-410A-BD94-84F8EBE2733B}" type="presParOf" srcId="{1090F7DB-A2DA-4888-BABB-C24C90EE9C22}" destId="{F1873450-735F-4493-BB10-EB2604AA54AF}" srcOrd="2" destOrd="0" presId="urn:microsoft.com/office/officeart/2005/8/layout/vList2"/>
    <dgm:cxn modelId="{F7AABE9B-EEDB-46B7-9E3C-24B8F6CE9618}" type="presParOf" srcId="{1090F7DB-A2DA-4888-BABB-C24C90EE9C22}" destId="{863FFDE5-A044-4D42-A9B8-534E090CBCEE}" srcOrd="3" destOrd="0" presId="urn:microsoft.com/office/officeart/2005/8/layout/vList2"/>
    <dgm:cxn modelId="{76EF91CE-FC27-4D06-B961-6A3FB3285E44}" type="presParOf" srcId="{1090F7DB-A2DA-4888-BABB-C24C90EE9C22}" destId="{BAF0B38C-6F06-4743-8E6E-D3B10494F5DB}" srcOrd="4" destOrd="0" presId="urn:microsoft.com/office/officeart/2005/8/layout/vList2"/>
    <dgm:cxn modelId="{06917CF5-8196-4427-9F65-0BD5F3622DB9}" type="presParOf" srcId="{1090F7DB-A2DA-4888-BABB-C24C90EE9C22}" destId="{CA149EF4-086B-493A-BBF0-43BF7837E5C2}" srcOrd="5" destOrd="0" presId="urn:microsoft.com/office/officeart/2005/8/layout/vList2"/>
    <dgm:cxn modelId="{548536C4-08DA-4EB6-8F92-FF33BBFE5859}" type="presParOf" srcId="{1090F7DB-A2DA-4888-BABB-C24C90EE9C22}" destId="{F0599EEC-CF09-4CEE-ABFF-8D66FA41B7C0}" srcOrd="6" destOrd="0" presId="urn:microsoft.com/office/officeart/2005/8/layout/vList2"/>
    <dgm:cxn modelId="{F2D788B5-9C16-4F4F-867C-9F73EB7AEAE1}" type="presParOf" srcId="{1090F7DB-A2DA-4888-BABB-C24C90EE9C22}" destId="{12E727F3-6818-4270-A424-75860C8DBCAD}" srcOrd="7" destOrd="0" presId="urn:microsoft.com/office/officeart/2005/8/layout/vList2"/>
    <dgm:cxn modelId="{588BCBD8-27FC-4BA5-91CD-085F4EFE0D47}" type="presParOf" srcId="{1090F7DB-A2DA-4888-BABB-C24C90EE9C22}" destId="{1E67EF71-20D1-4B6E-A4D3-0A1916A82852}" srcOrd="8" destOrd="0" presId="urn:microsoft.com/office/officeart/2005/8/layout/vList2"/>
    <dgm:cxn modelId="{544F2C7F-A0CA-4A19-A2C1-1F9EF6563484}" type="presParOf" srcId="{1090F7DB-A2DA-4888-BABB-C24C90EE9C22}" destId="{1C3F5A1B-483C-40F7-9F84-97CEDD375084}" srcOrd="9" destOrd="0" presId="urn:microsoft.com/office/officeart/2005/8/layout/vList2"/>
    <dgm:cxn modelId="{8C4DB2FD-D941-4ECE-AB72-4EF9FE70A318}" type="presParOf" srcId="{1090F7DB-A2DA-4888-BABB-C24C90EE9C22}" destId="{9EFE9E27-0BF7-4880-A487-E5AC4A6AE4E8}"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42486D-F71F-4B7B-9A81-3BB65D9A8FA1}"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ru-RU"/>
        </a:p>
      </dgm:t>
    </dgm:pt>
    <dgm:pt modelId="{C1A71E4A-1ACD-4D09-8704-6F3A8A7469B6}">
      <dgm:prSet/>
      <dgm:spPr/>
      <dgm:t>
        <a:bodyPr/>
        <a:lstStyle/>
        <a:p>
          <a:pPr rtl="0"/>
          <a:r>
            <a:rPr lang="uk-UA" b="1" i="0" dirty="0" smtClean="0"/>
            <a:t> СВІДОЦТВОМ </a:t>
          </a:r>
          <a:r>
            <a:rPr lang="uk-UA" b="0" i="0" dirty="0" smtClean="0"/>
            <a:t>про </a:t>
          </a:r>
          <a:r>
            <a:rPr lang="uk-UA" b="0" i="0" dirty="0" smtClean="0">
              <a:latin typeface="Arial" pitchFamily="34" charset="0"/>
              <a:cs typeface="Arial" pitchFamily="34" charset="0"/>
            </a:rPr>
            <a:t>право</a:t>
          </a:r>
          <a:r>
            <a:rPr lang="uk-UA" b="0" i="0" dirty="0" smtClean="0"/>
            <a:t> на зайняття адвокатською діяльністю;</a:t>
          </a:r>
          <a:endParaRPr lang="ru-RU" b="0" dirty="0"/>
        </a:p>
      </dgm:t>
    </dgm:pt>
    <dgm:pt modelId="{58481A08-4F73-4AD0-8001-6E7274F2F695}" type="parTrans" cxnId="{7E49ECCD-5752-4EBD-BAB5-6653AF38A2FE}">
      <dgm:prSet/>
      <dgm:spPr/>
      <dgm:t>
        <a:bodyPr/>
        <a:lstStyle/>
        <a:p>
          <a:endParaRPr lang="ru-RU"/>
        </a:p>
      </dgm:t>
    </dgm:pt>
    <dgm:pt modelId="{9EAB4DEC-D416-4627-BEC0-4BEBC718A60C}" type="sibTrans" cxnId="{7E49ECCD-5752-4EBD-BAB5-6653AF38A2FE}">
      <dgm:prSet/>
      <dgm:spPr/>
      <dgm:t>
        <a:bodyPr/>
        <a:lstStyle/>
        <a:p>
          <a:endParaRPr lang="ru-RU"/>
        </a:p>
      </dgm:t>
    </dgm:pt>
    <dgm:pt modelId="{A7B96C77-6ECB-46E3-9A82-3B24E519E233}">
      <dgm:prSet/>
      <dgm:spPr/>
      <dgm:t>
        <a:bodyPr/>
        <a:lstStyle/>
        <a:p>
          <a:pPr rtl="0"/>
          <a:r>
            <a:rPr lang="uk-UA" b="1" i="0" dirty="0" smtClean="0">
              <a:latin typeface="Arial" pitchFamily="34" charset="0"/>
              <a:cs typeface="Arial" pitchFamily="34" charset="0"/>
            </a:rPr>
            <a:t>ОРДЕРОМ</a:t>
          </a:r>
          <a:r>
            <a:rPr lang="uk-UA" b="1" i="0" dirty="0" smtClean="0"/>
            <a:t>, </a:t>
          </a:r>
          <a:endParaRPr lang="ru-RU" b="1" dirty="0"/>
        </a:p>
      </dgm:t>
    </dgm:pt>
    <dgm:pt modelId="{1AB14B42-6B63-421D-B5B9-E261E24A5CD8}" type="parTrans" cxnId="{B64624F5-B33D-4949-B147-800410E2F60E}">
      <dgm:prSet/>
      <dgm:spPr/>
      <dgm:t>
        <a:bodyPr/>
        <a:lstStyle/>
        <a:p>
          <a:endParaRPr lang="ru-RU"/>
        </a:p>
      </dgm:t>
    </dgm:pt>
    <dgm:pt modelId="{BFBE9E2F-8C4D-4B1F-B917-7E6C1B95CF19}" type="sibTrans" cxnId="{B64624F5-B33D-4949-B147-800410E2F60E}">
      <dgm:prSet/>
      <dgm:spPr/>
      <dgm:t>
        <a:bodyPr/>
        <a:lstStyle/>
        <a:p>
          <a:endParaRPr lang="ru-RU"/>
        </a:p>
      </dgm:t>
    </dgm:pt>
    <dgm:pt modelId="{60EAB456-AC48-48F4-B6FC-846EEDA197B2}" type="pres">
      <dgm:prSet presAssocID="{2142486D-F71F-4B7B-9A81-3BB65D9A8FA1}" presName="compositeShape" presStyleCnt="0">
        <dgm:presLayoutVars>
          <dgm:chMax val="7"/>
          <dgm:dir/>
          <dgm:resizeHandles val="exact"/>
        </dgm:presLayoutVars>
      </dgm:prSet>
      <dgm:spPr/>
      <dgm:t>
        <a:bodyPr/>
        <a:lstStyle/>
        <a:p>
          <a:endParaRPr lang="ru-RU"/>
        </a:p>
      </dgm:t>
    </dgm:pt>
    <dgm:pt modelId="{5345EF28-8E0F-4B9D-99B4-7439905BDC59}" type="pres">
      <dgm:prSet presAssocID="{C1A71E4A-1ACD-4D09-8704-6F3A8A7469B6}" presName="circ1" presStyleLbl="vennNode1" presStyleIdx="0" presStyleCnt="2" custLinFactNeighborX="-32181" custLinFactNeighborY="274"/>
      <dgm:spPr/>
      <dgm:t>
        <a:bodyPr/>
        <a:lstStyle/>
        <a:p>
          <a:endParaRPr lang="ru-RU"/>
        </a:p>
      </dgm:t>
    </dgm:pt>
    <dgm:pt modelId="{B0E60256-60CE-41A4-96D2-EED15AEA83DA}" type="pres">
      <dgm:prSet presAssocID="{C1A71E4A-1ACD-4D09-8704-6F3A8A7469B6}" presName="circ1Tx" presStyleLbl="revTx" presStyleIdx="0" presStyleCnt="0">
        <dgm:presLayoutVars>
          <dgm:chMax val="0"/>
          <dgm:chPref val="0"/>
          <dgm:bulletEnabled val="1"/>
        </dgm:presLayoutVars>
      </dgm:prSet>
      <dgm:spPr/>
      <dgm:t>
        <a:bodyPr/>
        <a:lstStyle/>
        <a:p>
          <a:endParaRPr lang="ru-RU"/>
        </a:p>
      </dgm:t>
    </dgm:pt>
    <dgm:pt modelId="{14846E02-066F-4380-9B4A-45D60EE4A5F1}" type="pres">
      <dgm:prSet presAssocID="{A7B96C77-6ECB-46E3-9A82-3B24E519E233}" presName="circ2" presStyleLbl="vennNode1" presStyleIdx="1" presStyleCnt="2" custLinFactNeighborX="-32629" custLinFactNeighborY="274"/>
      <dgm:spPr/>
      <dgm:t>
        <a:bodyPr/>
        <a:lstStyle/>
        <a:p>
          <a:endParaRPr lang="ru-RU"/>
        </a:p>
      </dgm:t>
    </dgm:pt>
    <dgm:pt modelId="{F64FF865-9B46-463A-A7AF-D318B43C7968}" type="pres">
      <dgm:prSet presAssocID="{A7B96C77-6ECB-46E3-9A82-3B24E519E233}" presName="circ2Tx" presStyleLbl="revTx" presStyleIdx="0" presStyleCnt="0">
        <dgm:presLayoutVars>
          <dgm:chMax val="0"/>
          <dgm:chPref val="0"/>
          <dgm:bulletEnabled val="1"/>
        </dgm:presLayoutVars>
      </dgm:prSet>
      <dgm:spPr/>
      <dgm:t>
        <a:bodyPr/>
        <a:lstStyle/>
        <a:p>
          <a:endParaRPr lang="ru-RU"/>
        </a:p>
      </dgm:t>
    </dgm:pt>
  </dgm:ptLst>
  <dgm:cxnLst>
    <dgm:cxn modelId="{85D70B09-D9BE-4C42-8268-BC12565E149B}" type="presOf" srcId="{C1A71E4A-1ACD-4D09-8704-6F3A8A7469B6}" destId="{5345EF28-8E0F-4B9D-99B4-7439905BDC59}" srcOrd="0" destOrd="0" presId="urn:microsoft.com/office/officeart/2005/8/layout/venn1"/>
    <dgm:cxn modelId="{7E49ECCD-5752-4EBD-BAB5-6653AF38A2FE}" srcId="{2142486D-F71F-4B7B-9A81-3BB65D9A8FA1}" destId="{C1A71E4A-1ACD-4D09-8704-6F3A8A7469B6}" srcOrd="0" destOrd="0" parTransId="{58481A08-4F73-4AD0-8001-6E7274F2F695}" sibTransId="{9EAB4DEC-D416-4627-BEC0-4BEBC718A60C}"/>
    <dgm:cxn modelId="{5734729F-BDB9-431C-8774-39EFB76850D9}" type="presOf" srcId="{C1A71E4A-1ACD-4D09-8704-6F3A8A7469B6}" destId="{B0E60256-60CE-41A4-96D2-EED15AEA83DA}" srcOrd="1" destOrd="0" presId="urn:microsoft.com/office/officeart/2005/8/layout/venn1"/>
    <dgm:cxn modelId="{B64624F5-B33D-4949-B147-800410E2F60E}" srcId="{2142486D-F71F-4B7B-9A81-3BB65D9A8FA1}" destId="{A7B96C77-6ECB-46E3-9A82-3B24E519E233}" srcOrd="1" destOrd="0" parTransId="{1AB14B42-6B63-421D-B5B9-E261E24A5CD8}" sibTransId="{BFBE9E2F-8C4D-4B1F-B917-7E6C1B95CF19}"/>
    <dgm:cxn modelId="{E7AF1C1D-8A66-4643-A971-2B065EB8BA4C}" type="presOf" srcId="{2142486D-F71F-4B7B-9A81-3BB65D9A8FA1}" destId="{60EAB456-AC48-48F4-B6FC-846EEDA197B2}" srcOrd="0" destOrd="0" presId="urn:microsoft.com/office/officeart/2005/8/layout/venn1"/>
    <dgm:cxn modelId="{51835D1F-B4C7-4312-9686-EEB303455288}" type="presOf" srcId="{A7B96C77-6ECB-46E3-9A82-3B24E519E233}" destId="{F64FF865-9B46-463A-A7AF-D318B43C7968}" srcOrd="1" destOrd="0" presId="urn:microsoft.com/office/officeart/2005/8/layout/venn1"/>
    <dgm:cxn modelId="{49468311-55CE-42C4-A3FA-2BD8C6DBBE29}" type="presOf" srcId="{A7B96C77-6ECB-46E3-9A82-3B24E519E233}" destId="{14846E02-066F-4380-9B4A-45D60EE4A5F1}" srcOrd="0" destOrd="0" presId="urn:microsoft.com/office/officeart/2005/8/layout/venn1"/>
    <dgm:cxn modelId="{BB16FC3F-3C52-4ACD-B3DD-61F1AF42FC04}" type="presParOf" srcId="{60EAB456-AC48-48F4-B6FC-846EEDA197B2}" destId="{5345EF28-8E0F-4B9D-99B4-7439905BDC59}" srcOrd="0" destOrd="0" presId="urn:microsoft.com/office/officeart/2005/8/layout/venn1"/>
    <dgm:cxn modelId="{A926CEAA-C6B6-4147-92ED-A764F4E46D81}" type="presParOf" srcId="{60EAB456-AC48-48F4-B6FC-846EEDA197B2}" destId="{B0E60256-60CE-41A4-96D2-EED15AEA83DA}" srcOrd="1" destOrd="0" presId="urn:microsoft.com/office/officeart/2005/8/layout/venn1"/>
    <dgm:cxn modelId="{CE5C1F8D-B279-45D2-83A0-1C66541DEBDA}" type="presParOf" srcId="{60EAB456-AC48-48F4-B6FC-846EEDA197B2}" destId="{14846E02-066F-4380-9B4A-45D60EE4A5F1}" srcOrd="2" destOrd="0" presId="urn:microsoft.com/office/officeart/2005/8/layout/venn1"/>
    <dgm:cxn modelId="{F7DB38A7-DE7A-4FD9-BF22-4EB2042AD32A}" type="presParOf" srcId="{60EAB456-AC48-48F4-B6FC-846EEDA197B2}" destId="{F64FF865-9B46-463A-A7AF-D318B43C7968}"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512205-BDD9-48AC-AA60-B17A42FA105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ru-RU"/>
        </a:p>
      </dgm:t>
    </dgm:pt>
    <dgm:pt modelId="{D31FC9B1-0451-4ADB-BC01-E29D1F1E365A}">
      <dgm:prSet/>
      <dgm:spPr/>
      <dgm:t>
        <a:bodyPr/>
        <a:lstStyle/>
        <a:p>
          <a:pPr rtl="0"/>
          <a:r>
            <a:rPr lang="uk-UA" b="1" i="0" dirty="0" smtClean="0"/>
            <a:t>коли є обставини, які згідно з КПК виключають його участь у кримінальному провадженні;</a:t>
          </a:r>
          <a:endParaRPr lang="ru-RU" b="1" dirty="0"/>
        </a:p>
      </dgm:t>
    </dgm:pt>
    <dgm:pt modelId="{60EE542B-7ED5-4DDA-916B-5B768486DB60}" type="parTrans" cxnId="{2A2B67BB-3CA2-469B-9E75-88ABEA62FBA3}">
      <dgm:prSet/>
      <dgm:spPr/>
      <dgm:t>
        <a:bodyPr/>
        <a:lstStyle/>
        <a:p>
          <a:endParaRPr lang="ru-RU"/>
        </a:p>
      </dgm:t>
    </dgm:pt>
    <dgm:pt modelId="{FECCB114-A20C-4AAD-8796-A34893CF8FD1}" type="sibTrans" cxnId="{2A2B67BB-3CA2-469B-9E75-88ABEA62FBA3}">
      <dgm:prSet/>
      <dgm:spPr/>
      <dgm:t>
        <a:bodyPr/>
        <a:lstStyle/>
        <a:p>
          <a:endParaRPr lang="ru-RU"/>
        </a:p>
      </dgm:t>
    </dgm:pt>
    <dgm:pt modelId="{8711913F-9F7A-454B-9C6E-F840B88369CC}">
      <dgm:prSet/>
      <dgm:spPr/>
      <dgm:t>
        <a:bodyPr/>
        <a:lstStyle/>
        <a:p>
          <a:pPr rtl="0"/>
          <a:r>
            <a:rPr lang="uk-UA" b="1" i="0" dirty="0" smtClean="0"/>
            <a:t>незгоди з підозрюваним, обвинуваченим щодо вибраного ним способу захисту, за винятком випадків обов'язкової участі захисника;</a:t>
          </a:r>
          <a:endParaRPr lang="ru-RU" b="1" dirty="0"/>
        </a:p>
      </dgm:t>
    </dgm:pt>
    <dgm:pt modelId="{746AFFEE-CD1B-4227-9DE5-A1F6BA1BA491}" type="parTrans" cxnId="{DF262500-ADC0-49E7-82DD-1CDDCD7AB4BC}">
      <dgm:prSet/>
      <dgm:spPr/>
      <dgm:t>
        <a:bodyPr/>
        <a:lstStyle/>
        <a:p>
          <a:endParaRPr lang="ru-RU"/>
        </a:p>
      </dgm:t>
    </dgm:pt>
    <dgm:pt modelId="{37557862-9BC7-48CD-8AEC-C4646FDD503B}" type="sibTrans" cxnId="{DF262500-ADC0-49E7-82DD-1CDDCD7AB4BC}">
      <dgm:prSet/>
      <dgm:spPr/>
      <dgm:t>
        <a:bodyPr/>
        <a:lstStyle/>
        <a:p>
          <a:endParaRPr lang="ru-RU"/>
        </a:p>
      </dgm:t>
    </dgm:pt>
    <dgm:pt modelId="{285F8155-3509-4315-A010-18B51B6A9CE1}">
      <dgm:prSet/>
      <dgm:spPr/>
      <dgm:t>
        <a:bodyPr/>
        <a:lstStyle/>
        <a:p>
          <a:pPr rtl="0"/>
          <a:r>
            <a:rPr lang="uk-UA" b="1" i="0" dirty="0" smtClean="0"/>
            <a:t>умисного невиконання підозрюваним, обвинуваченим умов укладеного з захисником договору, яке проявляється, зокрема, у систематичному недодержанні законних порад захисника, порушенні вимог КПК України тощо;</a:t>
          </a:r>
          <a:endParaRPr lang="ru-RU" b="1" dirty="0"/>
        </a:p>
      </dgm:t>
    </dgm:pt>
    <dgm:pt modelId="{0852DB32-C7A9-4709-92B9-1638B0B8AC93}" type="parTrans" cxnId="{897BB096-6320-4800-A4EE-14E5C4BF7206}">
      <dgm:prSet/>
      <dgm:spPr/>
      <dgm:t>
        <a:bodyPr/>
        <a:lstStyle/>
        <a:p>
          <a:endParaRPr lang="ru-RU"/>
        </a:p>
      </dgm:t>
    </dgm:pt>
    <dgm:pt modelId="{7E73E521-54AE-4E6A-8741-8344400CA7DB}" type="sibTrans" cxnId="{897BB096-6320-4800-A4EE-14E5C4BF7206}">
      <dgm:prSet/>
      <dgm:spPr/>
      <dgm:t>
        <a:bodyPr/>
        <a:lstStyle/>
        <a:p>
          <a:endParaRPr lang="ru-RU"/>
        </a:p>
      </dgm:t>
    </dgm:pt>
    <dgm:pt modelId="{D7DF8446-2575-4E26-B613-E17BFD5B3137}">
      <dgm:prSet/>
      <dgm:spPr/>
      <dgm:t>
        <a:bodyPr/>
        <a:lstStyle/>
        <a:p>
          <a:pPr rtl="0"/>
          <a:r>
            <a:rPr lang="uk-UA" b="1" i="0" dirty="0" smtClean="0"/>
            <a:t>коли він свою відмову мотивує відсутністю належної кваліфікації для надання правової допомоги у конкретному провадженні, що є особливо складним.</a:t>
          </a:r>
          <a:endParaRPr lang="ru-RU" b="1" dirty="0"/>
        </a:p>
      </dgm:t>
    </dgm:pt>
    <dgm:pt modelId="{0C55D524-9F88-41B0-B5CD-8CC4D99253F5}" type="parTrans" cxnId="{5D0E8270-F4AC-47CF-80C2-BD96DC964DC7}">
      <dgm:prSet/>
      <dgm:spPr/>
      <dgm:t>
        <a:bodyPr/>
        <a:lstStyle/>
        <a:p>
          <a:endParaRPr lang="ru-RU"/>
        </a:p>
      </dgm:t>
    </dgm:pt>
    <dgm:pt modelId="{15C36A9A-2FD9-4697-8DBF-3C8E249AEBC7}" type="sibTrans" cxnId="{5D0E8270-F4AC-47CF-80C2-BD96DC964DC7}">
      <dgm:prSet/>
      <dgm:spPr/>
      <dgm:t>
        <a:bodyPr/>
        <a:lstStyle/>
        <a:p>
          <a:endParaRPr lang="ru-RU"/>
        </a:p>
      </dgm:t>
    </dgm:pt>
    <dgm:pt modelId="{E23C3E86-7711-4421-873E-EEB347F0801B}" type="pres">
      <dgm:prSet presAssocID="{33512205-BDD9-48AC-AA60-B17A42FA1057}" presName="linear" presStyleCnt="0">
        <dgm:presLayoutVars>
          <dgm:animLvl val="lvl"/>
          <dgm:resizeHandles val="exact"/>
        </dgm:presLayoutVars>
      </dgm:prSet>
      <dgm:spPr/>
      <dgm:t>
        <a:bodyPr/>
        <a:lstStyle/>
        <a:p>
          <a:endParaRPr lang="ru-RU"/>
        </a:p>
      </dgm:t>
    </dgm:pt>
    <dgm:pt modelId="{3BCA8C1E-C005-476B-BE5F-4A364CF86C1D}" type="pres">
      <dgm:prSet presAssocID="{D31FC9B1-0451-4ADB-BC01-E29D1F1E365A}" presName="parentText" presStyleLbl="node1" presStyleIdx="0" presStyleCnt="4">
        <dgm:presLayoutVars>
          <dgm:chMax val="0"/>
          <dgm:bulletEnabled val="1"/>
        </dgm:presLayoutVars>
      </dgm:prSet>
      <dgm:spPr/>
      <dgm:t>
        <a:bodyPr/>
        <a:lstStyle/>
        <a:p>
          <a:endParaRPr lang="ru-RU"/>
        </a:p>
      </dgm:t>
    </dgm:pt>
    <dgm:pt modelId="{23E7BF37-BFF5-42DF-883E-92388C6402BE}" type="pres">
      <dgm:prSet presAssocID="{FECCB114-A20C-4AAD-8796-A34893CF8FD1}" presName="spacer" presStyleCnt="0"/>
      <dgm:spPr/>
    </dgm:pt>
    <dgm:pt modelId="{0FF67CAF-A20F-4012-ABDE-154A1A22A329}" type="pres">
      <dgm:prSet presAssocID="{8711913F-9F7A-454B-9C6E-F840B88369CC}" presName="parentText" presStyleLbl="node1" presStyleIdx="1" presStyleCnt="4">
        <dgm:presLayoutVars>
          <dgm:chMax val="0"/>
          <dgm:bulletEnabled val="1"/>
        </dgm:presLayoutVars>
      </dgm:prSet>
      <dgm:spPr/>
      <dgm:t>
        <a:bodyPr/>
        <a:lstStyle/>
        <a:p>
          <a:endParaRPr lang="ru-RU"/>
        </a:p>
      </dgm:t>
    </dgm:pt>
    <dgm:pt modelId="{83CE8279-2DC8-41BB-984A-5C07F5BAA981}" type="pres">
      <dgm:prSet presAssocID="{37557862-9BC7-48CD-8AEC-C4646FDD503B}" presName="spacer" presStyleCnt="0"/>
      <dgm:spPr/>
    </dgm:pt>
    <dgm:pt modelId="{0F27157E-1335-4A80-9CFB-E13F9BC1FACD}" type="pres">
      <dgm:prSet presAssocID="{285F8155-3509-4315-A010-18B51B6A9CE1}" presName="parentText" presStyleLbl="node1" presStyleIdx="2" presStyleCnt="4">
        <dgm:presLayoutVars>
          <dgm:chMax val="0"/>
          <dgm:bulletEnabled val="1"/>
        </dgm:presLayoutVars>
      </dgm:prSet>
      <dgm:spPr/>
      <dgm:t>
        <a:bodyPr/>
        <a:lstStyle/>
        <a:p>
          <a:endParaRPr lang="ru-RU"/>
        </a:p>
      </dgm:t>
    </dgm:pt>
    <dgm:pt modelId="{7D0D4984-854D-4871-AB7A-7AB1CC71EE6E}" type="pres">
      <dgm:prSet presAssocID="{7E73E521-54AE-4E6A-8741-8344400CA7DB}" presName="spacer" presStyleCnt="0"/>
      <dgm:spPr/>
    </dgm:pt>
    <dgm:pt modelId="{E11D3347-FB55-477E-86C6-7E4A1015B652}" type="pres">
      <dgm:prSet presAssocID="{D7DF8446-2575-4E26-B613-E17BFD5B3137}" presName="parentText" presStyleLbl="node1" presStyleIdx="3" presStyleCnt="4">
        <dgm:presLayoutVars>
          <dgm:chMax val="0"/>
          <dgm:bulletEnabled val="1"/>
        </dgm:presLayoutVars>
      </dgm:prSet>
      <dgm:spPr/>
      <dgm:t>
        <a:bodyPr/>
        <a:lstStyle/>
        <a:p>
          <a:endParaRPr lang="ru-RU"/>
        </a:p>
      </dgm:t>
    </dgm:pt>
  </dgm:ptLst>
  <dgm:cxnLst>
    <dgm:cxn modelId="{6E6C7AF8-AEBF-4598-A6E5-BB40960E55ED}" type="presOf" srcId="{D7DF8446-2575-4E26-B613-E17BFD5B3137}" destId="{E11D3347-FB55-477E-86C6-7E4A1015B652}" srcOrd="0" destOrd="0" presId="urn:microsoft.com/office/officeart/2005/8/layout/vList2"/>
    <dgm:cxn modelId="{E9AB9693-A1CA-44B0-B75E-FA7D9642EEC3}" type="presOf" srcId="{33512205-BDD9-48AC-AA60-B17A42FA1057}" destId="{E23C3E86-7711-4421-873E-EEB347F0801B}" srcOrd="0" destOrd="0" presId="urn:microsoft.com/office/officeart/2005/8/layout/vList2"/>
    <dgm:cxn modelId="{897BB096-6320-4800-A4EE-14E5C4BF7206}" srcId="{33512205-BDD9-48AC-AA60-B17A42FA1057}" destId="{285F8155-3509-4315-A010-18B51B6A9CE1}" srcOrd="2" destOrd="0" parTransId="{0852DB32-C7A9-4709-92B9-1638B0B8AC93}" sibTransId="{7E73E521-54AE-4E6A-8741-8344400CA7DB}"/>
    <dgm:cxn modelId="{5D0E8270-F4AC-47CF-80C2-BD96DC964DC7}" srcId="{33512205-BDD9-48AC-AA60-B17A42FA1057}" destId="{D7DF8446-2575-4E26-B613-E17BFD5B3137}" srcOrd="3" destOrd="0" parTransId="{0C55D524-9F88-41B0-B5CD-8CC4D99253F5}" sibTransId="{15C36A9A-2FD9-4697-8DBF-3C8E249AEBC7}"/>
    <dgm:cxn modelId="{DF262500-ADC0-49E7-82DD-1CDDCD7AB4BC}" srcId="{33512205-BDD9-48AC-AA60-B17A42FA1057}" destId="{8711913F-9F7A-454B-9C6E-F840B88369CC}" srcOrd="1" destOrd="0" parTransId="{746AFFEE-CD1B-4227-9DE5-A1F6BA1BA491}" sibTransId="{37557862-9BC7-48CD-8AEC-C4646FDD503B}"/>
    <dgm:cxn modelId="{04D7FC89-6F3A-4BF3-B7BE-5CFF40D85BC3}" type="presOf" srcId="{285F8155-3509-4315-A010-18B51B6A9CE1}" destId="{0F27157E-1335-4A80-9CFB-E13F9BC1FACD}" srcOrd="0" destOrd="0" presId="urn:microsoft.com/office/officeart/2005/8/layout/vList2"/>
    <dgm:cxn modelId="{2A2B67BB-3CA2-469B-9E75-88ABEA62FBA3}" srcId="{33512205-BDD9-48AC-AA60-B17A42FA1057}" destId="{D31FC9B1-0451-4ADB-BC01-E29D1F1E365A}" srcOrd="0" destOrd="0" parTransId="{60EE542B-7ED5-4DDA-916B-5B768486DB60}" sibTransId="{FECCB114-A20C-4AAD-8796-A34893CF8FD1}"/>
    <dgm:cxn modelId="{0B46274C-42DA-46C3-80FE-410A951EFFF9}" type="presOf" srcId="{D31FC9B1-0451-4ADB-BC01-E29D1F1E365A}" destId="{3BCA8C1E-C005-476B-BE5F-4A364CF86C1D}" srcOrd="0" destOrd="0" presId="urn:microsoft.com/office/officeart/2005/8/layout/vList2"/>
    <dgm:cxn modelId="{52FEE68D-B3B6-433D-942A-E20DF6E1A1AD}" type="presOf" srcId="{8711913F-9F7A-454B-9C6E-F840B88369CC}" destId="{0FF67CAF-A20F-4012-ABDE-154A1A22A329}" srcOrd="0" destOrd="0" presId="urn:microsoft.com/office/officeart/2005/8/layout/vList2"/>
    <dgm:cxn modelId="{E7E4CFCD-EB31-482C-A7B2-3D10795FBEC4}" type="presParOf" srcId="{E23C3E86-7711-4421-873E-EEB347F0801B}" destId="{3BCA8C1E-C005-476B-BE5F-4A364CF86C1D}" srcOrd="0" destOrd="0" presId="urn:microsoft.com/office/officeart/2005/8/layout/vList2"/>
    <dgm:cxn modelId="{AC30A8F1-F17F-441B-B12E-C8AE67B9682E}" type="presParOf" srcId="{E23C3E86-7711-4421-873E-EEB347F0801B}" destId="{23E7BF37-BFF5-42DF-883E-92388C6402BE}" srcOrd="1" destOrd="0" presId="urn:microsoft.com/office/officeart/2005/8/layout/vList2"/>
    <dgm:cxn modelId="{6A377956-67F1-4C68-8F0C-67CC652E82F9}" type="presParOf" srcId="{E23C3E86-7711-4421-873E-EEB347F0801B}" destId="{0FF67CAF-A20F-4012-ABDE-154A1A22A329}" srcOrd="2" destOrd="0" presId="urn:microsoft.com/office/officeart/2005/8/layout/vList2"/>
    <dgm:cxn modelId="{2270E467-3C17-4AB3-B1C1-3303B7941D83}" type="presParOf" srcId="{E23C3E86-7711-4421-873E-EEB347F0801B}" destId="{83CE8279-2DC8-41BB-984A-5C07F5BAA981}" srcOrd="3" destOrd="0" presId="urn:microsoft.com/office/officeart/2005/8/layout/vList2"/>
    <dgm:cxn modelId="{6D94853F-A187-41B9-A0D2-425C7904C5F8}" type="presParOf" srcId="{E23C3E86-7711-4421-873E-EEB347F0801B}" destId="{0F27157E-1335-4A80-9CFB-E13F9BC1FACD}" srcOrd="4" destOrd="0" presId="urn:microsoft.com/office/officeart/2005/8/layout/vList2"/>
    <dgm:cxn modelId="{A895C9F1-26E0-4682-93FE-E52A7E4A98B1}" type="presParOf" srcId="{E23C3E86-7711-4421-873E-EEB347F0801B}" destId="{7D0D4984-854D-4871-AB7A-7AB1CC71EE6E}" srcOrd="5" destOrd="0" presId="urn:microsoft.com/office/officeart/2005/8/layout/vList2"/>
    <dgm:cxn modelId="{D8572953-4586-4AC0-863F-9AEE0129C2F8}" type="presParOf" srcId="{E23C3E86-7711-4421-873E-EEB347F0801B}" destId="{E11D3347-FB55-477E-86C6-7E4A1015B652}" srcOrd="6"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719132-399D-48AF-B569-BD75D92EDB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F03F6D3-F867-427D-B806-543B8380C6BF}">
      <dgm:prSet/>
      <dgm:spPr/>
      <dgm:t>
        <a:bodyPr/>
        <a:lstStyle/>
        <a:p>
          <a:pPr algn="just" rtl="0"/>
          <a:r>
            <a:rPr lang="uk-UA" b="1" i="0" dirty="0" smtClean="0">
              <a:solidFill>
                <a:schemeClr val="bg1"/>
              </a:solidFill>
            </a:rPr>
            <a:t>коли участь захисника є обов'язковою, а підозрюваний, обвинувачений не залучив захисника;</a:t>
          </a:r>
          <a:endParaRPr lang="ru-RU" b="1" dirty="0">
            <a:solidFill>
              <a:schemeClr val="bg1"/>
            </a:solidFill>
          </a:endParaRPr>
        </a:p>
      </dgm:t>
    </dgm:pt>
    <dgm:pt modelId="{B9160E21-C8EA-4183-B2C1-1F265C18C71A}" type="parTrans" cxnId="{8922133B-ADB8-4AC9-A7F1-023A1BC91E4D}">
      <dgm:prSet/>
      <dgm:spPr/>
      <dgm:t>
        <a:bodyPr/>
        <a:lstStyle/>
        <a:p>
          <a:endParaRPr lang="ru-RU"/>
        </a:p>
      </dgm:t>
    </dgm:pt>
    <dgm:pt modelId="{95723B56-4C9A-4B14-BDB3-AEEF0F12AA52}" type="sibTrans" cxnId="{8922133B-ADB8-4AC9-A7F1-023A1BC91E4D}">
      <dgm:prSet/>
      <dgm:spPr/>
      <dgm:t>
        <a:bodyPr/>
        <a:lstStyle/>
        <a:p>
          <a:endParaRPr lang="ru-RU"/>
        </a:p>
      </dgm:t>
    </dgm:pt>
    <dgm:pt modelId="{F8DA4ADB-5F1C-4963-BD48-19EC6D7A1F61}">
      <dgm:prSet/>
      <dgm:spPr/>
      <dgm:t>
        <a:bodyPr/>
        <a:lstStyle/>
        <a:p>
          <a:pPr algn="just" rtl="0"/>
          <a:r>
            <a:rPr lang="uk-UA" b="1" i="0" dirty="0" smtClean="0">
              <a:solidFill>
                <a:schemeClr val="bg1"/>
              </a:solidFill>
            </a:rPr>
            <a:t>коли підозрюваний, обвинувачений заявив клопотання про залучення захисника, але за відсутністю коштів чи з інших об'єктивних причин не може його залучити самостійно;</a:t>
          </a:r>
          <a:endParaRPr lang="ru-RU" b="1" dirty="0">
            <a:solidFill>
              <a:schemeClr val="bg1"/>
            </a:solidFill>
          </a:endParaRPr>
        </a:p>
      </dgm:t>
    </dgm:pt>
    <dgm:pt modelId="{E3135B48-39B4-4182-97C0-536C18A19A6B}" type="parTrans" cxnId="{768785E8-2A1B-4C49-9BAE-2AE1F2C5183C}">
      <dgm:prSet/>
      <dgm:spPr/>
      <dgm:t>
        <a:bodyPr/>
        <a:lstStyle/>
        <a:p>
          <a:endParaRPr lang="ru-RU"/>
        </a:p>
      </dgm:t>
    </dgm:pt>
    <dgm:pt modelId="{CF3BD434-C48A-45F0-B5C2-8FD0F960708C}" type="sibTrans" cxnId="{768785E8-2A1B-4C49-9BAE-2AE1F2C5183C}">
      <dgm:prSet/>
      <dgm:spPr/>
      <dgm:t>
        <a:bodyPr/>
        <a:lstStyle/>
        <a:p>
          <a:endParaRPr lang="ru-RU"/>
        </a:p>
      </dgm:t>
    </dgm:pt>
    <dgm:pt modelId="{DCFCD8B0-FF09-405B-AC9D-465CF3F3B37F}">
      <dgm:prSet/>
      <dgm:spPr/>
      <dgm:t>
        <a:bodyPr/>
        <a:lstStyle/>
        <a:p>
          <a:pPr algn="just" rtl="0"/>
          <a:r>
            <a:rPr lang="uk-UA" b="1" i="0" dirty="0" smtClean="0">
              <a:solidFill>
                <a:schemeClr val="bg1"/>
              </a:solidFill>
            </a:rPr>
            <a:t>коли слідчий, прокурор, слідчий суддя чи суд вирішить, що обставини кримінального провадження вимагають участі захисника, а підозрюваний, обвинувачений не залучив його.</a:t>
          </a:r>
          <a:endParaRPr lang="ru-RU" b="1" dirty="0">
            <a:solidFill>
              <a:schemeClr val="bg1"/>
            </a:solidFill>
          </a:endParaRPr>
        </a:p>
      </dgm:t>
    </dgm:pt>
    <dgm:pt modelId="{BAC59670-675A-4A18-B261-DBBEFCAA17E0}" type="parTrans" cxnId="{152DB71A-ABED-4030-8461-EC8B7A75A93F}">
      <dgm:prSet/>
      <dgm:spPr/>
      <dgm:t>
        <a:bodyPr/>
        <a:lstStyle/>
        <a:p>
          <a:endParaRPr lang="ru-RU"/>
        </a:p>
      </dgm:t>
    </dgm:pt>
    <dgm:pt modelId="{91633913-6C8C-4547-B085-A03B07999B06}" type="sibTrans" cxnId="{152DB71A-ABED-4030-8461-EC8B7A75A93F}">
      <dgm:prSet/>
      <dgm:spPr/>
      <dgm:t>
        <a:bodyPr/>
        <a:lstStyle/>
        <a:p>
          <a:endParaRPr lang="ru-RU"/>
        </a:p>
      </dgm:t>
    </dgm:pt>
    <dgm:pt modelId="{3DD152DC-93DB-4835-8DF9-FECB0E259FD8}" type="pres">
      <dgm:prSet presAssocID="{D1719132-399D-48AF-B569-BD75D92EDBD3}" presName="linear" presStyleCnt="0">
        <dgm:presLayoutVars>
          <dgm:animLvl val="lvl"/>
          <dgm:resizeHandles val="exact"/>
        </dgm:presLayoutVars>
      </dgm:prSet>
      <dgm:spPr/>
      <dgm:t>
        <a:bodyPr/>
        <a:lstStyle/>
        <a:p>
          <a:endParaRPr lang="ru-RU"/>
        </a:p>
      </dgm:t>
    </dgm:pt>
    <dgm:pt modelId="{552D70CD-4ABF-4599-834B-24C59A144A9A}" type="pres">
      <dgm:prSet presAssocID="{9F03F6D3-F867-427D-B806-543B8380C6BF}" presName="parentText" presStyleLbl="node1" presStyleIdx="0" presStyleCnt="3" custLinFactNeighborX="-113">
        <dgm:presLayoutVars>
          <dgm:chMax val="0"/>
          <dgm:bulletEnabled val="1"/>
        </dgm:presLayoutVars>
      </dgm:prSet>
      <dgm:spPr/>
      <dgm:t>
        <a:bodyPr/>
        <a:lstStyle/>
        <a:p>
          <a:endParaRPr lang="ru-RU"/>
        </a:p>
      </dgm:t>
    </dgm:pt>
    <dgm:pt modelId="{CB756ACE-815E-4D00-B02D-4829EF3AC592}" type="pres">
      <dgm:prSet presAssocID="{95723B56-4C9A-4B14-BDB3-AEEF0F12AA52}" presName="spacer" presStyleCnt="0"/>
      <dgm:spPr/>
    </dgm:pt>
    <dgm:pt modelId="{4B2FEEF4-AAE4-4928-80AB-A08D998755AF}" type="pres">
      <dgm:prSet presAssocID="{F8DA4ADB-5F1C-4963-BD48-19EC6D7A1F61}" presName="parentText" presStyleLbl="node1" presStyleIdx="1" presStyleCnt="3">
        <dgm:presLayoutVars>
          <dgm:chMax val="0"/>
          <dgm:bulletEnabled val="1"/>
        </dgm:presLayoutVars>
      </dgm:prSet>
      <dgm:spPr/>
      <dgm:t>
        <a:bodyPr/>
        <a:lstStyle/>
        <a:p>
          <a:endParaRPr lang="ru-RU"/>
        </a:p>
      </dgm:t>
    </dgm:pt>
    <dgm:pt modelId="{91B2A7CB-B220-4C6A-A702-0AC4BBE402D7}" type="pres">
      <dgm:prSet presAssocID="{CF3BD434-C48A-45F0-B5C2-8FD0F960708C}" presName="spacer" presStyleCnt="0"/>
      <dgm:spPr/>
    </dgm:pt>
    <dgm:pt modelId="{D3BA8CC9-4927-4DC3-B459-A98363612A68}" type="pres">
      <dgm:prSet presAssocID="{DCFCD8B0-FF09-405B-AC9D-465CF3F3B37F}" presName="parentText" presStyleLbl="node1" presStyleIdx="2" presStyleCnt="3">
        <dgm:presLayoutVars>
          <dgm:chMax val="0"/>
          <dgm:bulletEnabled val="1"/>
        </dgm:presLayoutVars>
      </dgm:prSet>
      <dgm:spPr/>
      <dgm:t>
        <a:bodyPr/>
        <a:lstStyle/>
        <a:p>
          <a:endParaRPr lang="ru-RU"/>
        </a:p>
      </dgm:t>
    </dgm:pt>
  </dgm:ptLst>
  <dgm:cxnLst>
    <dgm:cxn modelId="{41848769-87C4-4666-ACBC-610FE565DE24}" type="presOf" srcId="{DCFCD8B0-FF09-405B-AC9D-465CF3F3B37F}" destId="{D3BA8CC9-4927-4DC3-B459-A98363612A68}" srcOrd="0" destOrd="0" presId="urn:microsoft.com/office/officeart/2005/8/layout/vList2"/>
    <dgm:cxn modelId="{8922133B-ADB8-4AC9-A7F1-023A1BC91E4D}" srcId="{D1719132-399D-48AF-B569-BD75D92EDBD3}" destId="{9F03F6D3-F867-427D-B806-543B8380C6BF}" srcOrd="0" destOrd="0" parTransId="{B9160E21-C8EA-4183-B2C1-1F265C18C71A}" sibTransId="{95723B56-4C9A-4B14-BDB3-AEEF0F12AA52}"/>
    <dgm:cxn modelId="{152DB71A-ABED-4030-8461-EC8B7A75A93F}" srcId="{D1719132-399D-48AF-B569-BD75D92EDBD3}" destId="{DCFCD8B0-FF09-405B-AC9D-465CF3F3B37F}" srcOrd="2" destOrd="0" parTransId="{BAC59670-675A-4A18-B261-DBBEFCAA17E0}" sibTransId="{91633913-6C8C-4547-B085-A03B07999B06}"/>
    <dgm:cxn modelId="{6255DCF5-43C8-4E1C-BA24-999ECC61D2B3}" type="presOf" srcId="{F8DA4ADB-5F1C-4963-BD48-19EC6D7A1F61}" destId="{4B2FEEF4-AAE4-4928-80AB-A08D998755AF}" srcOrd="0" destOrd="0" presId="urn:microsoft.com/office/officeart/2005/8/layout/vList2"/>
    <dgm:cxn modelId="{83B46A9A-6650-4D72-8B22-BCC1CB3A3C74}" type="presOf" srcId="{D1719132-399D-48AF-B569-BD75D92EDBD3}" destId="{3DD152DC-93DB-4835-8DF9-FECB0E259FD8}" srcOrd="0" destOrd="0" presId="urn:microsoft.com/office/officeart/2005/8/layout/vList2"/>
    <dgm:cxn modelId="{768785E8-2A1B-4C49-9BAE-2AE1F2C5183C}" srcId="{D1719132-399D-48AF-B569-BD75D92EDBD3}" destId="{F8DA4ADB-5F1C-4963-BD48-19EC6D7A1F61}" srcOrd="1" destOrd="0" parTransId="{E3135B48-39B4-4182-97C0-536C18A19A6B}" sibTransId="{CF3BD434-C48A-45F0-B5C2-8FD0F960708C}"/>
    <dgm:cxn modelId="{D12E0278-0DD8-4149-8942-BA8F0ABBC6A6}" type="presOf" srcId="{9F03F6D3-F867-427D-B806-543B8380C6BF}" destId="{552D70CD-4ABF-4599-834B-24C59A144A9A}" srcOrd="0" destOrd="0" presId="urn:microsoft.com/office/officeart/2005/8/layout/vList2"/>
    <dgm:cxn modelId="{F37E3BEF-53A1-4F7C-8216-BCD80D56FBE3}" type="presParOf" srcId="{3DD152DC-93DB-4835-8DF9-FECB0E259FD8}" destId="{552D70CD-4ABF-4599-834B-24C59A144A9A}" srcOrd="0" destOrd="0" presId="urn:microsoft.com/office/officeart/2005/8/layout/vList2"/>
    <dgm:cxn modelId="{69E46912-6CBF-4562-9B23-C7740B23FA6D}" type="presParOf" srcId="{3DD152DC-93DB-4835-8DF9-FECB0E259FD8}" destId="{CB756ACE-815E-4D00-B02D-4829EF3AC592}" srcOrd="1" destOrd="0" presId="urn:microsoft.com/office/officeart/2005/8/layout/vList2"/>
    <dgm:cxn modelId="{99868937-A451-4D91-BB3A-E12B5F002DC6}" type="presParOf" srcId="{3DD152DC-93DB-4835-8DF9-FECB0E259FD8}" destId="{4B2FEEF4-AAE4-4928-80AB-A08D998755AF}" srcOrd="2" destOrd="0" presId="urn:microsoft.com/office/officeart/2005/8/layout/vList2"/>
    <dgm:cxn modelId="{4909AB8E-28FF-4762-A394-F3C0D1A52B1E}" type="presParOf" srcId="{3DD152DC-93DB-4835-8DF9-FECB0E259FD8}" destId="{91B2A7CB-B220-4C6A-A702-0AC4BBE402D7}" srcOrd="3" destOrd="0" presId="urn:microsoft.com/office/officeart/2005/8/layout/vList2"/>
    <dgm:cxn modelId="{63BEF88C-9A08-4382-90FD-E04BEDFACBFF}" type="presParOf" srcId="{3DD152DC-93DB-4835-8DF9-FECB0E259FD8}" destId="{D3BA8CC9-4927-4DC3-B459-A98363612A6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0FF743-F626-466E-BEC3-1F5A7D6C11D2}"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ru-RU"/>
        </a:p>
      </dgm:t>
    </dgm:pt>
    <dgm:pt modelId="{E664906E-D264-4A31-B48C-38FDBDBFCC1D}">
      <dgm:prSet/>
      <dgm:spPr/>
      <dgm:t>
        <a:bodyPr/>
        <a:lstStyle/>
        <a:p>
          <a:pPr rtl="0"/>
          <a:r>
            <a:rPr lang="uk-UA" b="0" i="0" dirty="0" smtClean="0"/>
            <a:t>прибути за викликом до слідчого, прокурора, слідчого судді, суду, а у випадку неможливості своєчасного прибуття – завчасно повідомити про це, а також про причини неможливості прибуття;</a:t>
          </a:r>
          <a:endParaRPr lang="ru-RU" dirty="0"/>
        </a:p>
      </dgm:t>
    </dgm:pt>
    <dgm:pt modelId="{956B7B63-954E-44CD-ADA4-D785E414FBDB}" type="parTrans" cxnId="{8C240F56-482A-4B03-B527-6285862DC15F}">
      <dgm:prSet/>
      <dgm:spPr/>
      <dgm:t>
        <a:bodyPr/>
        <a:lstStyle/>
        <a:p>
          <a:endParaRPr lang="ru-RU"/>
        </a:p>
      </dgm:t>
    </dgm:pt>
    <dgm:pt modelId="{D7924575-30B6-4F88-B773-5B2E01528C1A}" type="sibTrans" cxnId="{8C240F56-482A-4B03-B527-6285862DC15F}">
      <dgm:prSet/>
      <dgm:spPr/>
      <dgm:t>
        <a:bodyPr/>
        <a:lstStyle/>
        <a:p>
          <a:endParaRPr lang="ru-RU"/>
        </a:p>
      </dgm:t>
    </dgm:pt>
    <dgm:pt modelId="{7C03DCD4-4C5C-42C7-B8F3-D918F51ABE8D}">
      <dgm:prSet/>
      <dgm:spPr/>
      <dgm:t>
        <a:bodyPr/>
        <a:lstStyle/>
        <a:p>
          <a:pPr rtl="0"/>
          <a:r>
            <a:rPr lang="uk-UA" b="0" i="0" smtClean="0"/>
            <a:t>не перешкоджати встановленню обставин вчинення кримінального правопорушення;</a:t>
          </a:r>
          <a:endParaRPr lang="ru-RU"/>
        </a:p>
      </dgm:t>
    </dgm:pt>
    <dgm:pt modelId="{624F1BEA-B010-45DE-9B5C-A493F5DDAD6F}" type="parTrans" cxnId="{B852E6A4-1CBF-4B4D-9CA3-7B38023BAE96}">
      <dgm:prSet/>
      <dgm:spPr/>
      <dgm:t>
        <a:bodyPr/>
        <a:lstStyle/>
        <a:p>
          <a:endParaRPr lang="ru-RU"/>
        </a:p>
      </dgm:t>
    </dgm:pt>
    <dgm:pt modelId="{484D3822-CC53-41A8-A625-5A7B9AC31BF2}" type="sibTrans" cxnId="{B852E6A4-1CBF-4B4D-9CA3-7B38023BAE96}">
      <dgm:prSet/>
      <dgm:spPr/>
      <dgm:t>
        <a:bodyPr/>
        <a:lstStyle/>
        <a:p>
          <a:endParaRPr lang="ru-RU"/>
        </a:p>
      </dgm:t>
    </dgm:pt>
    <dgm:pt modelId="{E6559FDB-1AAE-4676-A5CC-8CEB830C380C}">
      <dgm:prSet/>
      <dgm:spPr/>
      <dgm:t>
        <a:bodyPr/>
        <a:lstStyle/>
        <a:p>
          <a:pPr rtl="0"/>
          <a:r>
            <a:rPr lang="uk-UA" b="0" i="0" smtClean="0"/>
            <a:t>не розголошувати без дозволу слідчого, прокурора, суду відомості, які стали йому відомі у зв'язку з участю у кримінальному провадженні та які становлять охоронювану законом таємницю.</a:t>
          </a:r>
          <a:endParaRPr lang="ru-RU"/>
        </a:p>
      </dgm:t>
    </dgm:pt>
    <dgm:pt modelId="{36B3FAD8-0629-4F24-A969-4CDA10C44DB3}" type="parTrans" cxnId="{FFD64EA9-101E-40F3-96B8-6593CEA9090E}">
      <dgm:prSet/>
      <dgm:spPr/>
      <dgm:t>
        <a:bodyPr/>
        <a:lstStyle/>
        <a:p>
          <a:endParaRPr lang="ru-RU"/>
        </a:p>
      </dgm:t>
    </dgm:pt>
    <dgm:pt modelId="{FBE12E07-EEBC-405E-9370-D7900F1B6C07}" type="sibTrans" cxnId="{FFD64EA9-101E-40F3-96B8-6593CEA9090E}">
      <dgm:prSet/>
      <dgm:spPr/>
      <dgm:t>
        <a:bodyPr/>
        <a:lstStyle/>
        <a:p>
          <a:endParaRPr lang="ru-RU"/>
        </a:p>
      </dgm:t>
    </dgm:pt>
    <dgm:pt modelId="{47C72B5A-A543-46D4-868F-9A20D6C1356E}" type="pres">
      <dgm:prSet presAssocID="{C30FF743-F626-466E-BEC3-1F5A7D6C11D2}" presName="linear" presStyleCnt="0">
        <dgm:presLayoutVars>
          <dgm:animLvl val="lvl"/>
          <dgm:resizeHandles val="exact"/>
        </dgm:presLayoutVars>
      </dgm:prSet>
      <dgm:spPr/>
      <dgm:t>
        <a:bodyPr/>
        <a:lstStyle/>
        <a:p>
          <a:endParaRPr lang="ru-RU"/>
        </a:p>
      </dgm:t>
    </dgm:pt>
    <dgm:pt modelId="{2201A2A4-A433-4AB4-B5F8-DBAEF9F31A9A}" type="pres">
      <dgm:prSet presAssocID="{E664906E-D264-4A31-B48C-38FDBDBFCC1D}" presName="parentText" presStyleLbl="node1" presStyleIdx="0" presStyleCnt="3">
        <dgm:presLayoutVars>
          <dgm:chMax val="0"/>
          <dgm:bulletEnabled val="1"/>
        </dgm:presLayoutVars>
      </dgm:prSet>
      <dgm:spPr/>
      <dgm:t>
        <a:bodyPr/>
        <a:lstStyle/>
        <a:p>
          <a:endParaRPr lang="ru-RU"/>
        </a:p>
      </dgm:t>
    </dgm:pt>
    <dgm:pt modelId="{C5F2964B-90EE-46B6-BBE2-161BD143B17E}" type="pres">
      <dgm:prSet presAssocID="{D7924575-30B6-4F88-B773-5B2E01528C1A}" presName="spacer" presStyleCnt="0"/>
      <dgm:spPr/>
    </dgm:pt>
    <dgm:pt modelId="{B836E07E-0A0D-4F9B-B932-2EC50765390F}" type="pres">
      <dgm:prSet presAssocID="{7C03DCD4-4C5C-42C7-B8F3-D918F51ABE8D}" presName="parentText" presStyleLbl="node1" presStyleIdx="1" presStyleCnt="3">
        <dgm:presLayoutVars>
          <dgm:chMax val="0"/>
          <dgm:bulletEnabled val="1"/>
        </dgm:presLayoutVars>
      </dgm:prSet>
      <dgm:spPr/>
      <dgm:t>
        <a:bodyPr/>
        <a:lstStyle/>
        <a:p>
          <a:endParaRPr lang="ru-RU"/>
        </a:p>
      </dgm:t>
    </dgm:pt>
    <dgm:pt modelId="{AA15CD26-0518-4119-989B-E186F5F89389}" type="pres">
      <dgm:prSet presAssocID="{484D3822-CC53-41A8-A625-5A7B9AC31BF2}" presName="spacer" presStyleCnt="0"/>
      <dgm:spPr/>
    </dgm:pt>
    <dgm:pt modelId="{0078312C-F370-4146-871B-E1E9B241E82B}" type="pres">
      <dgm:prSet presAssocID="{E6559FDB-1AAE-4676-A5CC-8CEB830C380C}" presName="parentText" presStyleLbl="node1" presStyleIdx="2" presStyleCnt="3">
        <dgm:presLayoutVars>
          <dgm:chMax val="0"/>
          <dgm:bulletEnabled val="1"/>
        </dgm:presLayoutVars>
      </dgm:prSet>
      <dgm:spPr/>
      <dgm:t>
        <a:bodyPr/>
        <a:lstStyle/>
        <a:p>
          <a:endParaRPr lang="ru-RU"/>
        </a:p>
      </dgm:t>
    </dgm:pt>
  </dgm:ptLst>
  <dgm:cxnLst>
    <dgm:cxn modelId="{775711E8-A71E-486D-BBF7-B4AD548D36AA}" type="presOf" srcId="{E6559FDB-1AAE-4676-A5CC-8CEB830C380C}" destId="{0078312C-F370-4146-871B-E1E9B241E82B}" srcOrd="0" destOrd="0" presId="urn:microsoft.com/office/officeart/2005/8/layout/vList2"/>
    <dgm:cxn modelId="{8C240F56-482A-4B03-B527-6285862DC15F}" srcId="{C30FF743-F626-466E-BEC3-1F5A7D6C11D2}" destId="{E664906E-D264-4A31-B48C-38FDBDBFCC1D}" srcOrd="0" destOrd="0" parTransId="{956B7B63-954E-44CD-ADA4-D785E414FBDB}" sibTransId="{D7924575-30B6-4F88-B773-5B2E01528C1A}"/>
    <dgm:cxn modelId="{B852E6A4-1CBF-4B4D-9CA3-7B38023BAE96}" srcId="{C30FF743-F626-466E-BEC3-1F5A7D6C11D2}" destId="{7C03DCD4-4C5C-42C7-B8F3-D918F51ABE8D}" srcOrd="1" destOrd="0" parTransId="{624F1BEA-B010-45DE-9B5C-A493F5DDAD6F}" sibTransId="{484D3822-CC53-41A8-A625-5A7B9AC31BF2}"/>
    <dgm:cxn modelId="{340B419C-0F27-426B-9EC2-0F375D21F03A}" type="presOf" srcId="{E664906E-D264-4A31-B48C-38FDBDBFCC1D}" destId="{2201A2A4-A433-4AB4-B5F8-DBAEF9F31A9A}" srcOrd="0" destOrd="0" presId="urn:microsoft.com/office/officeart/2005/8/layout/vList2"/>
    <dgm:cxn modelId="{FFD64EA9-101E-40F3-96B8-6593CEA9090E}" srcId="{C30FF743-F626-466E-BEC3-1F5A7D6C11D2}" destId="{E6559FDB-1AAE-4676-A5CC-8CEB830C380C}" srcOrd="2" destOrd="0" parTransId="{36B3FAD8-0629-4F24-A969-4CDA10C44DB3}" sibTransId="{FBE12E07-EEBC-405E-9370-D7900F1B6C07}"/>
    <dgm:cxn modelId="{D8B05759-ED2D-4E2B-90A3-01AA9DEC4D7F}" type="presOf" srcId="{7C03DCD4-4C5C-42C7-B8F3-D918F51ABE8D}" destId="{B836E07E-0A0D-4F9B-B932-2EC50765390F}" srcOrd="0" destOrd="0" presId="urn:microsoft.com/office/officeart/2005/8/layout/vList2"/>
    <dgm:cxn modelId="{D99DE920-3AEC-40F8-95C6-251B6202D485}" type="presOf" srcId="{C30FF743-F626-466E-BEC3-1F5A7D6C11D2}" destId="{47C72B5A-A543-46D4-868F-9A20D6C1356E}" srcOrd="0" destOrd="0" presId="urn:microsoft.com/office/officeart/2005/8/layout/vList2"/>
    <dgm:cxn modelId="{6A9B0620-BBC3-457B-9BCA-AABC3E3B6D52}" type="presParOf" srcId="{47C72B5A-A543-46D4-868F-9A20D6C1356E}" destId="{2201A2A4-A433-4AB4-B5F8-DBAEF9F31A9A}" srcOrd="0" destOrd="0" presId="urn:microsoft.com/office/officeart/2005/8/layout/vList2"/>
    <dgm:cxn modelId="{76551763-CC21-42B3-8908-9EE98314D2CB}" type="presParOf" srcId="{47C72B5A-A543-46D4-868F-9A20D6C1356E}" destId="{C5F2964B-90EE-46B6-BBE2-161BD143B17E}" srcOrd="1" destOrd="0" presId="urn:microsoft.com/office/officeart/2005/8/layout/vList2"/>
    <dgm:cxn modelId="{D668C6EC-C482-4503-A199-D624DDFFF1CD}" type="presParOf" srcId="{47C72B5A-A543-46D4-868F-9A20D6C1356E}" destId="{B836E07E-0A0D-4F9B-B932-2EC50765390F}" srcOrd="2" destOrd="0" presId="urn:microsoft.com/office/officeart/2005/8/layout/vList2"/>
    <dgm:cxn modelId="{841F0987-41AA-42EF-9E85-4902DB86BAFE}" type="presParOf" srcId="{47C72B5A-A543-46D4-868F-9A20D6C1356E}" destId="{AA15CD26-0518-4119-989B-E186F5F89389}" srcOrd="3" destOrd="0" presId="urn:microsoft.com/office/officeart/2005/8/layout/vList2"/>
    <dgm:cxn modelId="{FF12A919-24A5-4A3F-9134-5B33DCE79893}" type="presParOf" srcId="{47C72B5A-A543-46D4-868F-9A20D6C1356E}" destId="{0078312C-F370-4146-871B-E1E9B241E82B}"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B77DF4-EA9B-4680-BA4D-848F22CD2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E36539F-941E-45CA-BACA-2CC371C120E6}">
      <dgm:prSet/>
      <dgm:spPr>
        <a:solidFill>
          <a:schemeClr val="accent1">
            <a:lumMod val="75000"/>
          </a:schemeClr>
        </a:solidFill>
      </dgm:spPr>
      <dgm:t>
        <a:bodyPr/>
        <a:lstStyle/>
        <a:p>
          <a:pPr algn="just" rtl="0"/>
          <a:r>
            <a:rPr lang="en-US" b="0" i="0" dirty="0" smtClean="0"/>
            <a:t>	</a:t>
          </a:r>
          <a:r>
            <a:rPr lang="uk-UA" b="1" i="0" dirty="0" smtClean="0"/>
            <a:t>Потерпілого у кримінальному провадженні може представляти </a:t>
          </a:r>
          <a:r>
            <a:rPr lang="uk-UA" b="1" i="1" u="sng" dirty="0" smtClean="0">
              <a:solidFill>
                <a:schemeClr val="bg1"/>
              </a:solidFill>
            </a:rPr>
            <a:t>ПРЕДСТАВНИК</a:t>
          </a:r>
          <a:r>
            <a:rPr lang="uk-UA" b="1" i="0" u="sng" dirty="0" smtClean="0">
              <a:solidFill>
                <a:schemeClr val="bg1"/>
              </a:solidFill>
            </a:rPr>
            <a:t> </a:t>
          </a:r>
          <a:r>
            <a:rPr lang="uk-UA" b="1" i="0" dirty="0" smtClean="0"/>
            <a:t>– особа, яка у кримінальному провадженні має право бути </a:t>
          </a:r>
          <a:r>
            <a:rPr lang="uk-UA" b="1" i="0" dirty="0" smtClean="0">
              <a:solidFill>
                <a:schemeClr val="bg1">
                  <a:lumMod val="95000"/>
                  <a:lumOff val="5000"/>
                </a:schemeClr>
              </a:solidFill>
            </a:rPr>
            <a:t>захисником. </a:t>
          </a:r>
        </a:p>
        <a:p>
          <a:pPr algn="just" rtl="0"/>
          <a:r>
            <a:rPr lang="uk-UA" b="1" i="0" dirty="0" smtClean="0">
              <a:solidFill>
                <a:schemeClr val="bg1">
                  <a:lumMod val="95000"/>
                  <a:lumOff val="5000"/>
                </a:schemeClr>
              </a:solidFill>
            </a:rPr>
            <a:t>Представником юридичної особи,</a:t>
          </a:r>
          <a:r>
            <a:rPr lang="uk-UA" b="1" i="0" dirty="0" smtClean="0"/>
            <a:t> яка є потерпілим, може бути її керівник, інша особа, уповноважена законом або установчими документами, працівник юридичної особи за довіреністю, а також особа, яка має право бути захисником у кримінальному провадженні.</a:t>
          </a:r>
          <a:endParaRPr lang="ru-RU" b="1" dirty="0"/>
        </a:p>
      </dgm:t>
    </dgm:pt>
    <dgm:pt modelId="{CD6DF95C-AE55-4697-AEAB-73A22D3BDEC5}" type="parTrans" cxnId="{92F55C55-C251-4868-8D1D-0856462491D6}">
      <dgm:prSet/>
      <dgm:spPr/>
      <dgm:t>
        <a:bodyPr/>
        <a:lstStyle/>
        <a:p>
          <a:endParaRPr lang="ru-RU"/>
        </a:p>
      </dgm:t>
    </dgm:pt>
    <dgm:pt modelId="{EF18B0AA-DE9A-44D5-8154-90F1F56D3A59}" type="sibTrans" cxnId="{92F55C55-C251-4868-8D1D-0856462491D6}">
      <dgm:prSet/>
      <dgm:spPr/>
      <dgm:t>
        <a:bodyPr/>
        <a:lstStyle/>
        <a:p>
          <a:endParaRPr lang="ru-RU"/>
        </a:p>
      </dgm:t>
    </dgm:pt>
    <dgm:pt modelId="{FC83D5A9-4AA6-4B95-A29D-2C497F13E722}" type="pres">
      <dgm:prSet presAssocID="{8DB77DF4-EA9B-4680-BA4D-848F22CD29A4}" presName="linear" presStyleCnt="0">
        <dgm:presLayoutVars>
          <dgm:animLvl val="lvl"/>
          <dgm:resizeHandles val="exact"/>
        </dgm:presLayoutVars>
      </dgm:prSet>
      <dgm:spPr/>
      <dgm:t>
        <a:bodyPr/>
        <a:lstStyle/>
        <a:p>
          <a:endParaRPr lang="ru-RU"/>
        </a:p>
      </dgm:t>
    </dgm:pt>
    <dgm:pt modelId="{BF6473E9-9AF1-4ABD-8712-BE3FECF39E29}" type="pres">
      <dgm:prSet presAssocID="{BE36539F-941E-45CA-BACA-2CC371C120E6}" presName="parentText" presStyleLbl="node1" presStyleIdx="0" presStyleCnt="1">
        <dgm:presLayoutVars>
          <dgm:chMax val="0"/>
          <dgm:bulletEnabled val="1"/>
        </dgm:presLayoutVars>
      </dgm:prSet>
      <dgm:spPr/>
      <dgm:t>
        <a:bodyPr/>
        <a:lstStyle/>
        <a:p>
          <a:endParaRPr lang="ru-RU"/>
        </a:p>
      </dgm:t>
    </dgm:pt>
  </dgm:ptLst>
  <dgm:cxnLst>
    <dgm:cxn modelId="{92F55C55-C251-4868-8D1D-0856462491D6}" srcId="{8DB77DF4-EA9B-4680-BA4D-848F22CD29A4}" destId="{BE36539F-941E-45CA-BACA-2CC371C120E6}" srcOrd="0" destOrd="0" parTransId="{CD6DF95C-AE55-4697-AEAB-73A22D3BDEC5}" sibTransId="{EF18B0AA-DE9A-44D5-8154-90F1F56D3A59}"/>
    <dgm:cxn modelId="{3FB1BCDE-0E84-4C06-8F2A-08FD99F47984}" type="presOf" srcId="{BE36539F-941E-45CA-BACA-2CC371C120E6}" destId="{BF6473E9-9AF1-4ABD-8712-BE3FECF39E29}" srcOrd="0" destOrd="0" presId="urn:microsoft.com/office/officeart/2005/8/layout/vList2"/>
    <dgm:cxn modelId="{73A05762-34FD-40F5-8EDF-8BCDC22E4458}" type="presOf" srcId="{8DB77DF4-EA9B-4680-BA4D-848F22CD29A4}" destId="{FC83D5A9-4AA6-4B95-A29D-2C497F13E722}" srcOrd="0" destOrd="0" presId="urn:microsoft.com/office/officeart/2005/8/layout/vList2"/>
    <dgm:cxn modelId="{9E66B51E-D255-4149-9C3F-08A6CA331105}" type="presParOf" srcId="{FC83D5A9-4AA6-4B95-A29D-2C497F13E722}" destId="{BF6473E9-9AF1-4ABD-8712-BE3FECF39E2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695995-6754-4330-82A7-79C6D2942E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81AC94D-096D-46C1-8505-62BC5F75EAA6}">
      <dgm:prSet/>
      <dgm:spPr/>
      <dgm:t>
        <a:bodyPr/>
        <a:lstStyle/>
        <a:p>
          <a:pPr algn="just" rtl="0"/>
          <a:r>
            <a:rPr lang="en-US" b="1" i="0" dirty="0" smtClean="0"/>
            <a:t>	</a:t>
          </a:r>
          <a:r>
            <a:rPr lang="uk-UA" b="1" i="0" dirty="0" smtClean="0">
              <a:solidFill>
                <a:schemeClr val="bg1">
                  <a:lumMod val="95000"/>
                  <a:lumOff val="5000"/>
                </a:schemeClr>
              </a:solidFill>
            </a:rPr>
            <a:t>Представник</a:t>
          </a:r>
          <a:r>
            <a:rPr lang="uk-UA" b="1" i="0" dirty="0" smtClean="0"/>
            <a:t> користується процесуальними правами потерпілого, інтереси якого він представляє, крім процесуальних прав, реалізація яких здійснюється безпосередньо потерпілим і не може бути доручена представнику.</a:t>
          </a:r>
          <a:endParaRPr lang="ru-RU" b="1" dirty="0"/>
        </a:p>
      </dgm:t>
    </dgm:pt>
    <dgm:pt modelId="{78A78BC8-43BD-4A27-AA3B-74079DD20239}" type="parTrans" cxnId="{E1F7DA04-9100-4E2D-959F-F56703AB2214}">
      <dgm:prSet/>
      <dgm:spPr/>
      <dgm:t>
        <a:bodyPr/>
        <a:lstStyle/>
        <a:p>
          <a:endParaRPr lang="ru-RU"/>
        </a:p>
      </dgm:t>
    </dgm:pt>
    <dgm:pt modelId="{5E945B73-0D4D-41C8-9CA7-2689079EC423}" type="sibTrans" cxnId="{E1F7DA04-9100-4E2D-959F-F56703AB2214}">
      <dgm:prSet/>
      <dgm:spPr/>
      <dgm:t>
        <a:bodyPr/>
        <a:lstStyle/>
        <a:p>
          <a:endParaRPr lang="ru-RU"/>
        </a:p>
      </dgm:t>
    </dgm:pt>
    <dgm:pt modelId="{F4D8239B-3BCA-4B76-BD70-F7EE27D93006}" type="pres">
      <dgm:prSet presAssocID="{76695995-6754-4330-82A7-79C6D2942EB4}" presName="linear" presStyleCnt="0">
        <dgm:presLayoutVars>
          <dgm:animLvl val="lvl"/>
          <dgm:resizeHandles val="exact"/>
        </dgm:presLayoutVars>
      </dgm:prSet>
      <dgm:spPr/>
      <dgm:t>
        <a:bodyPr/>
        <a:lstStyle/>
        <a:p>
          <a:endParaRPr lang="ru-RU"/>
        </a:p>
      </dgm:t>
    </dgm:pt>
    <dgm:pt modelId="{656825EA-CBB3-4F8D-8BCB-6F2BE5E0E42A}" type="pres">
      <dgm:prSet presAssocID="{381AC94D-096D-46C1-8505-62BC5F75EAA6}" presName="parentText" presStyleLbl="node1" presStyleIdx="0" presStyleCnt="1">
        <dgm:presLayoutVars>
          <dgm:chMax val="0"/>
          <dgm:bulletEnabled val="1"/>
        </dgm:presLayoutVars>
      </dgm:prSet>
      <dgm:spPr/>
      <dgm:t>
        <a:bodyPr/>
        <a:lstStyle/>
        <a:p>
          <a:endParaRPr lang="ru-RU"/>
        </a:p>
      </dgm:t>
    </dgm:pt>
  </dgm:ptLst>
  <dgm:cxnLst>
    <dgm:cxn modelId="{6AC18BFD-E726-4389-8980-2E88357F080D}" type="presOf" srcId="{381AC94D-096D-46C1-8505-62BC5F75EAA6}" destId="{656825EA-CBB3-4F8D-8BCB-6F2BE5E0E42A}" srcOrd="0" destOrd="0" presId="urn:microsoft.com/office/officeart/2005/8/layout/vList2"/>
    <dgm:cxn modelId="{E1F7DA04-9100-4E2D-959F-F56703AB2214}" srcId="{76695995-6754-4330-82A7-79C6D2942EB4}" destId="{381AC94D-096D-46C1-8505-62BC5F75EAA6}" srcOrd="0" destOrd="0" parTransId="{78A78BC8-43BD-4A27-AA3B-74079DD20239}" sibTransId="{5E945B73-0D4D-41C8-9CA7-2689079EC423}"/>
    <dgm:cxn modelId="{CB7FAE4E-ABA9-44F9-9036-4BC334D23CE0}" type="presOf" srcId="{76695995-6754-4330-82A7-79C6D2942EB4}" destId="{F4D8239B-3BCA-4B76-BD70-F7EE27D93006}" srcOrd="0" destOrd="0" presId="urn:microsoft.com/office/officeart/2005/8/layout/vList2"/>
    <dgm:cxn modelId="{5AC84971-2303-42CA-BB8D-BC749F89E174}" type="presParOf" srcId="{F4D8239B-3BCA-4B76-BD70-F7EE27D93006}" destId="{656825EA-CBB3-4F8D-8BCB-6F2BE5E0E42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5231E4-F651-4D1E-8E65-0F2027BD5F80}"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ru-RU"/>
        </a:p>
      </dgm:t>
    </dgm:pt>
    <dgm:pt modelId="{BE05B2FE-1D28-451A-B366-D82810D6F34D}">
      <dgm:prSet/>
      <dgm:spPr/>
      <dgm:t>
        <a:bodyPr/>
        <a:lstStyle/>
        <a:p>
          <a:pPr algn="just" rtl="0"/>
          <a:r>
            <a:rPr lang="en-US" b="1" i="1" dirty="0" smtClean="0"/>
            <a:t>	</a:t>
          </a:r>
          <a:r>
            <a:rPr lang="uk-UA" b="1" i="1" dirty="0" smtClean="0"/>
            <a:t>Цивільним відповідачем</a:t>
          </a:r>
          <a:r>
            <a:rPr lang="uk-UA" b="0" i="0" dirty="0" smtClean="0"/>
            <a:t> у кримінальному провадженні може бути фізична або юридична особа, яка в силу закону несе цивільну відповідальність за шкоду, завдану злочинними діями (бездіяльністю) підозрюваного, обвинуваченого або неосудної особи, яка вчинила суспільно небезпечне діяння, та до якої пред'явлено цивільний позов у порядку, встановленому КПК України (ч. 1 ст. 62 КПК).</a:t>
          </a:r>
          <a:endParaRPr lang="ru-RU" dirty="0"/>
        </a:p>
      </dgm:t>
    </dgm:pt>
    <dgm:pt modelId="{77820410-4CB2-47A2-B64F-CFE3678FCDAA}" type="parTrans" cxnId="{2B54A01F-F986-46B2-821D-9B362DB4D36E}">
      <dgm:prSet/>
      <dgm:spPr/>
      <dgm:t>
        <a:bodyPr/>
        <a:lstStyle/>
        <a:p>
          <a:endParaRPr lang="ru-RU"/>
        </a:p>
      </dgm:t>
    </dgm:pt>
    <dgm:pt modelId="{093259B5-E179-450B-A00B-7FAE3D2B734E}" type="sibTrans" cxnId="{2B54A01F-F986-46B2-821D-9B362DB4D36E}">
      <dgm:prSet/>
      <dgm:spPr/>
      <dgm:t>
        <a:bodyPr/>
        <a:lstStyle/>
        <a:p>
          <a:endParaRPr lang="ru-RU"/>
        </a:p>
      </dgm:t>
    </dgm:pt>
    <dgm:pt modelId="{EBA46A83-099A-4261-BAFC-C8AD74900031}" type="pres">
      <dgm:prSet presAssocID="{035231E4-F651-4D1E-8E65-0F2027BD5F80}" presName="linear" presStyleCnt="0">
        <dgm:presLayoutVars>
          <dgm:animLvl val="lvl"/>
          <dgm:resizeHandles val="exact"/>
        </dgm:presLayoutVars>
      </dgm:prSet>
      <dgm:spPr/>
      <dgm:t>
        <a:bodyPr/>
        <a:lstStyle/>
        <a:p>
          <a:endParaRPr lang="ru-RU"/>
        </a:p>
      </dgm:t>
    </dgm:pt>
    <dgm:pt modelId="{36C8FDA2-BC10-456D-B34F-7ED23C8C5B48}" type="pres">
      <dgm:prSet presAssocID="{BE05B2FE-1D28-451A-B366-D82810D6F34D}" presName="parentText" presStyleLbl="node1" presStyleIdx="0" presStyleCnt="1" custScaleY="107749">
        <dgm:presLayoutVars>
          <dgm:chMax val="0"/>
          <dgm:bulletEnabled val="1"/>
        </dgm:presLayoutVars>
      </dgm:prSet>
      <dgm:spPr/>
      <dgm:t>
        <a:bodyPr/>
        <a:lstStyle/>
        <a:p>
          <a:endParaRPr lang="ru-RU"/>
        </a:p>
      </dgm:t>
    </dgm:pt>
  </dgm:ptLst>
  <dgm:cxnLst>
    <dgm:cxn modelId="{2B54A01F-F986-46B2-821D-9B362DB4D36E}" srcId="{035231E4-F651-4D1E-8E65-0F2027BD5F80}" destId="{BE05B2FE-1D28-451A-B366-D82810D6F34D}" srcOrd="0" destOrd="0" parTransId="{77820410-4CB2-47A2-B64F-CFE3678FCDAA}" sibTransId="{093259B5-E179-450B-A00B-7FAE3D2B734E}"/>
    <dgm:cxn modelId="{C77C8B8B-2ED2-4693-9AD9-FC3FB5CFFAC9}" type="presOf" srcId="{035231E4-F651-4D1E-8E65-0F2027BD5F80}" destId="{EBA46A83-099A-4261-BAFC-C8AD74900031}" srcOrd="0" destOrd="0" presId="urn:microsoft.com/office/officeart/2005/8/layout/vList2"/>
    <dgm:cxn modelId="{C8276F72-F867-4C49-9312-35FF6C21D71F}" type="presOf" srcId="{BE05B2FE-1D28-451A-B366-D82810D6F34D}" destId="{36C8FDA2-BC10-456D-B34F-7ED23C8C5B48}" srcOrd="0" destOrd="0" presId="urn:microsoft.com/office/officeart/2005/8/layout/vList2"/>
    <dgm:cxn modelId="{DD6C18AA-A74D-4195-A05D-65AF316C9EDD}" type="presParOf" srcId="{EBA46A83-099A-4261-BAFC-C8AD74900031}" destId="{36C8FDA2-BC10-456D-B34F-7ED23C8C5B4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97F7E2-7C78-49FD-9F53-D49BC1F926E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6801FE77-99C3-4701-BCDF-43D6C76BA2EF}">
      <dgm:prSet custT="1"/>
      <dgm:spPr/>
      <dgm:t>
        <a:bodyPr/>
        <a:lstStyle/>
        <a:p>
          <a:pPr algn="just" rtl="0"/>
          <a:r>
            <a:rPr lang="en-US" sz="3200" b="1" i="1" dirty="0" smtClean="0">
              <a:solidFill>
                <a:srgbClr val="FF0000"/>
              </a:solidFill>
            </a:rPr>
            <a:t>	</a:t>
          </a:r>
          <a:r>
            <a:rPr lang="uk-UA" sz="3200" b="1" i="1" dirty="0" smtClean="0">
              <a:solidFill>
                <a:srgbClr val="FF0000"/>
              </a:solidFill>
            </a:rPr>
            <a:t>Представник</a:t>
          </a:r>
          <a:r>
            <a:rPr lang="uk-UA" sz="2900" b="1" i="0" dirty="0" smtClean="0"/>
            <a:t> </a:t>
          </a:r>
          <a:r>
            <a:rPr lang="uk-UA" sz="2900" b="0" i="0" dirty="0" smtClean="0">
              <a:solidFill>
                <a:schemeClr val="bg1"/>
              </a:solidFill>
            </a:rPr>
            <a:t>– особа, уповноважена за законом або дорученням учасника кримінального провадження представляти його законні інтереси. </a:t>
          </a:r>
          <a:endParaRPr lang="ru-RU" sz="2900" dirty="0">
            <a:solidFill>
              <a:schemeClr val="bg1"/>
            </a:solidFill>
          </a:endParaRPr>
        </a:p>
      </dgm:t>
    </dgm:pt>
    <dgm:pt modelId="{0B802044-32CE-4AA0-91F6-C8215BF1E323}" type="parTrans" cxnId="{5EA433E4-7FAB-4082-9017-5CD4206B0432}">
      <dgm:prSet/>
      <dgm:spPr/>
      <dgm:t>
        <a:bodyPr/>
        <a:lstStyle/>
        <a:p>
          <a:endParaRPr lang="ru-RU"/>
        </a:p>
      </dgm:t>
    </dgm:pt>
    <dgm:pt modelId="{095D51AB-F0BB-4D26-ACD6-E44EDF760356}" type="sibTrans" cxnId="{5EA433E4-7FAB-4082-9017-5CD4206B0432}">
      <dgm:prSet/>
      <dgm:spPr/>
      <dgm:t>
        <a:bodyPr/>
        <a:lstStyle/>
        <a:p>
          <a:endParaRPr lang="ru-RU"/>
        </a:p>
      </dgm:t>
    </dgm:pt>
    <dgm:pt modelId="{F3072ECC-86A0-430B-A06D-92C4BCCE7ADB}">
      <dgm:prSet/>
      <dgm:spPr/>
      <dgm:t>
        <a:bodyPr/>
        <a:lstStyle/>
        <a:p>
          <a:pPr algn="just" rtl="0"/>
          <a:r>
            <a:rPr lang="en-US" b="0" i="0" dirty="0" smtClean="0">
              <a:solidFill>
                <a:schemeClr val="bg1"/>
              </a:solidFill>
            </a:rPr>
            <a:t>	</a:t>
          </a:r>
          <a:r>
            <a:rPr lang="uk-UA" b="0" i="0" dirty="0" smtClean="0">
              <a:solidFill>
                <a:schemeClr val="bg1"/>
              </a:solidFill>
            </a:rPr>
            <a:t>У кримінальному провадженні інтереси цивільного позивача, цивільного відповідача можуть представляти представники та законні представники.</a:t>
          </a:r>
          <a:endParaRPr lang="ru-RU" dirty="0">
            <a:solidFill>
              <a:schemeClr val="bg1"/>
            </a:solidFill>
          </a:endParaRPr>
        </a:p>
      </dgm:t>
    </dgm:pt>
    <dgm:pt modelId="{92916953-960A-417A-98AD-F3C0419E8664}" type="parTrans" cxnId="{36469449-9B66-4BF0-93B3-E8F6AC548200}">
      <dgm:prSet/>
      <dgm:spPr/>
      <dgm:t>
        <a:bodyPr/>
        <a:lstStyle/>
        <a:p>
          <a:endParaRPr lang="ru-RU"/>
        </a:p>
      </dgm:t>
    </dgm:pt>
    <dgm:pt modelId="{7EAC6541-EADC-4240-814C-C5A9E62ECB11}" type="sibTrans" cxnId="{36469449-9B66-4BF0-93B3-E8F6AC548200}">
      <dgm:prSet/>
      <dgm:spPr/>
      <dgm:t>
        <a:bodyPr/>
        <a:lstStyle/>
        <a:p>
          <a:endParaRPr lang="ru-RU"/>
        </a:p>
      </dgm:t>
    </dgm:pt>
    <dgm:pt modelId="{C6C467B9-DD7A-485E-BE99-DA41B48FA65F}">
      <dgm:prSet/>
      <dgm:spPr/>
      <dgm:t>
        <a:bodyPr/>
        <a:lstStyle/>
        <a:p>
          <a:pPr algn="just" rtl="0"/>
          <a:r>
            <a:rPr lang="en-US" b="0" i="0" dirty="0" smtClean="0">
              <a:solidFill>
                <a:schemeClr val="bg1"/>
              </a:solidFill>
            </a:rPr>
            <a:t>	</a:t>
          </a:r>
          <a:r>
            <a:rPr lang="uk-UA" b="0" i="0" dirty="0" smtClean="0">
              <a:solidFill>
                <a:schemeClr val="bg1"/>
              </a:solidFill>
            </a:rPr>
            <a:t>Представником цивільного позивача, цивільного відповідача – фізичних осіб  може бути лише адвокат, відомості про якого внесені до Єдиного реєстру адвокатів України</a:t>
          </a:r>
          <a:endParaRPr lang="ru-RU" dirty="0">
            <a:solidFill>
              <a:schemeClr val="bg1"/>
            </a:solidFill>
          </a:endParaRPr>
        </a:p>
      </dgm:t>
    </dgm:pt>
    <dgm:pt modelId="{169EA87F-6978-4086-A458-C5D018072970}" type="parTrans" cxnId="{8432F09D-72B7-4ABB-9490-BAD0CB39CAAD}">
      <dgm:prSet/>
      <dgm:spPr/>
      <dgm:t>
        <a:bodyPr/>
        <a:lstStyle/>
        <a:p>
          <a:endParaRPr lang="ru-RU"/>
        </a:p>
      </dgm:t>
    </dgm:pt>
    <dgm:pt modelId="{F0F96CBC-7A6F-40F4-8BBC-50807F55D430}" type="sibTrans" cxnId="{8432F09D-72B7-4ABB-9490-BAD0CB39CAAD}">
      <dgm:prSet/>
      <dgm:spPr/>
      <dgm:t>
        <a:bodyPr/>
        <a:lstStyle/>
        <a:p>
          <a:endParaRPr lang="ru-RU"/>
        </a:p>
      </dgm:t>
    </dgm:pt>
    <dgm:pt modelId="{BBEC2799-D728-465A-BBFC-E649ED9912EE}" type="pres">
      <dgm:prSet presAssocID="{2797F7E2-7C78-49FD-9F53-D49BC1F926E4}" presName="linear" presStyleCnt="0">
        <dgm:presLayoutVars>
          <dgm:animLvl val="lvl"/>
          <dgm:resizeHandles val="exact"/>
        </dgm:presLayoutVars>
      </dgm:prSet>
      <dgm:spPr/>
      <dgm:t>
        <a:bodyPr/>
        <a:lstStyle/>
        <a:p>
          <a:endParaRPr lang="ru-RU"/>
        </a:p>
      </dgm:t>
    </dgm:pt>
    <dgm:pt modelId="{EEBE1EA7-D72D-4300-BBFB-A5AE6FE76D30}" type="pres">
      <dgm:prSet presAssocID="{6801FE77-99C3-4701-BCDF-43D6C76BA2EF}" presName="parentText" presStyleLbl="node1" presStyleIdx="0" presStyleCnt="3">
        <dgm:presLayoutVars>
          <dgm:chMax val="0"/>
          <dgm:bulletEnabled val="1"/>
        </dgm:presLayoutVars>
      </dgm:prSet>
      <dgm:spPr/>
      <dgm:t>
        <a:bodyPr/>
        <a:lstStyle/>
        <a:p>
          <a:endParaRPr lang="ru-RU"/>
        </a:p>
      </dgm:t>
    </dgm:pt>
    <dgm:pt modelId="{213FA87A-47AE-46AC-A4B4-27E2D2FFD9E6}" type="pres">
      <dgm:prSet presAssocID="{095D51AB-F0BB-4D26-ACD6-E44EDF760356}" presName="spacer" presStyleCnt="0"/>
      <dgm:spPr/>
    </dgm:pt>
    <dgm:pt modelId="{5F7DD65F-D883-4FDB-AB4F-B9589D8F09D0}" type="pres">
      <dgm:prSet presAssocID="{F3072ECC-86A0-430B-A06D-92C4BCCE7ADB}" presName="parentText" presStyleLbl="node1" presStyleIdx="1" presStyleCnt="3">
        <dgm:presLayoutVars>
          <dgm:chMax val="0"/>
          <dgm:bulletEnabled val="1"/>
        </dgm:presLayoutVars>
      </dgm:prSet>
      <dgm:spPr/>
      <dgm:t>
        <a:bodyPr/>
        <a:lstStyle/>
        <a:p>
          <a:endParaRPr lang="ru-RU"/>
        </a:p>
      </dgm:t>
    </dgm:pt>
    <dgm:pt modelId="{97174979-4AFB-496D-BF3C-A1184D27580C}" type="pres">
      <dgm:prSet presAssocID="{7EAC6541-EADC-4240-814C-C5A9E62ECB11}" presName="spacer" presStyleCnt="0"/>
      <dgm:spPr/>
    </dgm:pt>
    <dgm:pt modelId="{097D0FC2-BBD6-4A78-9CEF-D9182DEDE115}" type="pres">
      <dgm:prSet presAssocID="{C6C467B9-DD7A-485E-BE99-DA41B48FA65F}" presName="parentText" presStyleLbl="node1" presStyleIdx="2" presStyleCnt="3">
        <dgm:presLayoutVars>
          <dgm:chMax val="0"/>
          <dgm:bulletEnabled val="1"/>
        </dgm:presLayoutVars>
      </dgm:prSet>
      <dgm:spPr/>
      <dgm:t>
        <a:bodyPr/>
        <a:lstStyle/>
        <a:p>
          <a:endParaRPr lang="ru-RU"/>
        </a:p>
      </dgm:t>
    </dgm:pt>
  </dgm:ptLst>
  <dgm:cxnLst>
    <dgm:cxn modelId="{04CDCE90-364F-4F5A-9922-FAF18DEF5C1A}" type="presOf" srcId="{2797F7E2-7C78-49FD-9F53-D49BC1F926E4}" destId="{BBEC2799-D728-465A-BBFC-E649ED9912EE}" srcOrd="0" destOrd="0" presId="urn:microsoft.com/office/officeart/2005/8/layout/vList2"/>
    <dgm:cxn modelId="{5EA433E4-7FAB-4082-9017-5CD4206B0432}" srcId="{2797F7E2-7C78-49FD-9F53-D49BC1F926E4}" destId="{6801FE77-99C3-4701-BCDF-43D6C76BA2EF}" srcOrd="0" destOrd="0" parTransId="{0B802044-32CE-4AA0-91F6-C8215BF1E323}" sibTransId="{095D51AB-F0BB-4D26-ACD6-E44EDF760356}"/>
    <dgm:cxn modelId="{43FB56FF-6C6B-43B9-B6BF-56FB555B2392}" type="presOf" srcId="{6801FE77-99C3-4701-BCDF-43D6C76BA2EF}" destId="{EEBE1EA7-D72D-4300-BBFB-A5AE6FE76D30}" srcOrd="0" destOrd="0" presId="urn:microsoft.com/office/officeart/2005/8/layout/vList2"/>
    <dgm:cxn modelId="{36469449-9B66-4BF0-93B3-E8F6AC548200}" srcId="{2797F7E2-7C78-49FD-9F53-D49BC1F926E4}" destId="{F3072ECC-86A0-430B-A06D-92C4BCCE7ADB}" srcOrd="1" destOrd="0" parTransId="{92916953-960A-417A-98AD-F3C0419E8664}" sibTransId="{7EAC6541-EADC-4240-814C-C5A9E62ECB11}"/>
    <dgm:cxn modelId="{C7F437D2-0616-4E5A-BA0A-FFAB697676D8}" type="presOf" srcId="{C6C467B9-DD7A-485E-BE99-DA41B48FA65F}" destId="{097D0FC2-BBD6-4A78-9CEF-D9182DEDE115}" srcOrd="0" destOrd="0" presId="urn:microsoft.com/office/officeart/2005/8/layout/vList2"/>
    <dgm:cxn modelId="{BA710844-F36B-47B2-B366-2288CE290042}" type="presOf" srcId="{F3072ECC-86A0-430B-A06D-92C4BCCE7ADB}" destId="{5F7DD65F-D883-4FDB-AB4F-B9589D8F09D0}" srcOrd="0" destOrd="0" presId="urn:microsoft.com/office/officeart/2005/8/layout/vList2"/>
    <dgm:cxn modelId="{8432F09D-72B7-4ABB-9490-BAD0CB39CAAD}" srcId="{2797F7E2-7C78-49FD-9F53-D49BC1F926E4}" destId="{C6C467B9-DD7A-485E-BE99-DA41B48FA65F}" srcOrd="2" destOrd="0" parTransId="{169EA87F-6978-4086-A458-C5D018072970}" sibTransId="{F0F96CBC-7A6F-40F4-8BBC-50807F55D430}"/>
    <dgm:cxn modelId="{CEC35FB7-CC18-4C47-821B-891B08EDB209}" type="presParOf" srcId="{BBEC2799-D728-465A-BBFC-E649ED9912EE}" destId="{EEBE1EA7-D72D-4300-BBFB-A5AE6FE76D30}" srcOrd="0" destOrd="0" presId="urn:microsoft.com/office/officeart/2005/8/layout/vList2"/>
    <dgm:cxn modelId="{FD7A17C5-F2DC-405E-8DC3-82ABA22A7683}" type="presParOf" srcId="{BBEC2799-D728-465A-BBFC-E649ED9912EE}" destId="{213FA87A-47AE-46AC-A4B4-27E2D2FFD9E6}" srcOrd="1" destOrd="0" presId="urn:microsoft.com/office/officeart/2005/8/layout/vList2"/>
    <dgm:cxn modelId="{B1757F4A-05DE-4E34-9986-CAA8D0B77DE0}" type="presParOf" srcId="{BBEC2799-D728-465A-BBFC-E649ED9912EE}" destId="{5F7DD65F-D883-4FDB-AB4F-B9589D8F09D0}" srcOrd="2" destOrd="0" presId="urn:microsoft.com/office/officeart/2005/8/layout/vList2"/>
    <dgm:cxn modelId="{3F7A999F-4103-4C69-BC8B-DAF06FE63AC7}" type="presParOf" srcId="{BBEC2799-D728-465A-BBFC-E649ED9912EE}" destId="{97174979-4AFB-496D-BF3C-A1184D27580C}" srcOrd="3" destOrd="0" presId="urn:microsoft.com/office/officeart/2005/8/layout/vList2"/>
    <dgm:cxn modelId="{7D99D9B1-16FD-44DE-8E3F-34621529F115}" type="presParOf" srcId="{BBEC2799-D728-465A-BBFC-E649ED9912EE}" destId="{097D0FC2-BBD6-4A78-9CEF-D9182DEDE115}" srcOrd="4" destOrd="0" presId="urn:microsoft.com/office/officeart/2005/8/layout/vList2"/>
  </dgm:cxnLst>
  <dgm:bg>
    <a:effectLst>
      <a:softEdge rad="317500"/>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C1D933-8347-45EE-A572-EB54BDD609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4693A68-AE11-41EC-8717-60E804C93140}">
      <dgm:prSet/>
      <dgm:spPr/>
      <dgm:t>
        <a:bodyPr/>
        <a:lstStyle/>
        <a:p>
          <a:pPr algn="just" rtl="0"/>
          <a:r>
            <a:rPr lang="en-US" b="0" i="0" dirty="0" smtClean="0">
              <a:solidFill>
                <a:schemeClr val="bg1"/>
              </a:solidFill>
            </a:rPr>
            <a:t>	</a:t>
          </a:r>
          <a:r>
            <a:rPr lang="uk-UA" b="1" i="0" dirty="0" smtClean="0">
              <a:solidFill>
                <a:schemeClr val="bg1"/>
              </a:solidFill>
            </a:rPr>
            <a:t>Третьою особою, щодо майна якої вирішується питання про арешт,</a:t>
          </a:r>
          <a:r>
            <a:rPr lang="uk-UA" b="1" i="1" dirty="0" smtClean="0">
              <a:solidFill>
                <a:schemeClr val="bg1"/>
              </a:solidFill>
            </a:rPr>
            <a:t> </a:t>
          </a:r>
          <a:r>
            <a:rPr lang="uk-UA" b="1" i="0" dirty="0" smtClean="0">
              <a:solidFill>
                <a:schemeClr val="bg1"/>
              </a:solidFill>
            </a:rPr>
            <a:t>може бути будь-яка фізична або юридична особи (ч.1 ст. 64</a:t>
          </a:r>
          <a:r>
            <a:rPr lang="uk-UA" b="1" i="0" baseline="30000" dirty="0" smtClean="0">
              <a:solidFill>
                <a:schemeClr val="bg1"/>
              </a:solidFill>
            </a:rPr>
            <a:t>2</a:t>
          </a:r>
          <a:r>
            <a:rPr lang="uk-UA" b="1" i="0" dirty="0" smtClean="0">
              <a:solidFill>
                <a:schemeClr val="bg1"/>
              </a:solidFill>
            </a:rPr>
            <a:t> КПК).</a:t>
          </a:r>
          <a:endParaRPr lang="ru-RU" b="1" dirty="0">
            <a:solidFill>
              <a:schemeClr val="bg1"/>
            </a:solidFill>
          </a:endParaRPr>
        </a:p>
      </dgm:t>
    </dgm:pt>
    <dgm:pt modelId="{527C6E1F-53DC-4D99-893B-3815FEDADD93}" type="parTrans" cxnId="{C197742E-30E3-4999-9B4B-AA673F5DA587}">
      <dgm:prSet/>
      <dgm:spPr/>
      <dgm:t>
        <a:bodyPr/>
        <a:lstStyle/>
        <a:p>
          <a:endParaRPr lang="ru-RU">
            <a:solidFill>
              <a:schemeClr val="bg1"/>
            </a:solidFill>
          </a:endParaRPr>
        </a:p>
      </dgm:t>
    </dgm:pt>
    <dgm:pt modelId="{43A084B7-F47A-4274-9B58-A3ADA949880D}" type="sibTrans" cxnId="{C197742E-30E3-4999-9B4B-AA673F5DA587}">
      <dgm:prSet/>
      <dgm:spPr/>
      <dgm:t>
        <a:bodyPr/>
        <a:lstStyle/>
        <a:p>
          <a:endParaRPr lang="ru-RU">
            <a:solidFill>
              <a:schemeClr val="bg1"/>
            </a:solidFill>
          </a:endParaRPr>
        </a:p>
      </dgm:t>
    </dgm:pt>
    <dgm:pt modelId="{CC77166E-0B51-41F7-A715-BA6EFB9BF3EF}">
      <dgm:prSet/>
      <dgm:spPr/>
      <dgm:t>
        <a:bodyPr/>
        <a:lstStyle/>
        <a:p>
          <a:pPr algn="just" rtl="0"/>
          <a:r>
            <a:rPr lang="en-US" b="1" i="0" dirty="0" smtClean="0">
              <a:solidFill>
                <a:schemeClr val="bg1"/>
              </a:solidFill>
            </a:rPr>
            <a:t>	</a:t>
          </a:r>
          <a:r>
            <a:rPr lang="uk-UA" b="1" i="0" dirty="0" smtClean="0">
              <a:solidFill>
                <a:schemeClr val="bg1"/>
              </a:solidFill>
            </a:rPr>
            <a:t>Третя особа, щодо майна якої вирішується питання про арешт, має права та обов’язки, передбачені КПК України для підозрюваного, обвинуваченого, в частині, що стосуються арешту майна. </a:t>
          </a:r>
          <a:endParaRPr lang="ru-RU" b="1" dirty="0">
            <a:solidFill>
              <a:schemeClr val="bg1"/>
            </a:solidFill>
          </a:endParaRPr>
        </a:p>
      </dgm:t>
    </dgm:pt>
    <dgm:pt modelId="{2946F81D-565F-4126-AFC4-97520F38CC8F}" type="parTrans" cxnId="{5B92D110-7AEA-4D41-964C-CACF5D722058}">
      <dgm:prSet/>
      <dgm:spPr/>
      <dgm:t>
        <a:bodyPr/>
        <a:lstStyle/>
        <a:p>
          <a:endParaRPr lang="ru-RU">
            <a:solidFill>
              <a:schemeClr val="bg1"/>
            </a:solidFill>
          </a:endParaRPr>
        </a:p>
      </dgm:t>
    </dgm:pt>
    <dgm:pt modelId="{8E1B805B-55E7-42DD-A510-5FC6F48BF81B}" type="sibTrans" cxnId="{5B92D110-7AEA-4D41-964C-CACF5D722058}">
      <dgm:prSet/>
      <dgm:spPr/>
      <dgm:t>
        <a:bodyPr/>
        <a:lstStyle/>
        <a:p>
          <a:endParaRPr lang="ru-RU">
            <a:solidFill>
              <a:schemeClr val="bg1"/>
            </a:solidFill>
          </a:endParaRPr>
        </a:p>
      </dgm:t>
    </dgm:pt>
    <dgm:pt modelId="{86F5E272-5F6A-4984-9B10-3A68CB4DB2C8}">
      <dgm:prSet/>
      <dgm:spPr/>
      <dgm:t>
        <a:bodyPr/>
        <a:lstStyle/>
        <a:p>
          <a:pPr algn="just" rtl="0"/>
          <a:r>
            <a:rPr lang="en-US" b="0" i="0" dirty="0" smtClean="0">
              <a:solidFill>
                <a:schemeClr val="bg1"/>
              </a:solidFill>
            </a:rPr>
            <a:t>	</a:t>
          </a:r>
          <a:r>
            <a:rPr lang="uk-UA" b="1" i="0" dirty="0" smtClean="0">
              <a:solidFill>
                <a:schemeClr val="bg1"/>
              </a:solidFill>
            </a:rPr>
            <a:t>Ці права та обов’язки виникають з </a:t>
          </a:r>
          <a:r>
            <a:rPr lang="uk-UA" b="1" i="1" dirty="0" smtClean="0">
              <a:solidFill>
                <a:schemeClr val="bg1"/>
              </a:solidFill>
            </a:rPr>
            <a:t>моменту звернення прокурора до суду із клопотанням про арешт майна</a:t>
          </a:r>
          <a:r>
            <a:rPr lang="uk-UA" b="1" i="0" dirty="0" smtClean="0">
              <a:solidFill>
                <a:schemeClr val="bg1"/>
              </a:solidFill>
            </a:rPr>
            <a:t>.</a:t>
          </a:r>
          <a:endParaRPr lang="ru-RU" b="1" dirty="0">
            <a:solidFill>
              <a:schemeClr val="bg1"/>
            </a:solidFill>
          </a:endParaRPr>
        </a:p>
      </dgm:t>
    </dgm:pt>
    <dgm:pt modelId="{FC72AD85-D2A2-4938-9585-126DBD6A40EA}" type="parTrans" cxnId="{439BA53F-9DE9-4E6D-9C10-ED60A492CFC8}">
      <dgm:prSet/>
      <dgm:spPr/>
      <dgm:t>
        <a:bodyPr/>
        <a:lstStyle/>
        <a:p>
          <a:endParaRPr lang="ru-RU">
            <a:solidFill>
              <a:schemeClr val="bg1"/>
            </a:solidFill>
          </a:endParaRPr>
        </a:p>
      </dgm:t>
    </dgm:pt>
    <dgm:pt modelId="{6BE3D497-BC6A-4D66-B7F2-F774B1AB8494}" type="sibTrans" cxnId="{439BA53F-9DE9-4E6D-9C10-ED60A492CFC8}">
      <dgm:prSet/>
      <dgm:spPr/>
      <dgm:t>
        <a:bodyPr/>
        <a:lstStyle/>
        <a:p>
          <a:endParaRPr lang="ru-RU">
            <a:solidFill>
              <a:schemeClr val="bg1"/>
            </a:solidFill>
          </a:endParaRPr>
        </a:p>
      </dgm:t>
    </dgm:pt>
    <dgm:pt modelId="{D291D980-3C58-4419-8026-3E548D6B9949}" type="pres">
      <dgm:prSet presAssocID="{64C1D933-8347-45EE-A572-EB54BDD609F3}" presName="linear" presStyleCnt="0">
        <dgm:presLayoutVars>
          <dgm:animLvl val="lvl"/>
          <dgm:resizeHandles val="exact"/>
        </dgm:presLayoutVars>
      </dgm:prSet>
      <dgm:spPr/>
      <dgm:t>
        <a:bodyPr/>
        <a:lstStyle/>
        <a:p>
          <a:endParaRPr lang="ru-RU"/>
        </a:p>
      </dgm:t>
    </dgm:pt>
    <dgm:pt modelId="{C923F07F-FB6A-43A1-8946-0CD90EEF28EB}" type="pres">
      <dgm:prSet presAssocID="{34693A68-AE11-41EC-8717-60E804C93140}" presName="parentText" presStyleLbl="node1" presStyleIdx="0" presStyleCnt="3" custLinFactNeighborY="17958">
        <dgm:presLayoutVars>
          <dgm:chMax val="0"/>
          <dgm:bulletEnabled val="1"/>
        </dgm:presLayoutVars>
      </dgm:prSet>
      <dgm:spPr/>
      <dgm:t>
        <a:bodyPr/>
        <a:lstStyle/>
        <a:p>
          <a:endParaRPr lang="ru-RU"/>
        </a:p>
      </dgm:t>
    </dgm:pt>
    <dgm:pt modelId="{626063E3-ECAE-46DE-8417-D96BB2E07A8D}" type="pres">
      <dgm:prSet presAssocID="{43A084B7-F47A-4274-9B58-A3ADA949880D}" presName="spacer" presStyleCnt="0"/>
      <dgm:spPr/>
    </dgm:pt>
    <dgm:pt modelId="{35D00FCF-C381-4FFD-B12B-B416D39FF5B4}" type="pres">
      <dgm:prSet presAssocID="{CC77166E-0B51-41F7-A715-BA6EFB9BF3EF}" presName="parentText" presStyleLbl="node1" presStyleIdx="1" presStyleCnt="3">
        <dgm:presLayoutVars>
          <dgm:chMax val="0"/>
          <dgm:bulletEnabled val="1"/>
        </dgm:presLayoutVars>
      </dgm:prSet>
      <dgm:spPr/>
      <dgm:t>
        <a:bodyPr/>
        <a:lstStyle/>
        <a:p>
          <a:endParaRPr lang="ru-RU"/>
        </a:p>
      </dgm:t>
    </dgm:pt>
    <dgm:pt modelId="{A0C004B4-00C8-4BC2-8996-97B196C1105B}" type="pres">
      <dgm:prSet presAssocID="{8E1B805B-55E7-42DD-A510-5FC6F48BF81B}" presName="spacer" presStyleCnt="0"/>
      <dgm:spPr/>
    </dgm:pt>
    <dgm:pt modelId="{257DA550-374D-4735-9B8A-3690E4F3CE41}" type="pres">
      <dgm:prSet presAssocID="{86F5E272-5F6A-4984-9B10-3A68CB4DB2C8}" presName="parentText" presStyleLbl="node1" presStyleIdx="2" presStyleCnt="3">
        <dgm:presLayoutVars>
          <dgm:chMax val="0"/>
          <dgm:bulletEnabled val="1"/>
        </dgm:presLayoutVars>
      </dgm:prSet>
      <dgm:spPr/>
      <dgm:t>
        <a:bodyPr/>
        <a:lstStyle/>
        <a:p>
          <a:endParaRPr lang="ru-RU"/>
        </a:p>
      </dgm:t>
    </dgm:pt>
  </dgm:ptLst>
  <dgm:cxnLst>
    <dgm:cxn modelId="{A5920EC9-4A1F-4608-ABE1-BC3BB60AF077}" type="presOf" srcId="{CC77166E-0B51-41F7-A715-BA6EFB9BF3EF}" destId="{35D00FCF-C381-4FFD-B12B-B416D39FF5B4}" srcOrd="0" destOrd="0" presId="urn:microsoft.com/office/officeart/2005/8/layout/vList2"/>
    <dgm:cxn modelId="{F2A319D6-3C9E-4EE2-94B7-8F641951760B}" type="presOf" srcId="{86F5E272-5F6A-4984-9B10-3A68CB4DB2C8}" destId="{257DA550-374D-4735-9B8A-3690E4F3CE41}" srcOrd="0" destOrd="0" presId="urn:microsoft.com/office/officeart/2005/8/layout/vList2"/>
    <dgm:cxn modelId="{439BA53F-9DE9-4E6D-9C10-ED60A492CFC8}" srcId="{64C1D933-8347-45EE-A572-EB54BDD609F3}" destId="{86F5E272-5F6A-4984-9B10-3A68CB4DB2C8}" srcOrd="2" destOrd="0" parTransId="{FC72AD85-D2A2-4938-9585-126DBD6A40EA}" sibTransId="{6BE3D497-BC6A-4D66-B7F2-F774B1AB8494}"/>
    <dgm:cxn modelId="{5DE64383-2B8D-4CBF-A827-C983EB53E709}" type="presOf" srcId="{64C1D933-8347-45EE-A572-EB54BDD609F3}" destId="{D291D980-3C58-4419-8026-3E548D6B9949}" srcOrd="0" destOrd="0" presId="urn:microsoft.com/office/officeart/2005/8/layout/vList2"/>
    <dgm:cxn modelId="{C197742E-30E3-4999-9B4B-AA673F5DA587}" srcId="{64C1D933-8347-45EE-A572-EB54BDD609F3}" destId="{34693A68-AE11-41EC-8717-60E804C93140}" srcOrd="0" destOrd="0" parTransId="{527C6E1F-53DC-4D99-893B-3815FEDADD93}" sibTransId="{43A084B7-F47A-4274-9B58-A3ADA949880D}"/>
    <dgm:cxn modelId="{889444EF-8D31-4F17-B40A-B5A44DDFB78F}" type="presOf" srcId="{34693A68-AE11-41EC-8717-60E804C93140}" destId="{C923F07F-FB6A-43A1-8946-0CD90EEF28EB}" srcOrd="0" destOrd="0" presId="urn:microsoft.com/office/officeart/2005/8/layout/vList2"/>
    <dgm:cxn modelId="{5B92D110-7AEA-4D41-964C-CACF5D722058}" srcId="{64C1D933-8347-45EE-A572-EB54BDD609F3}" destId="{CC77166E-0B51-41F7-A715-BA6EFB9BF3EF}" srcOrd="1" destOrd="0" parTransId="{2946F81D-565F-4126-AFC4-97520F38CC8F}" sibTransId="{8E1B805B-55E7-42DD-A510-5FC6F48BF81B}"/>
    <dgm:cxn modelId="{9C96DE0D-7345-40C6-9A66-DA6BD8932AB3}" type="presParOf" srcId="{D291D980-3C58-4419-8026-3E548D6B9949}" destId="{C923F07F-FB6A-43A1-8946-0CD90EEF28EB}" srcOrd="0" destOrd="0" presId="urn:microsoft.com/office/officeart/2005/8/layout/vList2"/>
    <dgm:cxn modelId="{3D510FE0-CFDF-4F1D-9042-62CB4E097B91}" type="presParOf" srcId="{D291D980-3C58-4419-8026-3E548D6B9949}" destId="{626063E3-ECAE-46DE-8417-D96BB2E07A8D}" srcOrd="1" destOrd="0" presId="urn:microsoft.com/office/officeart/2005/8/layout/vList2"/>
    <dgm:cxn modelId="{3FF0026C-9AE1-439F-A2B7-48BED1AD0104}" type="presParOf" srcId="{D291D980-3C58-4419-8026-3E548D6B9949}" destId="{35D00FCF-C381-4FFD-B12B-B416D39FF5B4}" srcOrd="2" destOrd="0" presId="urn:microsoft.com/office/officeart/2005/8/layout/vList2"/>
    <dgm:cxn modelId="{00457DAC-71E0-48F0-90B6-6D12ED662C7F}" type="presParOf" srcId="{D291D980-3C58-4419-8026-3E548D6B9949}" destId="{A0C004B4-00C8-4BC2-8996-97B196C1105B}" srcOrd="3" destOrd="0" presId="urn:microsoft.com/office/officeart/2005/8/layout/vList2"/>
    <dgm:cxn modelId="{7AE3699E-7551-4B11-8233-761A48FF56CA}" type="presParOf" srcId="{D291D980-3C58-4419-8026-3E548D6B9949}" destId="{257DA550-374D-4735-9B8A-3690E4F3CE4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01C84C-C810-49C6-8643-1CDF3D5901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E9531EF-9819-4F40-8F68-5EC3699E8C64}">
      <dgm:prSet custT="1"/>
      <dgm:spPr/>
      <dgm:t>
        <a:bodyPr/>
        <a:lstStyle/>
        <a:p>
          <a:pPr algn="just" rtl="0"/>
          <a:r>
            <a:rPr lang="uk-UA" sz="2800" b="1" i="0" dirty="0" smtClean="0">
              <a:solidFill>
                <a:schemeClr val="bg1">
                  <a:lumMod val="95000"/>
                  <a:lumOff val="5000"/>
                </a:schemeClr>
              </a:solidFill>
            </a:rPr>
            <a:t>прибути за викликом до слідчого, прокурора, слідчого судді чи суду;</a:t>
          </a:r>
          <a:endParaRPr lang="ru-RU" sz="2800" b="1" dirty="0">
            <a:solidFill>
              <a:schemeClr val="bg1">
                <a:lumMod val="95000"/>
                <a:lumOff val="5000"/>
              </a:schemeClr>
            </a:solidFill>
          </a:endParaRPr>
        </a:p>
      </dgm:t>
    </dgm:pt>
    <dgm:pt modelId="{E00068D6-5E06-41F4-A7CD-DF66BB66EB6F}" type="parTrans" cxnId="{192CD0B6-4D38-4E92-82BA-A09BF61C833E}">
      <dgm:prSet/>
      <dgm:spPr/>
      <dgm:t>
        <a:bodyPr/>
        <a:lstStyle/>
        <a:p>
          <a:endParaRPr lang="ru-RU"/>
        </a:p>
      </dgm:t>
    </dgm:pt>
    <dgm:pt modelId="{3FE44AFC-713F-4B24-BF32-5ADC4EDDA965}" type="sibTrans" cxnId="{192CD0B6-4D38-4E92-82BA-A09BF61C833E}">
      <dgm:prSet/>
      <dgm:spPr/>
      <dgm:t>
        <a:bodyPr/>
        <a:lstStyle/>
        <a:p>
          <a:endParaRPr lang="ru-RU"/>
        </a:p>
      </dgm:t>
    </dgm:pt>
    <dgm:pt modelId="{2C6CE027-0FFF-45C5-B07A-C014992D39C3}">
      <dgm:prSet custT="1"/>
      <dgm:spPr/>
      <dgm:t>
        <a:bodyPr/>
        <a:lstStyle/>
        <a:p>
          <a:pPr algn="just" rtl="0"/>
          <a:r>
            <a:rPr lang="uk-UA" sz="2800" b="1" i="0" dirty="0" smtClean="0">
              <a:solidFill>
                <a:schemeClr val="bg1">
                  <a:lumMod val="95000"/>
                  <a:lumOff val="5000"/>
                </a:schemeClr>
              </a:solidFill>
            </a:rPr>
            <a:t>давати правдиві показання під час досудового розслідування та судового розгляду;</a:t>
          </a:r>
          <a:endParaRPr lang="ru-RU" sz="2800" b="1" dirty="0">
            <a:solidFill>
              <a:schemeClr val="bg1">
                <a:lumMod val="95000"/>
                <a:lumOff val="5000"/>
              </a:schemeClr>
            </a:solidFill>
          </a:endParaRPr>
        </a:p>
      </dgm:t>
    </dgm:pt>
    <dgm:pt modelId="{DAD31AEB-57E8-4491-A697-717CB8C6728D}" type="parTrans" cxnId="{40FED154-F6F3-43B3-A524-CB506DBC6134}">
      <dgm:prSet/>
      <dgm:spPr/>
      <dgm:t>
        <a:bodyPr/>
        <a:lstStyle/>
        <a:p>
          <a:endParaRPr lang="ru-RU"/>
        </a:p>
      </dgm:t>
    </dgm:pt>
    <dgm:pt modelId="{1983AEAE-C33C-4C68-A4A6-DED34C30E8D2}" type="sibTrans" cxnId="{40FED154-F6F3-43B3-A524-CB506DBC6134}">
      <dgm:prSet/>
      <dgm:spPr/>
      <dgm:t>
        <a:bodyPr/>
        <a:lstStyle/>
        <a:p>
          <a:endParaRPr lang="ru-RU"/>
        </a:p>
      </dgm:t>
    </dgm:pt>
    <dgm:pt modelId="{8BE1A105-73B3-40B9-A356-71A7BC8FF036}">
      <dgm:prSet custT="1"/>
      <dgm:spPr/>
      <dgm:t>
        <a:bodyPr/>
        <a:lstStyle/>
        <a:p>
          <a:pPr algn="just" rtl="0"/>
          <a:r>
            <a:rPr lang="uk-UA" sz="2400" b="1" i="0" dirty="0" smtClean="0">
              <a:solidFill>
                <a:schemeClr val="bg1">
                  <a:lumMod val="95000"/>
                  <a:lumOff val="5000"/>
                </a:schemeClr>
              </a:solidFill>
            </a:rPr>
            <a:t>не розголошувати без дозволу слідчого, прокурора, суду відомості, які безпосередньо стосуються суті кримінального провадження та процесуальних дій, що здійснюються (здійснювалися) під час нього, і які стали відомі свідку у зв'язку з виконанням його обов'язків.</a:t>
          </a:r>
          <a:endParaRPr lang="ru-RU" sz="2400" b="1" dirty="0">
            <a:solidFill>
              <a:schemeClr val="bg1">
                <a:lumMod val="95000"/>
                <a:lumOff val="5000"/>
              </a:schemeClr>
            </a:solidFill>
          </a:endParaRPr>
        </a:p>
      </dgm:t>
    </dgm:pt>
    <dgm:pt modelId="{A5405B79-C989-4031-B9EE-271D387CC69C}" type="parTrans" cxnId="{8787F8FD-D276-46B2-9A0D-E92ACCCBFDEF}">
      <dgm:prSet/>
      <dgm:spPr/>
      <dgm:t>
        <a:bodyPr/>
        <a:lstStyle/>
        <a:p>
          <a:endParaRPr lang="ru-RU"/>
        </a:p>
      </dgm:t>
    </dgm:pt>
    <dgm:pt modelId="{6D14ADEB-9A93-4470-9CDA-7BE80B5B888F}" type="sibTrans" cxnId="{8787F8FD-D276-46B2-9A0D-E92ACCCBFDEF}">
      <dgm:prSet/>
      <dgm:spPr/>
      <dgm:t>
        <a:bodyPr/>
        <a:lstStyle/>
        <a:p>
          <a:endParaRPr lang="ru-RU"/>
        </a:p>
      </dgm:t>
    </dgm:pt>
    <dgm:pt modelId="{4BA3CDC6-DF34-468B-B0D9-9A56017DDAE3}" type="pres">
      <dgm:prSet presAssocID="{4E01C84C-C810-49C6-8643-1CDF3D590115}" presName="linear" presStyleCnt="0">
        <dgm:presLayoutVars>
          <dgm:animLvl val="lvl"/>
          <dgm:resizeHandles val="exact"/>
        </dgm:presLayoutVars>
      </dgm:prSet>
      <dgm:spPr/>
      <dgm:t>
        <a:bodyPr/>
        <a:lstStyle/>
        <a:p>
          <a:endParaRPr lang="ru-RU"/>
        </a:p>
      </dgm:t>
    </dgm:pt>
    <dgm:pt modelId="{2679394C-53C0-4285-ABE7-2341A5050B9E}" type="pres">
      <dgm:prSet presAssocID="{CE9531EF-9819-4F40-8F68-5EC3699E8C64}" presName="parentText" presStyleLbl="node1" presStyleIdx="0" presStyleCnt="3" custScaleY="133622">
        <dgm:presLayoutVars>
          <dgm:chMax val="0"/>
          <dgm:bulletEnabled val="1"/>
        </dgm:presLayoutVars>
      </dgm:prSet>
      <dgm:spPr/>
      <dgm:t>
        <a:bodyPr/>
        <a:lstStyle/>
        <a:p>
          <a:endParaRPr lang="ru-RU"/>
        </a:p>
      </dgm:t>
    </dgm:pt>
    <dgm:pt modelId="{B00F8895-EADC-46E6-A8E8-885C69CC35E3}" type="pres">
      <dgm:prSet presAssocID="{3FE44AFC-713F-4B24-BF32-5ADC4EDDA965}" presName="spacer" presStyleCnt="0"/>
      <dgm:spPr/>
    </dgm:pt>
    <dgm:pt modelId="{E52E6459-C5E4-4275-83CF-0E6859228D75}" type="pres">
      <dgm:prSet presAssocID="{2C6CE027-0FFF-45C5-B07A-C014992D39C3}" presName="parentText" presStyleLbl="node1" presStyleIdx="1" presStyleCnt="3">
        <dgm:presLayoutVars>
          <dgm:chMax val="0"/>
          <dgm:bulletEnabled val="1"/>
        </dgm:presLayoutVars>
      </dgm:prSet>
      <dgm:spPr/>
      <dgm:t>
        <a:bodyPr/>
        <a:lstStyle/>
        <a:p>
          <a:endParaRPr lang="ru-RU"/>
        </a:p>
      </dgm:t>
    </dgm:pt>
    <dgm:pt modelId="{2BF035A9-7E6F-4108-B99A-3496A3C352F6}" type="pres">
      <dgm:prSet presAssocID="{1983AEAE-C33C-4C68-A4A6-DED34C30E8D2}" presName="spacer" presStyleCnt="0"/>
      <dgm:spPr/>
    </dgm:pt>
    <dgm:pt modelId="{F0CF4C50-06B4-4948-9261-5A123157928C}" type="pres">
      <dgm:prSet presAssocID="{8BE1A105-73B3-40B9-A356-71A7BC8FF036}" presName="parentText" presStyleLbl="node1" presStyleIdx="2" presStyleCnt="3">
        <dgm:presLayoutVars>
          <dgm:chMax val="0"/>
          <dgm:bulletEnabled val="1"/>
        </dgm:presLayoutVars>
      </dgm:prSet>
      <dgm:spPr/>
      <dgm:t>
        <a:bodyPr/>
        <a:lstStyle/>
        <a:p>
          <a:endParaRPr lang="ru-RU"/>
        </a:p>
      </dgm:t>
    </dgm:pt>
  </dgm:ptLst>
  <dgm:cxnLst>
    <dgm:cxn modelId="{86D87AA9-E8C2-43E3-B2EF-19C5F0B40AE1}" type="presOf" srcId="{2C6CE027-0FFF-45C5-B07A-C014992D39C3}" destId="{E52E6459-C5E4-4275-83CF-0E6859228D75}" srcOrd="0" destOrd="0" presId="urn:microsoft.com/office/officeart/2005/8/layout/vList2"/>
    <dgm:cxn modelId="{40FED154-F6F3-43B3-A524-CB506DBC6134}" srcId="{4E01C84C-C810-49C6-8643-1CDF3D590115}" destId="{2C6CE027-0FFF-45C5-B07A-C014992D39C3}" srcOrd="1" destOrd="0" parTransId="{DAD31AEB-57E8-4491-A697-717CB8C6728D}" sibTransId="{1983AEAE-C33C-4C68-A4A6-DED34C30E8D2}"/>
    <dgm:cxn modelId="{8E10CD40-092A-47A2-AFD0-6AAA518E2A06}" type="presOf" srcId="{CE9531EF-9819-4F40-8F68-5EC3699E8C64}" destId="{2679394C-53C0-4285-ABE7-2341A5050B9E}" srcOrd="0" destOrd="0" presId="urn:microsoft.com/office/officeart/2005/8/layout/vList2"/>
    <dgm:cxn modelId="{36707FF6-F653-41AE-B7B7-D05B36FD21D1}" type="presOf" srcId="{8BE1A105-73B3-40B9-A356-71A7BC8FF036}" destId="{F0CF4C50-06B4-4948-9261-5A123157928C}" srcOrd="0" destOrd="0" presId="urn:microsoft.com/office/officeart/2005/8/layout/vList2"/>
    <dgm:cxn modelId="{ADF7AA3D-6566-48FB-8F3C-B997E4FA0B20}" type="presOf" srcId="{4E01C84C-C810-49C6-8643-1CDF3D590115}" destId="{4BA3CDC6-DF34-468B-B0D9-9A56017DDAE3}" srcOrd="0" destOrd="0" presId="urn:microsoft.com/office/officeart/2005/8/layout/vList2"/>
    <dgm:cxn modelId="{192CD0B6-4D38-4E92-82BA-A09BF61C833E}" srcId="{4E01C84C-C810-49C6-8643-1CDF3D590115}" destId="{CE9531EF-9819-4F40-8F68-5EC3699E8C64}" srcOrd="0" destOrd="0" parTransId="{E00068D6-5E06-41F4-A7CD-DF66BB66EB6F}" sibTransId="{3FE44AFC-713F-4B24-BF32-5ADC4EDDA965}"/>
    <dgm:cxn modelId="{8787F8FD-D276-46B2-9A0D-E92ACCCBFDEF}" srcId="{4E01C84C-C810-49C6-8643-1CDF3D590115}" destId="{8BE1A105-73B3-40B9-A356-71A7BC8FF036}" srcOrd="2" destOrd="0" parTransId="{A5405B79-C989-4031-B9EE-271D387CC69C}" sibTransId="{6D14ADEB-9A93-4470-9CDA-7BE80B5B888F}"/>
    <dgm:cxn modelId="{980CF8FC-D4AA-436D-B8EC-EA41CC7DDB62}" type="presParOf" srcId="{4BA3CDC6-DF34-468B-B0D9-9A56017DDAE3}" destId="{2679394C-53C0-4285-ABE7-2341A5050B9E}" srcOrd="0" destOrd="0" presId="urn:microsoft.com/office/officeart/2005/8/layout/vList2"/>
    <dgm:cxn modelId="{A40CC1C8-B75B-47E9-B235-345E3694E3A3}" type="presParOf" srcId="{4BA3CDC6-DF34-468B-B0D9-9A56017DDAE3}" destId="{B00F8895-EADC-46E6-A8E8-885C69CC35E3}" srcOrd="1" destOrd="0" presId="urn:microsoft.com/office/officeart/2005/8/layout/vList2"/>
    <dgm:cxn modelId="{BDEA7C5F-6D4E-4EF9-BD52-C243A713D194}" type="presParOf" srcId="{4BA3CDC6-DF34-468B-B0D9-9A56017DDAE3}" destId="{E52E6459-C5E4-4275-83CF-0E6859228D75}" srcOrd="2" destOrd="0" presId="urn:microsoft.com/office/officeart/2005/8/layout/vList2"/>
    <dgm:cxn modelId="{534EF057-8F58-4CA2-9DD7-5632802AC1FA}" type="presParOf" srcId="{4BA3CDC6-DF34-468B-B0D9-9A56017DDAE3}" destId="{2BF035A9-7E6F-4108-B99A-3496A3C352F6}" srcOrd="3" destOrd="0" presId="urn:microsoft.com/office/officeart/2005/8/layout/vList2"/>
    <dgm:cxn modelId="{20AA2F99-EEB8-4021-9F5F-94B3C1A5A4F9}" type="presParOf" srcId="{4BA3CDC6-DF34-468B-B0D9-9A56017DDAE3}" destId="{F0CF4C50-06B4-4948-9261-5A123157928C}"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9E06A-611D-47E0-B21F-24A66469E454}"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ru-RU"/>
        </a:p>
      </dgm:t>
    </dgm:pt>
    <dgm:pt modelId="{33820790-803E-44AF-A39F-F8D3397B6347}">
      <dgm:prSet custT="1"/>
      <dgm:spPr>
        <a:solidFill>
          <a:schemeClr val="accent3">
            <a:lumMod val="40000"/>
            <a:lumOff val="60000"/>
          </a:schemeClr>
        </a:solidFill>
      </dgm:spPr>
      <dgm:t>
        <a:bodyPr/>
        <a:lstStyle/>
        <a:p>
          <a:pPr algn="ctr" rtl="0"/>
          <a:r>
            <a:rPr lang="uk-UA" sz="2800" b="1" i="0" noProof="0" dirty="0" smtClean="0">
              <a:solidFill>
                <a:schemeClr val="bg1"/>
              </a:solidFill>
            </a:rPr>
            <a:t>Класифікація суб’єктів (учасників) кримінального процесу: </a:t>
          </a:r>
          <a:endParaRPr lang="uk-UA" sz="2800" b="1" noProof="0" dirty="0">
            <a:solidFill>
              <a:schemeClr val="bg1"/>
            </a:solidFill>
          </a:endParaRPr>
        </a:p>
      </dgm:t>
    </dgm:pt>
    <dgm:pt modelId="{F3C66824-0E36-4E59-9B8F-4CCC03180F9A}" type="parTrans" cxnId="{B1CAE8A4-E761-4554-BAFC-EDAC567FB732}">
      <dgm:prSet/>
      <dgm:spPr/>
      <dgm:t>
        <a:bodyPr/>
        <a:lstStyle/>
        <a:p>
          <a:endParaRPr lang="uk-UA" noProof="0"/>
        </a:p>
      </dgm:t>
    </dgm:pt>
    <dgm:pt modelId="{C22F3D1F-DC42-40BE-8504-D6A3EB1EAD16}" type="sibTrans" cxnId="{B1CAE8A4-E761-4554-BAFC-EDAC567FB732}">
      <dgm:prSet/>
      <dgm:spPr/>
      <dgm:t>
        <a:bodyPr/>
        <a:lstStyle/>
        <a:p>
          <a:endParaRPr lang="uk-UA" noProof="0"/>
        </a:p>
      </dgm:t>
    </dgm:pt>
    <dgm:pt modelId="{09D0E564-0DC2-4AEF-8679-72B00D5718FC}">
      <dgm:prSet/>
      <dgm:spPr>
        <a:ln>
          <a:solidFill>
            <a:schemeClr val="bg1"/>
          </a:solidFill>
        </a:ln>
      </dgm:spPr>
      <dgm:t>
        <a:bodyPr/>
        <a:lstStyle/>
        <a:p>
          <a:pPr algn="just" rtl="0"/>
          <a:r>
            <a:rPr lang="uk-UA" b="1" i="0" noProof="0" dirty="0" smtClean="0"/>
            <a:t>1) державні органи і посадові особи, які ведуть кримінальне провадження і залучають до його сфери всіх інших суб’єктів кримінальної процесуальної діяльності: суд, суддя, слідчий суддя, прокурор, слідчий, керівник органу досудового розслідування, оперативні підрозділи; </a:t>
          </a:r>
          <a:endParaRPr lang="uk-UA" b="1" noProof="0" dirty="0"/>
        </a:p>
      </dgm:t>
    </dgm:pt>
    <dgm:pt modelId="{2A5594E2-B4C9-4864-8864-484525307BF8}" type="parTrans" cxnId="{5C8FF56E-C6E4-4D85-A1F1-662742949636}">
      <dgm:prSet/>
      <dgm:spPr/>
      <dgm:t>
        <a:bodyPr/>
        <a:lstStyle/>
        <a:p>
          <a:endParaRPr lang="uk-UA" noProof="0"/>
        </a:p>
      </dgm:t>
    </dgm:pt>
    <dgm:pt modelId="{CB320534-20A3-4D52-A839-CEBB7F180E33}" type="sibTrans" cxnId="{5C8FF56E-C6E4-4D85-A1F1-662742949636}">
      <dgm:prSet/>
      <dgm:spPr/>
      <dgm:t>
        <a:bodyPr/>
        <a:lstStyle/>
        <a:p>
          <a:endParaRPr lang="uk-UA" noProof="0"/>
        </a:p>
      </dgm:t>
    </dgm:pt>
    <dgm:pt modelId="{B33DE616-BB7A-4694-8BBD-1C35213D00B5}">
      <dgm:prSet/>
      <dgm:spPr/>
      <dgm:t>
        <a:bodyPr/>
        <a:lstStyle/>
        <a:p>
          <a:pPr algn="just" rtl="0"/>
          <a:r>
            <a:rPr lang="uk-UA" b="1" i="0" noProof="0" dirty="0" smtClean="0"/>
            <a:t>2) особи, які захищають свої права або представлені інтереси у кримінальному процесі: потерпілий, підозрюваний, обвинувачений, захисник, цивільний позивач, цивільний відповідач, представники потерпілого, цивільного позивача та відповідача; </a:t>
          </a:r>
          <a:endParaRPr lang="uk-UA" b="1" noProof="0" dirty="0"/>
        </a:p>
      </dgm:t>
    </dgm:pt>
    <dgm:pt modelId="{BF81AB69-9A6D-488D-8BE0-498AA8C9767C}" type="parTrans" cxnId="{56DD5446-0B4C-45B3-9B7C-6B48DACB1378}">
      <dgm:prSet/>
      <dgm:spPr/>
      <dgm:t>
        <a:bodyPr/>
        <a:lstStyle/>
        <a:p>
          <a:endParaRPr lang="uk-UA" noProof="0"/>
        </a:p>
      </dgm:t>
    </dgm:pt>
    <dgm:pt modelId="{CEB05DDD-C8BC-4BF3-B8BB-280FBCD14C87}" type="sibTrans" cxnId="{56DD5446-0B4C-45B3-9B7C-6B48DACB1378}">
      <dgm:prSet/>
      <dgm:spPr/>
      <dgm:t>
        <a:bodyPr/>
        <a:lstStyle/>
        <a:p>
          <a:endParaRPr lang="uk-UA" noProof="0"/>
        </a:p>
      </dgm:t>
    </dgm:pt>
    <dgm:pt modelId="{56E608F5-F3BF-4685-BA4D-B1AF03A9AA70}">
      <dgm:prSet/>
      <dgm:spPr>
        <a:ln>
          <a:solidFill>
            <a:schemeClr val="bg1"/>
          </a:solidFill>
        </a:ln>
      </dgm:spPr>
      <dgm:t>
        <a:bodyPr/>
        <a:lstStyle/>
        <a:p>
          <a:pPr algn="just" rtl="0"/>
          <a:r>
            <a:rPr lang="uk-UA" b="1" i="0" noProof="0" dirty="0" smtClean="0"/>
            <a:t>3) особи, які відіграють допоміжну роль у кримінальному процесі: свідок, спеціаліст, експерт, перекладач, понятий, секретар судового засідання тощо. Вони не мають у справі самостійного інтересу і після виконання своїх функцій вибувають із процесу. </a:t>
          </a:r>
          <a:endParaRPr lang="uk-UA" b="1" noProof="0" dirty="0"/>
        </a:p>
      </dgm:t>
    </dgm:pt>
    <dgm:pt modelId="{84773A88-9310-4E40-AFB7-1A51FEB5278F}" type="parTrans" cxnId="{50D70DD6-C25D-48AB-8427-34672B23077F}">
      <dgm:prSet/>
      <dgm:spPr/>
      <dgm:t>
        <a:bodyPr/>
        <a:lstStyle/>
        <a:p>
          <a:endParaRPr lang="uk-UA" noProof="0"/>
        </a:p>
      </dgm:t>
    </dgm:pt>
    <dgm:pt modelId="{405D5A2D-6117-4A0D-AEE8-C28E6DF63DB5}" type="sibTrans" cxnId="{50D70DD6-C25D-48AB-8427-34672B23077F}">
      <dgm:prSet/>
      <dgm:spPr/>
      <dgm:t>
        <a:bodyPr/>
        <a:lstStyle/>
        <a:p>
          <a:endParaRPr lang="uk-UA" noProof="0"/>
        </a:p>
      </dgm:t>
    </dgm:pt>
    <dgm:pt modelId="{85A34374-2FF0-47B2-82CA-8E7C3F672C93}" type="pres">
      <dgm:prSet presAssocID="{4479E06A-611D-47E0-B21F-24A66469E454}" presName="linear" presStyleCnt="0">
        <dgm:presLayoutVars>
          <dgm:animLvl val="lvl"/>
          <dgm:resizeHandles val="exact"/>
        </dgm:presLayoutVars>
      </dgm:prSet>
      <dgm:spPr/>
      <dgm:t>
        <a:bodyPr/>
        <a:lstStyle/>
        <a:p>
          <a:endParaRPr lang="ru-RU"/>
        </a:p>
      </dgm:t>
    </dgm:pt>
    <dgm:pt modelId="{A82412EA-58FB-42C9-AAF1-6617B60AC7CA}" type="pres">
      <dgm:prSet presAssocID="{33820790-803E-44AF-A39F-F8D3397B6347}" presName="parentText" presStyleLbl="node1" presStyleIdx="0" presStyleCnt="4">
        <dgm:presLayoutVars>
          <dgm:chMax val="0"/>
          <dgm:bulletEnabled val="1"/>
        </dgm:presLayoutVars>
      </dgm:prSet>
      <dgm:spPr/>
      <dgm:t>
        <a:bodyPr/>
        <a:lstStyle/>
        <a:p>
          <a:endParaRPr lang="ru-RU"/>
        </a:p>
      </dgm:t>
    </dgm:pt>
    <dgm:pt modelId="{B707DCCB-179C-4F69-A46E-666EB0351D3D}" type="pres">
      <dgm:prSet presAssocID="{C22F3D1F-DC42-40BE-8504-D6A3EB1EAD16}" presName="spacer" presStyleCnt="0"/>
      <dgm:spPr/>
    </dgm:pt>
    <dgm:pt modelId="{4E359D05-272E-4763-BFF1-405ECAC948BB}" type="pres">
      <dgm:prSet presAssocID="{09D0E564-0DC2-4AEF-8679-72B00D5718FC}" presName="parentText" presStyleLbl="node1" presStyleIdx="1" presStyleCnt="4" custLinFactNeighborX="114" custLinFactNeighborY="22234">
        <dgm:presLayoutVars>
          <dgm:chMax val="0"/>
          <dgm:bulletEnabled val="1"/>
        </dgm:presLayoutVars>
      </dgm:prSet>
      <dgm:spPr/>
      <dgm:t>
        <a:bodyPr/>
        <a:lstStyle/>
        <a:p>
          <a:endParaRPr lang="ru-RU"/>
        </a:p>
      </dgm:t>
    </dgm:pt>
    <dgm:pt modelId="{21285B45-4DD7-4FA2-8C35-5A4161001647}" type="pres">
      <dgm:prSet presAssocID="{CB320534-20A3-4D52-A839-CEBB7F180E33}" presName="spacer" presStyleCnt="0"/>
      <dgm:spPr/>
    </dgm:pt>
    <dgm:pt modelId="{55AAE0B7-7241-41C1-A8EB-293AA0444E7A}" type="pres">
      <dgm:prSet presAssocID="{B33DE616-BB7A-4694-8BBD-1C35213D00B5}" presName="parentText" presStyleLbl="node1" presStyleIdx="2" presStyleCnt="4">
        <dgm:presLayoutVars>
          <dgm:chMax val="0"/>
          <dgm:bulletEnabled val="1"/>
        </dgm:presLayoutVars>
      </dgm:prSet>
      <dgm:spPr/>
      <dgm:t>
        <a:bodyPr/>
        <a:lstStyle/>
        <a:p>
          <a:endParaRPr lang="ru-RU"/>
        </a:p>
      </dgm:t>
    </dgm:pt>
    <dgm:pt modelId="{A930C5B2-68D6-4DA5-B6DA-637A5C546579}" type="pres">
      <dgm:prSet presAssocID="{CEB05DDD-C8BC-4BF3-B8BB-280FBCD14C87}" presName="spacer" presStyleCnt="0"/>
      <dgm:spPr/>
    </dgm:pt>
    <dgm:pt modelId="{D1421F1E-AA62-4F1D-9396-1F7B3C00E4CB}" type="pres">
      <dgm:prSet presAssocID="{56E608F5-F3BF-4685-BA4D-B1AF03A9AA70}" presName="parentText" presStyleLbl="node1" presStyleIdx="3" presStyleCnt="4">
        <dgm:presLayoutVars>
          <dgm:chMax val="0"/>
          <dgm:bulletEnabled val="1"/>
        </dgm:presLayoutVars>
      </dgm:prSet>
      <dgm:spPr/>
      <dgm:t>
        <a:bodyPr/>
        <a:lstStyle/>
        <a:p>
          <a:endParaRPr lang="ru-RU"/>
        </a:p>
      </dgm:t>
    </dgm:pt>
  </dgm:ptLst>
  <dgm:cxnLst>
    <dgm:cxn modelId="{7BCE2408-4E68-4779-99ED-E9B6CB8B06B1}" type="presOf" srcId="{09D0E564-0DC2-4AEF-8679-72B00D5718FC}" destId="{4E359D05-272E-4763-BFF1-405ECAC948BB}" srcOrd="0" destOrd="0" presId="urn:microsoft.com/office/officeart/2005/8/layout/vList2"/>
    <dgm:cxn modelId="{50D70DD6-C25D-48AB-8427-34672B23077F}" srcId="{4479E06A-611D-47E0-B21F-24A66469E454}" destId="{56E608F5-F3BF-4685-BA4D-B1AF03A9AA70}" srcOrd="3" destOrd="0" parTransId="{84773A88-9310-4E40-AFB7-1A51FEB5278F}" sibTransId="{405D5A2D-6117-4A0D-AEE8-C28E6DF63DB5}"/>
    <dgm:cxn modelId="{B1CAE8A4-E761-4554-BAFC-EDAC567FB732}" srcId="{4479E06A-611D-47E0-B21F-24A66469E454}" destId="{33820790-803E-44AF-A39F-F8D3397B6347}" srcOrd="0" destOrd="0" parTransId="{F3C66824-0E36-4E59-9B8F-4CCC03180F9A}" sibTransId="{C22F3D1F-DC42-40BE-8504-D6A3EB1EAD16}"/>
    <dgm:cxn modelId="{E48AF6C6-EAEB-4F71-A441-FB45F76A396D}" type="presOf" srcId="{B33DE616-BB7A-4694-8BBD-1C35213D00B5}" destId="{55AAE0B7-7241-41C1-A8EB-293AA0444E7A}" srcOrd="0" destOrd="0" presId="urn:microsoft.com/office/officeart/2005/8/layout/vList2"/>
    <dgm:cxn modelId="{56DD5446-0B4C-45B3-9B7C-6B48DACB1378}" srcId="{4479E06A-611D-47E0-B21F-24A66469E454}" destId="{B33DE616-BB7A-4694-8BBD-1C35213D00B5}" srcOrd="2" destOrd="0" parTransId="{BF81AB69-9A6D-488D-8BE0-498AA8C9767C}" sibTransId="{CEB05DDD-C8BC-4BF3-B8BB-280FBCD14C87}"/>
    <dgm:cxn modelId="{D1F665E3-9EA2-4703-822B-CB348720DBFC}" type="presOf" srcId="{33820790-803E-44AF-A39F-F8D3397B6347}" destId="{A82412EA-58FB-42C9-AAF1-6617B60AC7CA}" srcOrd="0" destOrd="0" presId="urn:microsoft.com/office/officeart/2005/8/layout/vList2"/>
    <dgm:cxn modelId="{C73F37BD-A4CC-486F-9EE4-B5EC2A04E57C}" type="presOf" srcId="{56E608F5-F3BF-4685-BA4D-B1AF03A9AA70}" destId="{D1421F1E-AA62-4F1D-9396-1F7B3C00E4CB}" srcOrd="0" destOrd="0" presId="urn:microsoft.com/office/officeart/2005/8/layout/vList2"/>
    <dgm:cxn modelId="{5C8FF56E-C6E4-4D85-A1F1-662742949636}" srcId="{4479E06A-611D-47E0-B21F-24A66469E454}" destId="{09D0E564-0DC2-4AEF-8679-72B00D5718FC}" srcOrd="1" destOrd="0" parTransId="{2A5594E2-B4C9-4864-8864-484525307BF8}" sibTransId="{CB320534-20A3-4D52-A839-CEBB7F180E33}"/>
    <dgm:cxn modelId="{0B44E2B5-6F2C-4F80-872C-6852F5F82340}" type="presOf" srcId="{4479E06A-611D-47E0-B21F-24A66469E454}" destId="{85A34374-2FF0-47B2-82CA-8E7C3F672C93}" srcOrd="0" destOrd="0" presId="urn:microsoft.com/office/officeart/2005/8/layout/vList2"/>
    <dgm:cxn modelId="{F9C2D3FF-7D4E-434B-9CE7-5449E0728C03}" type="presParOf" srcId="{85A34374-2FF0-47B2-82CA-8E7C3F672C93}" destId="{A82412EA-58FB-42C9-AAF1-6617B60AC7CA}" srcOrd="0" destOrd="0" presId="urn:microsoft.com/office/officeart/2005/8/layout/vList2"/>
    <dgm:cxn modelId="{14EC970C-7448-47C5-B785-90D07AE7EF51}" type="presParOf" srcId="{85A34374-2FF0-47B2-82CA-8E7C3F672C93}" destId="{B707DCCB-179C-4F69-A46E-666EB0351D3D}" srcOrd="1" destOrd="0" presId="urn:microsoft.com/office/officeart/2005/8/layout/vList2"/>
    <dgm:cxn modelId="{A27EDE96-2B48-48D0-A8AB-FE7E82C352FA}" type="presParOf" srcId="{85A34374-2FF0-47B2-82CA-8E7C3F672C93}" destId="{4E359D05-272E-4763-BFF1-405ECAC948BB}" srcOrd="2" destOrd="0" presId="urn:microsoft.com/office/officeart/2005/8/layout/vList2"/>
    <dgm:cxn modelId="{746937C0-78E3-4537-9C9B-7B8AB92A1307}" type="presParOf" srcId="{85A34374-2FF0-47B2-82CA-8E7C3F672C93}" destId="{21285B45-4DD7-4FA2-8C35-5A4161001647}" srcOrd="3" destOrd="0" presId="urn:microsoft.com/office/officeart/2005/8/layout/vList2"/>
    <dgm:cxn modelId="{43D6F52A-013C-4726-9793-39723ECD55EA}" type="presParOf" srcId="{85A34374-2FF0-47B2-82CA-8E7C3F672C93}" destId="{55AAE0B7-7241-41C1-A8EB-293AA0444E7A}" srcOrd="4" destOrd="0" presId="urn:microsoft.com/office/officeart/2005/8/layout/vList2"/>
    <dgm:cxn modelId="{51AF9786-7132-4EB6-96C7-0C37770337D8}" type="presParOf" srcId="{85A34374-2FF0-47B2-82CA-8E7C3F672C93}" destId="{A930C5B2-68D6-4DA5-B6DA-637A5C546579}" srcOrd="5" destOrd="0" presId="urn:microsoft.com/office/officeart/2005/8/layout/vList2"/>
    <dgm:cxn modelId="{4AAC3E48-D1FD-41C2-A203-342E88F9FDCE}" type="presParOf" srcId="{85A34374-2FF0-47B2-82CA-8E7C3F672C93}" destId="{D1421F1E-AA62-4F1D-9396-1F7B3C00E4CB}"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416422-1BFD-42C7-849C-B6BC880FE4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09E1DC-EAE8-4B4A-81DB-8DE3F3B82944}">
      <dgm:prSet/>
      <dgm:spPr/>
      <dgm:t>
        <a:bodyPr/>
        <a:lstStyle/>
        <a:p>
          <a:pPr rtl="0"/>
          <a:r>
            <a:rPr lang="uk-UA" b="0" i="0" smtClean="0"/>
            <a:t>Метою застосування інституту відводів є: </a:t>
          </a:r>
          <a:endParaRPr lang="ru-RU"/>
        </a:p>
      </dgm:t>
    </dgm:pt>
    <dgm:pt modelId="{56930994-AD33-47EB-954A-B986AEF421DD}" type="parTrans" cxnId="{5A62E839-5AE8-4762-A6F3-3147406BD68A}">
      <dgm:prSet/>
      <dgm:spPr/>
      <dgm:t>
        <a:bodyPr/>
        <a:lstStyle/>
        <a:p>
          <a:endParaRPr lang="ru-RU"/>
        </a:p>
      </dgm:t>
    </dgm:pt>
    <dgm:pt modelId="{F3C43878-5097-4105-B212-354F1D05882C}" type="sibTrans" cxnId="{5A62E839-5AE8-4762-A6F3-3147406BD68A}">
      <dgm:prSet/>
      <dgm:spPr/>
      <dgm:t>
        <a:bodyPr/>
        <a:lstStyle/>
        <a:p>
          <a:endParaRPr lang="ru-RU"/>
        </a:p>
      </dgm:t>
    </dgm:pt>
    <dgm:pt modelId="{13938E88-4E85-4367-878B-DDEE8F408DC6}">
      <dgm:prSet/>
      <dgm:spPr/>
      <dgm:t>
        <a:bodyPr/>
        <a:lstStyle/>
        <a:p>
          <a:pPr algn="just" rtl="0"/>
          <a:r>
            <a:rPr lang="uk-UA" b="1" i="0" dirty="0" smtClean="0"/>
            <a:t>1) належне виконання завдань кримінального провадження (ст. 2 КПК);</a:t>
          </a:r>
          <a:endParaRPr lang="ru-RU" b="1" dirty="0"/>
        </a:p>
      </dgm:t>
    </dgm:pt>
    <dgm:pt modelId="{DDEA3BAE-AADB-4E94-9CA0-FB8EB888AE16}" type="parTrans" cxnId="{94154685-8464-4AF9-9E63-B9FA5CD7F902}">
      <dgm:prSet/>
      <dgm:spPr/>
      <dgm:t>
        <a:bodyPr/>
        <a:lstStyle/>
        <a:p>
          <a:endParaRPr lang="ru-RU"/>
        </a:p>
      </dgm:t>
    </dgm:pt>
    <dgm:pt modelId="{F11E8A53-2E4D-4010-BEFB-D209974900F5}" type="sibTrans" cxnId="{94154685-8464-4AF9-9E63-B9FA5CD7F902}">
      <dgm:prSet/>
      <dgm:spPr/>
      <dgm:t>
        <a:bodyPr/>
        <a:lstStyle/>
        <a:p>
          <a:endParaRPr lang="ru-RU"/>
        </a:p>
      </dgm:t>
    </dgm:pt>
    <dgm:pt modelId="{D1F65515-FD2E-4E0A-81BC-D2EB919058D9}">
      <dgm:prSet/>
      <dgm:spPr/>
      <dgm:t>
        <a:bodyPr/>
        <a:lstStyle/>
        <a:p>
          <a:pPr algn="just" rtl="0"/>
          <a:r>
            <a:rPr lang="uk-UA" b="1" i="0" dirty="0" smtClean="0"/>
            <a:t>2) забезпечення всебічного, повного та неупередженого дослідження обставин кримінального провадження;</a:t>
          </a:r>
          <a:endParaRPr lang="ru-RU" b="1" dirty="0"/>
        </a:p>
      </dgm:t>
    </dgm:pt>
    <dgm:pt modelId="{3514B54D-23D2-4705-80AC-DAAD6355DC63}" type="parTrans" cxnId="{8778B50D-67D1-4321-8B85-9A2F1FE55764}">
      <dgm:prSet/>
      <dgm:spPr/>
      <dgm:t>
        <a:bodyPr/>
        <a:lstStyle/>
        <a:p>
          <a:endParaRPr lang="ru-RU"/>
        </a:p>
      </dgm:t>
    </dgm:pt>
    <dgm:pt modelId="{137D4CD3-E426-4140-8126-CE52E8F73710}" type="sibTrans" cxnId="{8778B50D-67D1-4321-8B85-9A2F1FE55764}">
      <dgm:prSet/>
      <dgm:spPr/>
      <dgm:t>
        <a:bodyPr/>
        <a:lstStyle/>
        <a:p>
          <a:endParaRPr lang="ru-RU"/>
        </a:p>
      </dgm:t>
    </dgm:pt>
    <dgm:pt modelId="{048A9695-D466-41F5-9332-F71B29A87C4D}">
      <dgm:prSet/>
      <dgm:spPr/>
      <dgm:t>
        <a:bodyPr/>
        <a:lstStyle/>
        <a:p>
          <a:pPr algn="just" rtl="0"/>
          <a:r>
            <a:rPr lang="uk-UA" b="1" i="0" dirty="0" smtClean="0"/>
            <a:t>3) винесення законного, обґрунтованого і справедливого рішення в кожному кримінальному провадженні.</a:t>
          </a:r>
          <a:endParaRPr lang="ru-RU" b="1" dirty="0"/>
        </a:p>
      </dgm:t>
    </dgm:pt>
    <dgm:pt modelId="{21FF866D-A388-40CA-AA06-B9A0CED63E35}" type="parTrans" cxnId="{441D1A72-9194-43F0-B67F-06644D068EEE}">
      <dgm:prSet/>
      <dgm:spPr/>
      <dgm:t>
        <a:bodyPr/>
        <a:lstStyle/>
        <a:p>
          <a:endParaRPr lang="ru-RU"/>
        </a:p>
      </dgm:t>
    </dgm:pt>
    <dgm:pt modelId="{C68A3349-D243-41E6-97E3-99D0005A904F}" type="sibTrans" cxnId="{441D1A72-9194-43F0-B67F-06644D068EEE}">
      <dgm:prSet/>
      <dgm:spPr/>
      <dgm:t>
        <a:bodyPr/>
        <a:lstStyle/>
        <a:p>
          <a:endParaRPr lang="ru-RU"/>
        </a:p>
      </dgm:t>
    </dgm:pt>
    <dgm:pt modelId="{425C362F-F493-43B2-903F-CDCDF41432A1}" type="pres">
      <dgm:prSet presAssocID="{F8416422-1BFD-42C7-849C-B6BC880FE4BA}" presName="linear" presStyleCnt="0">
        <dgm:presLayoutVars>
          <dgm:animLvl val="lvl"/>
          <dgm:resizeHandles val="exact"/>
        </dgm:presLayoutVars>
      </dgm:prSet>
      <dgm:spPr/>
      <dgm:t>
        <a:bodyPr/>
        <a:lstStyle/>
        <a:p>
          <a:endParaRPr lang="ru-RU"/>
        </a:p>
      </dgm:t>
    </dgm:pt>
    <dgm:pt modelId="{0A0E50F5-E6DD-40CB-9AC6-2DE8BCAF3DAA}" type="pres">
      <dgm:prSet presAssocID="{C609E1DC-EAE8-4B4A-81DB-8DE3F3B82944}" presName="parentText" presStyleLbl="node1" presStyleIdx="0" presStyleCnt="1">
        <dgm:presLayoutVars>
          <dgm:chMax val="0"/>
          <dgm:bulletEnabled val="1"/>
        </dgm:presLayoutVars>
      </dgm:prSet>
      <dgm:spPr/>
      <dgm:t>
        <a:bodyPr/>
        <a:lstStyle/>
        <a:p>
          <a:endParaRPr lang="ru-RU"/>
        </a:p>
      </dgm:t>
    </dgm:pt>
    <dgm:pt modelId="{0DCF69B4-B235-48E0-BB82-701D83C7043E}" type="pres">
      <dgm:prSet presAssocID="{C609E1DC-EAE8-4B4A-81DB-8DE3F3B82944}" presName="childText" presStyleLbl="revTx" presStyleIdx="0" presStyleCnt="1">
        <dgm:presLayoutVars>
          <dgm:bulletEnabled val="1"/>
        </dgm:presLayoutVars>
      </dgm:prSet>
      <dgm:spPr/>
      <dgm:t>
        <a:bodyPr/>
        <a:lstStyle/>
        <a:p>
          <a:endParaRPr lang="ru-RU"/>
        </a:p>
      </dgm:t>
    </dgm:pt>
  </dgm:ptLst>
  <dgm:cxnLst>
    <dgm:cxn modelId="{1605DAB8-4946-40A9-80BB-4A7CE5705784}" type="presOf" srcId="{048A9695-D466-41F5-9332-F71B29A87C4D}" destId="{0DCF69B4-B235-48E0-BB82-701D83C7043E}" srcOrd="0" destOrd="2" presId="urn:microsoft.com/office/officeart/2005/8/layout/vList2"/>
    <dgm:cxn modelId="{DC2401F8-EF90-4148-B9DD-09DB864A9B6C}" type="presOf" srcId="{C609E1DC-EAE8-4B4A-81DB-8DE3F3B82944}" destId="{0A0E50F5-E6DD-40CB-9AC6-2DE8BCAF3DAA}" srcOrd="0" destOrd="0" presId="urn:microsoft.com/office/officeart/2005/8/layout/vList2"/>
    <dgm:cxn modelId="{441D1A72-9194-43F0-B67F-06644D068EEE}" srcId="{C609E1DC-EAE8-4B4A-81DB-8DE3F3B82944}" destId="{048A9695-D466-41F5-9332-F71B29A87C4D}" srcOrd="2" destOrd="0" parTransId="{21FF866D-A388-40CA-AA06-B9A0CED63E35}" sibTransId="{C68A3349-D243-41E6-97E3-99D0005A904F}"/>
    <dgm:cxn modelId="{8778B50D-67D1-4321-8B85-9A2F1FE55764}" srcId="{C609E1DC-EAE8-4B4A-81DB-8DE3F3B82944}" destId="{D1F65515-FD2E-4E0A-81BC-D2EB919058D9}" srcOrd="1" destOrd="0" parTransId="{3514B54D-23D2-4705-80AC-DAAD6355DC63}" sibTransId="{137D4CD3-E426-4140-8126-CE52E8F73710}"/>
    <dgm:cxn modelId="{2C855445-A28A-455A-9B22-AAC35D3E4B55}" type="presOf" srcId="{13938E88-4E85-4367-878B-DDEE8F408DC6}" destId="{0DCF69B4-B235-48E0-BB82-701D83C7043E}" srcOrd="0" destOrd="0" presId="urn:microsoft.com/office/officeart/2005/8/layout/vList2"/>
    <dgm:cxn modelId="{945BEB6C-2A70-4FF2-8BF7-7C045EB40B85}" type="presOf" srcId="{F8416422-1BFD-42C7-849C-B6BC880FE4BA}" destId="{425C362F-F493-43B2-903F-CDCDF41432A1}" srcOrd="0" destOrd="0" presId="urn:microsoft.com/office/officeart/2005/8/layout/vList2"/>
    <dgm:cxn modelId="{5A62E839-5AE8-4762-A6F3-3147406BD68A}" srcId="{F8416422-1BFD-42C7-849C-B6BC880FE4BA}" destId="{C609E1DC-EAE8-4B4A-81DB-8DE3F3B82944}" srcOrd="0" destOrd="0" parTransId="{56930994-AD33-47EB-954A-B986AEF421DD}" sibTransId="{F3C43878-5097-4105-B212-354F1D05882C}"/>
    <dgm:cxn modelId="{222A4ACB-0D0B-4CB3-AD5C-4F87DA4CF410}" type="presOf" srcId="{D1F65515-FD2E-4E0A-81BC-D2EB919058D9}" destId="{0DCF69B4-B235-48E0-BB82-701D83C7043E}" srcOrd="0" destOrd="1" presId="urn:microsoft.com/office/officeart/2005/8/layout/vList2"/>
    <dgm:cxn modelId="{94154685-8464-4AF9-9E63-B9FA5CD7F902}" srcId="{C609E1DC-EAE8-4B4A-81DB-8DE3F3B82944}" destId="{13938E88-4E85-4367-878B-DDEE8F408DC6}" srcOrd="0" destOrd="0" parTransId="{DDEA3BAE-AADB-4E94-9CA0-FB8EB888AE16}" sibTransId="{F11E8A53-2E4D-4010-BEFB-D209974900F5}"/>
    <dgm:cxn modelId="{DD11E261-EAA3-45BD-90D2-2911E323D8BC}" type="presParOf" srcId="{425C362F-F493-43B2-903F-CDCDF41432A1}" destId="{0A0E50F5-E6DD-40CB-9AC6-2DE8BCAF3DAA}" srcOrd="0" destOrd="0" presId="urn:microsoft.com/office/officeart/2005/8/layout/vList2"/>
    <dgm:cxn modelId="{8D5EF6EC-B0D2-4200-BF47-9817D33F0B3F}" type="presParOf" srcId="{425C362F-F493-43B2-903F-CDCDF41432A1}" destId="{0DCF69B4-B235-48E0-BB82-701D83C7043E}"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C4B31B-68C5-43DF-9982-50A89D3E19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F4CEB9A-6873-4C87-949A-906605FA259F}">
      <dgm:prSet/>
      <dgm:spPr/>
      <dgm:t>
        <a:bodyPr/>
        <a:lstStyle/>
        <a:p>
          <a:pPr algn="just" rtl="0"/>
          <a:r>
            <a:rPr lang="en-US" b="1" i="1" dirty="0" smtClean="0"/>
            <a:t>	</a:t>
          </a:r>
          <a:r>
            <a:rPr lang="uk-UA" b="1" i="1" dirty="0" smtClean="0">
              <a:solidFill>
                <a:srgbClr val="FF0000"/>
              </a:solidFill>
            </a:rPr>
            <a:t>Прокурор, слідчий</a:t>
          </a:r>
          <a:r>
            <a:rPr lang="uk-UA" b="0" i="0" dirty="0" smtClean="0">
              <a:solidFill>
                <a:srgbClr val="FF0000"/>
              </a:solidFill>
            </a:rPr>
            <a:t> </a:t>
          </a:r>
          <a:r>
            <a:rPr lang="uk-UA" b="0" i="0" dirty="0" smtClean="0">
              <a:solidFill>
                <a:schemeClr val="bg1">
                  <a:lumMod val="95000"/>
                  <a:lumOff val="5000"/>
                </a:schemeClr>
              </a:solidFill>
            </a:rPr>
            <a:t>не має права брати участь у кримінальному провадженні:</a:t>
          </a:r>
          <a:endParaRPr lang="ru-RU" dirty="0">
            <a:solidFill>
              <a:schemeClr val="bg1">
                <a:lumMod val="95000"/>
                <a:lumOff val="5000"/>
              </a:schemeClr>
            </a:solidFill>
          </a:endParaRPr>
        </a:p>
      </dgm:t>
    </dgm:pt>
    <dgm:pt modelId="{A5244BA2-5B61-488D-940B-E8C61BD603E8}" type="parTrans" cxnId="{AAFFB029-848C-4A54-B7BC-ED64084CFBE4}">
      <dgm:prSet/>
      <dgm:spPr/>
      <dgm:t>
        <a:bodyPr/>
        <a:lstStyle/>
        <a:p>
          <a:endParaRPr lang="ru-RU"/>
        </a:p>
      </dgm:t>
    </dgm:pt>
    <dgm:pt modelId="{D928EAD1-4230-4910-BB7D-1E94626187C5}" type="sibTrans" cxnId="{AAFFB029-848C-4A54-B7BC-ED64084CFBE4}">
      <dgm:prSet/>
      <dgm:spPr/>
      <dgm:t>
        <a:bodyPr/>
        <a:lstStyle/>
        <a:p>
          <a:endParaRPr lang="ru-RU"/>
        </a:p>
      </dgm:t>
    </dgm:pt>
    <dgm:pt modelId="{30D90473-A004-47E2-A4C4-68EAF6995487}">
      <dgm:prSet/>
      <dgm:spPr/>
      <dgm:t>
        <a:bodyPr/>
        <a:lstStyle/>
        <a:p>
          <a:pPr algn="just" rtl="0"/>
          <a:r>
            <a:rPr lang="uk-UA" b="1" i="0" noProof="0" dirty="0" smtClean="0"/>
            <a:t>1) якщо він є заявником, потерпілим, цивільним позивачем, цивільним відповідачем, членом сім’ї або близьким родичем сторони, заявника, потерпілого, цивільного позивача або цивільного відповідача;</a:t>
          </a:r>
          <a:endParaRPr lang="uk-UA" b="1" i="0" noProof="0" dirty="0"/>
        </a:p>
      </dgm:t>
    </dgm:pt>
    <dgm:pt modelId="{19EFC6C2-6DFB-44FB-8FCF-DD3DAEB9FBFB}" type="parTrans" cxnId="{1521FBC5-EAF3-4B79-B420-C2A43DDD100A}">
      <dgm:prSet/>
      <dgm:spPr/>
      <dgm:t>
        <a:bodyPr/>
        <a:lstStyle/>
        <a:p>
          <a:endParaRPr lang="ru-RU"/>
        </a:p>
      </dgm:t>
    </dgm:pt>
    <dgm:pt modelId="{2E1832E6-482A-425C-A40B-6AEF5BFEFD90}" type="sibTrans" cxnId="{1521FBC5-EAF3-4B79-B420-C2A43DDD100A}">
      <dgm:prSet/>
      <dgm:spPr/>
      <dgm:t>
        <a:bodyPr/>
        <a:lstStyle/>
        <a:p>
          <a:endParaRPr lang="ru-RU"/>
        </a:p>
      </dgm:t>
    </dgm:pt>
    <dgm:pt modelId="{B9995DDF-35BF-48A8-9909-1B460B0C4DF7}">
      <dgm:prSet/>
      <dgm:spPr/>
      <dgm:t>
        <a:bodyPr/>
        <a:lstStyle/>
        <a:p>
          <a:pPr algn="just" rtl="0"/>
          <a:r>
            <a:rPr lang="uk-UA" b="1" i="0" dirty="0" smtClean="0"/>
            <a:t>3) якщо він особисто, його близькі родичі чи члени його сім’ї заінтересовані в результатах кримінального провадження або існують інші обставини, які викликають обґрунтовані сумніви в його неупередженості.</a:t>
          </a:r>
          <a:endParaRPr lang="ru-RU" b="1" i="0" dirty="0"/>
        </a:p>
      </dgm:t>
    </dgm:pt>
    <dgm:pt modelId="{30785F4F-5FC5-4F41-B406-D5C67721025C}" type="parTrans" cxnId="{F97B889A-71C5-4692-98EF-0DFDEF66FE85}">
      <dgm:prSet/>
      <dgm:spPr/>
      <dgm:t>
        <a:bodyPr/>
        <a:lstStyle/>
        <a:p>
          <a:endParaRPr lang="ru-RU"/>
        </a:p>
      </dgm:t>
    </dgm:pt>
    <dgm:pt modelId="{0C8EAF54-451A-44EA-81CB-D9D5FEC76495}" type="sibTrans" cxnId="{F97B889A-71C5-4692-98EF-0DFDEF66FE85}">
      <dgm:prSet/>
      <dgm:spPr/>
      <dgm:t>
        <a:bodyPr/>
        <a:lstStyle/>
        <a:p>
          <a:endParaRPr lang="ru-RU"/>
        </a:p>
      </dgm:t>
    </dgm:pt>
    <dgm:pt modelId="{D40376F4-22BB-4AD2-9C27-0B817BE7114C}">
      <dgm:prSet/>
      <dgm:spPr/>
      <dgm:t>
        <a:bodyPr/>
        <a:lstStyle/>
        <a:p>
          <a:pPr algn="just"/>
          <a:r>
            <a:rPr lang="uk-UA" b="1" i="0" noProof="0" dirty="0" smtClean="0"/>
            <a:t>2) якщо він брав участь у цьому ж провадженні як слідчий суддя, </a:t>
          </a:r>
          <a:r>
            <a:rPr lang="uk-UA" b="1" i="0" noProof="0" dirty="0" err="1" smtClean="0"/>
            <a:t>суддя</a:t>
          </a:r>
          <a:r>
            <a:rPr lang="uk-UA" b="1" i="0" noProof="0" dirty="0" smtClean="0"/>
            <a:t>, захисник або представник, свідок, експерт, спеціаліст, представник персоналу органу </a:t>
          </a:r>
          <a:r>
            <a:rPr lang="uk-UA" b="1" i="0" noProof="0" dirty="0" err="1" smtClean="0"/>
            <a:t>пробації</a:t>
          </a:r>
          <a:r>
            <a:rPr lang="uk-UA" b="1" i="0" noProof="0" dirty="0" smtClean="0"/>
            <a:t>, перекладач;</a:t>
          </a:r>
          <a:endParaRPr lang="uk-UA" b="1" i="0" noProof="0" dirty="0"/>
        </a:p>
      </dgm:t>
    </dgm:pt>
    <dgm:pt modelId="{AD344BB4-BE5A-46ED-9ED3-D3CE628409F9}" type="parTrans" cxnId="{4CB43A28-E02D-48D8-B5BB-4D99F631C952}">
      <dgm:prSet/>
      <dgm:spPr/>
      <dgm:t>
        <a:bodyPr/>
        <a:lstStyle/>
        <a:p>
          <a:endParaRPr lang="uk-UA"/>
        </a:p>
      </dgm:t>
    </dgm:pt>
    <dgm:pt modelId="{B5DAA09C-A956-4B39-9577-DFC63B5232CA}" type="sibTrans" cxnId="{4CB43A28-E02D-48D8-B5BB-4D99F631C952}">
      <dgm:prSet/>
      <dgm:spPr/>
      <dgm:t>
        <a:bodyPr/>
        <a:lstStyle/>
        <a:p>
          <a:endParaRPr lang="uk-UA"/>
        </a:p>
      </dgm:t>
    </dgm:pt>
    <dgm:pt modelId="{A32CE28C-4CD0-4FC3-A824-148BBB28269A}" type="pres">
      <dgm:prSet presAssocID="{C7C4B31B-68C5-43DF-9982-50A89D3E1959}" presName="linear" presStyleCnt="0">
        <dgm:presLayoutVars>
          <dgm:animLvl val="lvl"/>
          <dgm:resizeHandles val="exact"/>
        </dgm:presLayoutVars>
      </dgm:prSet>
      <dgm:spPr/>
      <dgm:t>
        <a:bodyPr/>
        <a:lstStyle/>
        <a:p>
          <a:endParaRPr lang="ru-RU"/>
        </a:p>
      </dgm:t>
    </dgm:pt>
    <dgm:pt modelId="{436B5108-D304-4D09-AC2B-C1842D8B71C9}" type="pres">
      <dgm:prSet presAssocID="{AF4CEB9A-6873-4C87-949A-906605FA259F}" presName="parentText" presStyleLbl="node1" presStyleIdx="0" presStyleCnt="1">
        <dgm:presLayoutVars>
          <dgm:chMax val="0"/>
          <dgm:bulletEnabled val="1"/>
        </dgm:presLayoutVars>
      </dgm:prSet>
      <dgm:spPr/>
      <dgm:t>
        <a:bodyPr/>
        <a:lstStyle/>
        <a:p>
          <a:endParaRPr lang="ru-RU"/>
        </a:p>
      </dgm:t>
    </dgm:pt>
    <dgm:pt modelId="{FCF38E52-995B-4DD3-ADCF-61EADD4915D2}" type="pres">
      <dgm:prSet presAssocID="{AF4CEB9A-6873-4C87-949A-906605FA259F}" presName="childText" presStyleLbl="revTx" presStyleIdx="0" presStyleCnt="1">
        <dgm:presLayoutVars>
          <dgm:bulletEnabled val="1"/>
        </dgm:presLayoutVars>
      </dgm:prSet>
      <dgm:spPr/>
      <dgm:t>
        <a:bodyPr/>
        <a:lstStyle/>
        <a:p>
          <a:endParaRPr lang="ru-RU"/>
        </a:p>
      </dgm:t>
    </dgm:pt>
  </dgm:ptLst>
  <dgm:cxnLst>
    <dgm:cxn modelId="{AAFFB029-848C-4A54-B7BC-ED64084CFBE4}" srcId="{C7C4B31B-68C5-43DF-9982-50A89D3E1959}" destId="{AF4CEB9A-6873-4C87-949A-906605FA259F}" srcOrd="0" destOrd="0" parTransId="{A5244BA2-5B61-488D-940B-E8C61BD603E8}" sibTransId="{D928EAD1-4230-4910-BB7D-1E94626187C5}"/>
    <dgm:cxn modelId="{1295E027-4C80-4F02-AA8A-B77EFD903FFB}" type="presOf" srcId="{D40376F4-22BB-4AD2-9C27-0B817BE7114C}" destId="{FCF38E52-995B-4DD3-ADCF-61EADD4915D2}" srcOrd="0" destOrd="1" presId="urn:microsoft.com/office/officeart/2005/8/layout/vList2"/>
    <dgm:cxn modelId="{0C2CBEC0-60A5-4367-AA97-D0B4578DA379}" type="presOf" srcId="{B9995DDF-35BF-48A8-9909-1B460B0C4DF7}" destId="{FCF38E52-995B-4DD3-ADCF-61EADD4915D2}" srcOrd="0" destOrd="2" presId="urn:microsoft.com/office/officeart/2005/8/layout/vList2"/>
    <dgm:cxn modelId="{E3C48686-BEA6-4190-BC60-CB57FC2231CC}" type="presOf" srcId="{AF4CEB9A-6873-4C87-949A-906605FA259F}" destId="{436B5108-D304-4D09-AC2B-C1842D8B71C9}" srcOrd="0" destOrd="0" presId="urn:microsoft.com/office/officeart/2005/8/layout/vList2"/>
    <dgm:cxn modelId="{69B94880-819B-461D-BF04-A8B92A110640}" type="presOf" srcId="{30D90473-A004-47E2-A4C4-68EAF6995487}" destId="{FCF38E52-995B-4DD3-ADCF-61EADD4915D2}" srcOrd="0" destOrd="0" presId="urn:microsoft.com/office/officeart/2005/8/layout/vList2"/>
    <dgm:cxn modelId="{473D7B97-81C7-42F7-BDE2-2C394ADDEC77}" type="presOf" srcId="{C7C4B31B-68C5-43DF-9982-50A89D3E1959}" destId="{A32CE28C-4CD0-4FC3-A824-148BBB28269A}" srcOrd="0" destOrd="0" presId="urn:microsoft.com/office/officeart/2005/8/layout/vList2"/>
    <dgm:cxn modelId="{1521FBC5-EAF3-4B79-B420-C2A43DDD100A}" srcId="{AF4CEB9A-6873-4C87-949A-906605FA259F}" destId="{30D90473-A004-47E2-A4C4-68EAF6995487}" srcOrd="0" destOrd="0" parTransId="{19EFC6C2-6DFB-44FB-8FCF-DD3DAEB9FBFB}" sibTransId="{2E1832E6-482A-425C-A40B-6AEF5BFEFD90}"/>
    <dgm:cxn modelId="{F97B889A-71C5-4692-98EF-0DFDEF66FE85}" srcId="{AF4CEB9A-6873-4C87-949A-906605FA259F}" destId="{B9995DDF-35BF-48A8-9909-1B460B0C4DF7}" srcOrd="2" destOrd="0" parTransId="{30785F4F-5FC5-4F41-B406-D5C67721025C}" sibTransId="{0C8EAF54-451A-44EA-81CB-D9D5FEC76495}"/>
    <dgm:cxn modelId="{4CB43A28-E02D-48D8-B5BB-4D99F631C952}" srcId="{AF4CEB9A-6873-4C87-949A-906605FA259F}" destId="{D40376F4-22BB-4AD2-9C27-0B817BE7114C}" srcOrd="1" destOrd="0" parTransId="{AD344BB4-BE5A-46ED-9ED3-D3CE628409F9}" sibTransId="{B5DAA09C-A956-4B39-9577-DFC63B5232CA}"/>
    <dgm:cxn modelId="{E5076458-D6C5-4F4D-8C68-72B04FAB20DC}" type="presParOf" srcId="{A32CE28C-4CD0-4FC3-A824-148BBB28269A}" destId="{436B5108-D304-4D09-AC2B-C1842D8B71C9}" srcOrd="0" destOrd="0" presId="urn:microsoft.com/office/officeart/2005/8/layout/vList2"/>
    <dgm:cxn modelId="{6F45D36E-3F7E-441D-BD9A-C9275991E4E8}" type="presParOf" srcId="{A32CE28C-4CD0-4FC3-A824-148BBB28269A}" destId="{FCF38E52-995B-4DD3-ADCF-61EADD4915D2}"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7E0D4B3-6788-447C-9C19-9A76ECD899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B56C3BA-4B6D-42D6-8929-7660EA55303A}">
      <dgm:prSet/>
      <dgm:spPr/>
      <dgm:t>
        <a:bodyPr/>
        <a:lstStyle/>
        <a:p>
          <a:pPr algn="just" rtl="0"/>
          <a:r>
            <a:rPr lang="en-US" b="1" i="0" dirty="0" smtClean="0">
              <a:solidFill>
                <a:srgbClr val="FF0000"/>
              </a:solidFill>
            </a:rPr>
            <a:t>	</a:t>
          </a:r>
          <a:r>
            <a:rPr lang="uk-UA" b="1" i="0" dirty="0" smtClean="0">
              <a:solidFill>
                <a:srgbClr val="FF0000"/>
              </a:solidFill>
            </a:rPr>
            <a:t>Спеціаліст, представник персоналу органу </a:t>
          </a:r>
          <a:r>
            <a:rPr lang="uk-UA" b="1" i="0" dirty="0" err="1" smtClean="0">
              <a:solidFill>
                <a:srgbClr val="FF0000"/>
              </a:solidFill>
            </a:rPr>
            <a:t>пробації</a:t>
          </a:r>
          <a:r>
            <a:rPr lang="uk-UA" b="1" i="0" dirty="0" smtClean="0">
              <a:solidFill>
                <a:srgbClr val="FF0000"/>
              </a:solidFill>
            </a:rPr>
            <a:t>, перекладач, експерт, секретар судового засідання</a:t>
          </a:r>
          <a:r>
            <a:rPr lang="uk-UA" b="0" i="0" dirty="0" smtClean="0">
              <a:solidFill>
                <a:srgbClr val="FF0000"/>
              </a:solidFill>
            </a:rPr>
            <a:t> </a:t>
          </a:r>
          <a:r>
            <a:rPr lang="uk-UA" b="1" i="1" dirty="0" smtClean="0"/>
            <a:t>не мають права брати участі в кримінальному провадженні та відводяться за підставами, передбаченими частиною першою статті 77 КПК, з тим обмеженням, що їх попередня участь у цьому кримінальному провадженні як спеціаліста, представника персоналу органу </a:t>
          </a:r>
          <a:r>
            <a:rPr lang="uk-UA" b="1" i="1" dirty="0" err="1" smtClean="0"/>
            <a:t>пробації</a:t>
          </a:r>
          <a:r>
            <a:rPr lang="uk-UA" b="1" i="1" dirty="0" smtClean="0"/>
            <a:t>, перекладача, експерта і секретаря судового засідання не може бути підставою для відводу.</a:t>
          </a:r>
          <a:endParaRPr lang="ru-RU" b="1" i="1" dirty="0"/>
        </a:p>
      </dgm:t>
    </dgm:pt>
    <dgm:pt modelId="{B5B53C12-B9D4-4D2F-A3B6-30C5BF773DF8}" type="parTrans" cxnId="{5D17AE0F-2379-43C4-BF37-97BA146AF26C}">
      <dgm:prSet/>
      <dgm:spPr/>
      <dgm:t>
        <a:bodyPr/>
        <a:lstStyle/>
        <a:p>
          <a:endParaRPr lang="ru-RU"/>
        </a:p>
      </dgm:t>
    </dgm:pt>
    <dgm:pt modelId="{0B7122D9-2062-428B-B9B4-F3E4A380FB2A}" type="sibTrans" cxnId="{5D17AE0F-2379-43C4-BF37-97BA146AF26C}">
      <dgm:prSet/>
      <dgm:spPr/>
      <dgm:t>
        <a:bodyPr/>
        <a:lstStyle/>
        <a:p>
          <a:endParaRPr lang="ru-RU"/>
        </a:p>
      </dgm:t>
    </dgm:pt>
    <dgm:pt modelId="{6A6BD049-9AF9-4AAA-82B4-2078FA644E06}" type="pres">
      <dgm:prSet presAssocID="{27E0D4B3-6788-447C-9C19-9A76ECD89930}" presName="linear" presStyleCnt="0">
        <dgm:presLayoutVars>
          <dgm:animLvl val="lvl"/>
          <dgm:resizeHandles val="exact"/>
        </dgm:presLayoutVars>
      </dgm:prSet>
      <dgm:spPr/>
      <dgm:t>
        <a:bodyPr/>
        <a:lstStyle/>
        <a:p>
          <a:endParaRPr lang="ru-RU"/>
        </a:p>
      </dgm:t>
    </dgm:pt>
    <dgm:pt modelId="{10C32A39-2AD9-4A7A-9D88-6C5087F824F3}" type="pres">
      <dgm:prSet presAssocID="{9B56C3BA-4B6D-42D6-8929-7660EA55303A}" presName="parentText" presStyleLbl="node1" presStyleIdx="0" presStyleCnt="1">
        <dgm:presLayoutVars>
          <dgm:chMax val="0"/>
          <dgm:bulletEnabled val="1"/>
        </dgm:presLayoutVars>
      </dgm:prSet>
      <dgm:spPr/>
      <dgm:t>
        <a:bodyPr/>
        <a:lstStyle/>
        <a:p>
          <a:endParaRPr lang="ru-RU"/>
        </a:p>
      </dgm:t>
    </dgm:pt>
  </dgm:ptLst>
  <dgm:cxnLst>
    <dgm:cxn modelId="{5D17AE0F-2379-43C4-BF37-97BA146AF26C}" srcId="{27E0D4B3-6788-447C-9C19-9A76ECD89930}" destId="{9B56C3BA-4B6D-42D6-8929-7660EA55303A}" srcOrd="0" destOrd="0" parTransId="{B5B53C12-B9D4-4D2F-A3B6-30C5BF773DF8}" sibTransId="{0B7122D9-2062-428B-B9B4-F3E4A380FB2A}"/>
    <dgm:cxn modelId="{F996B0FF-693A-47CC-BA24-1660FF2134B3}" type="presOf" srcId="{27E0D4B3-6788-447C-9C19-9A76ECD89930}" destId="{6A6BD049-9AF9-4AAA-82B4-2078FA644E06}" srcOrd="0" destOrd="0" presId="urn:microsoft.com/office/officeart/2005/8/layout/vList2"/>
    <dgm:cxn modelId="{0CA3387F-D6CE-470C-81C0-F7C78732A128}" type="presOf" srcId="{9B56C3BA-4B6D-42D6-8929-7660EA55303A}" destId="{10C32A39-2AD9-4A7A-9D88-6C5087F824F3}" srcOrd="0" destOrd="0" presId="urn:microsoft.com/office/officeart/2005/8/layout/vList2"/>
    <dgm:cxn modelId="{4A0EA88C-AB07-4D34-A8F1-17D974CAEBB5}" type="presParOf" srcId="{6A6BD049-9AF9-4AAA-82B4-2078FA644E06}" destId="{10C32A39-2AD9-4A7A-9D88-6C5087F824F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259D84-14DF-49F4-BE19-1B6C38E71FA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ru-RU"/>
        </a:p>
      </dgm:t>
    </dgm:pt>
    <dgm:pt modelId="{786D6AC2-C4D3-46E7-A73F-C4991AE628DE}">
      <dgm:prSet custT="1"/>
      <dgm:spPr/>
      <dgm:t>
        <a:bodyPr/>
        <a:lstStyle/>
        <a:p>
          <a:pPr algn="just" rtl="0"/>
          <a:r>
            <a:rPr lang="uk-UA" sz="3200" b="0" i="1" noProof="0" dirty="0" smtClean="0"/>
            <a:t>	</a:t>
          </a:r>
          <a:r>
            <a:rPr lang="uk-UA" sz="4000" b="1" i="1" noProof="0" dirty="0" smtClean="0">
              <a:solidFill>
                <a:srgbClr val="FF0000"/>
              </a:solidFill>
            </a:rPr>
            <a:t>Слідчий суддя</a:t>
          </a:r>
          <a:r>
            <a:rPr lang="uk-UA" sz="4000" b="1" i="0" noProof="0" dirty="0" smtClean="0">
              <a:solidFill>
                <a:srgbClr val="FF0000"/>
              </a:solidFill>
            </a:rPr>
            <a:t> </a:t>
          </a:r>
          <a:r>
            <a:rPr lang="uk-UA" sz="3200" b="0" i="0" noProof="0" dirty="0" smtClean="0"/>
            <a:t>– </a:t>
          </a:r>
          <a:r>
            <a:rPr lang="uk-UA" sz="3200" b="0" i="0" noProof="0" dirty="0" err="1" smtClean="0"/>
            <a:t>суддя</a:t>
          </a:r>
          <a:r>
            <a:rPr lang="uk-UA" sz="3200" b="0" i="0" noProof="0" dirty="0" smtClean="0"/>
            <a:t> суду першої інстанції, до повноважень якого належить здійснення у порядку, передбаченому КПК, судового контролю за дотриманням прав, свобод та інтересів осіб у кримінальному провадженні, та у випадку, передбаченому ст. 247 КПК, - голова чи за його визначенням інший суддя відповідного апеляційного суду.</a:t>
          </a:r>
        </a:p>
        <a:p>
          <a:pPr marL="0" indent="727075" algn="just" rtl="0"/>
          <a:r>
            <a:rPr lang="uk-UA" sz="3200" b="0" i="0" noProof="0" dirty="0" smtClean="0"/>
            <a:t>Слідчий суддя (слідчі судді) у суді першої інстанції обирається зборами суддів зі складу суддів цього суду.</a:t>
          </a:r>
          <a:endParaRPr lang="uk-UA" sz="3200" b="0" noProof="0" dirty="0"/>
        </a:p>
      </dgm:t>
    </dgm:pt>
    <dgm:pt modelId="{CEE07415-0B9B-4CEE-AE11-2BEA88675051}" type="parTrans" cxnId="{A10D7978-75A8-4D14-9343-09A5D8B909C9}">
      <dgm:prSet/>
      <dgm:spPr/>
      <dgm:t>
        <a:bodyPr/>
        <a:lstStyle/>
        <a:p>
          <a:endParaRPr lang="ru-RU"/>
        </a:p>
      </dgm:t>
    </dgm:pt>
    <dgm:pt modelId="{4F688C6A-7404-407F-9D6D-34A4CD25DC84}" type="sibTrans" cxnId="{A10D7978-75A8-4D14-9343-09A5D8B909C9}">
      <dgm:prSet/>
      <dgm:spPr/>
      <dgm:t>
        <a:bodyPr/>
        <a:lstStyle/>
        <a:p>
          <a:endParaRPr lang="ru-RU"/>
        </a:p>
      </dgm:t>
    </dgm:pt>
    <dgm:pt modelId="{940F00CF-9ABB-40A0-916F-A2B3BCDFB5D9}" type="pres">
      <dgm:prSet presAssocID="{68259D84-14DF-49F4-BE19-1B6C38E71FAB}" presName="linear" presStyleCnt="0">
        <dgm:presLayoutVars>
          <dgm:animLvl val="lvl"/>
          <dgm:resizeHandles val="exact"/>
        </dgm:presLayoutVars>
      </dgm:prSet>
      <dgm:spPr/>
      <dgm:t>
        <a:bodyPr/>
        <a:lstStyle/>
        <a:p>
          <a:endParaRPr lang="ru-RU"/>
        </a:p>
      </dgm:t>
    </dgm:pt>
    <dgm:pt modelId="{1822B4DF-FFCD-4963-9383-C8BD415AA481}" type="pres">
      <dgm:prSet presAssocID="{786D6AC2-C4D3-46E7-A73F-C4991AE628DE}" presName="parentText" presStyleLbl="node1" presStyleIdx="0" presStyleCnt="1">
        <dgm:presLayoutVars>
          <dgm:chMax val="0"/>
          <dgm:bulletEnabled val="1"/>
        </dgm:presLayoutVars>
      </dgm:prSet>
      <dgm:spPr/>
      <dgm:t>
        <a:bodyPr/>
        <a:lstStyle/>
        <a:p>
          <a:endParaRPr lang="ru-RU"/>
        </a:p>
      </dgm:t>
    </dgm:pt>
  </dgm:ptLst>
  <dgm:cxnLst>
    <dgm:cxn modelId="{A10D7978-75A8-4D14-9343-09A5D8B909C9}" srcId="{68259D84-14DF-49F4-BE19-1B6C38E71FAB}" destId="{786D6AC2-C4D3-46E7-A73F-C4991AE628DE}" srcOrd="0" destOrd="0" parTransId="{CEE07415-0B9B-4CEE-AE11-2BEA88675051}" sibTransId="{4F688C6A-7404-407F-9D6D-34A4CD25DC84}"/>
    <dgm:cxn modelId="{A28B82E6-CDF6-4B9C-8F93-9441B53107F1}" type="presOf" srcId="{786D6AC2-C4D3-46E7-A73F-C4991AE628DE}" destId="{1822B4DF-FFCD-4963-9383-C8BD415AA481}" srcOrd="0" destOrd="0" presId="urn:microsoft.com/office/officeart/2005/8/layout/vList2"/>
    <dgm:cxn modelId="{F6803111-A1E5-4F15-A858-B5D433A65585}" type="presOf" srcId="{68259D84-14DF-49F4-BE19-1B6C38E71FAB}" destId="{940F00CF-9ABB-40A0-916F-A2B3BCDFB5D9}" srcOrd="0" destOrd="0" presId="urn:microsoft.com/office/officeart/2005/8/layout/vList2"/>
    <dgm:cxn modelId="{41B6B898-53CF-4684-AD3A-790E9F2BA0E3}" type="presParOf" srcId="{940F00CF-9ABB-40A0-916F-A2B3BCDFB5D9}" destId="{1822B4DF-FFCD-4963-9383-C8BD415AA48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384B3E-38E5-43FE-9D42-2C932DF96C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A7EFE4F-F9A0-40BD-9F8F-5CDB834F7612}">
      <dgm:prSet/>
      <dgm:spPr/>
      <dgm:t>
        <a:bodyPr/>
        <a:lstStyle/>
        <a:p>
          <a:pPr algn="ctr" rtl="0"/>
          <a:r>
            <a:rPr lang="uk-UA" b="1" i="0" smtClean="0">
              <a:solidFill>
                <a:schemeClr val="bg1"/>
              </a:solidFill>
            </a:rPr>
            <a:t>Не включаються до списків присяжних громадяни:</a:t>
          </a:r>
          <a:endParaRPr lang="ru-RU" b="1">
            <a:solidFill>
              <a:schemeClr val="bg1"/>
            </a:solidFill>
          </a:endParaRPr>
        </a:p>
      </dgm:t>
    </dgm:pt>
    <dgm:pt modelId="{1E84DC63-1FC7-4532-A6D2-D1302C38AE91}" type="parTrans" cxnId="{32C63CEA-3AB0-48DC-BB02-4C1D0D04D6A0}">
      <dgm:prSet/>
      <dgm:spPr/>
      <dgm:t>
        <a:bodyPr/>
        <a:lstStyle/>
        <a:p>
          <a:endParaRPr lang="ru-RU"/>
        </a:p>
      </dgm:t>
    </dgm:pt>
    <dgm:pt modelId="{F1B49C79-DA0F-4465-ACD5-806A34BAFB91}" type="sibTrans" cxnId="{32C63CEA-3AB0-48DC-BB02-4C1D0D04D6A0}">
      <dgm:prSet/>
      <dgm:spPr/>
      <dgm:t>
        <a:bodyPr/>
        <a:lstStyle/>
        <a:p>
          <a:endParaRPr lang="ru-RU"/>
        </a:p>
      </dgm:t>
    </dgm:pt>
    <dgm:pt modelId="{D9C2015E-9FED-4ECE-9174-05AB16041DF4}">
      <dgm:prSet/>
      <dgm:spPr/>
      <dgm:t>
        <a:bodyPr/>
        <a:lstStyle/>
        <a:p>
          <a:pPr algn="just" rtl="0"/>
          <a:r>
            <a:rPr lang="uk-UA" b="1" i="0" dirty="0" smtClean="0"/>
            <a:t>1) визнані судом обмежено дієздатними або недієздатними;</a:t>
          </a:r>
          <a:endParaRPr lang="ru-RU" b="1" dirty="0"/>
        </a:p>
      </dgm:t>
    </dgm:pt>
    <dgm:pt modelId="{FC9BEA55-FD92-4A49-90B0-18439CF3C035}" type="parTrans" cxnId="{744F2516-AFC6-42F4-BB57-F07A6E1F566C}">
      <dgm:prSet/>
      <dgm:spPr/>
      <dgm:t>
        <a:bodyPr/>
        <a:lstStyle/>
        <a:p>
          <a:endParaRPr lang="ru-RU"/>
        </a:p>
      </dgm:t>
    </dgm:pt>
    <dgm:pt modelId="{5A104A70-F273-491A-8705-61C0DCC3267D}" type="sibTrans" cxnId="{744F2516-AFC6-42F4-BB57-F07A6E1F566C}">
      <dgm:prSet/>
      <dgm:spPr/>
      <dgm:t>
        <a:bodyPr/>
        <a:lstStyle/>
        <a:p>
          <a:endParaRPr lang="ru-RU"/>
        </a:p>
      </dgm:t>
    </dgm:pt>
    <dgm:pt modelId="{ACC17EAF-BFAE-4751-A868-A054A62339B0}">
      <dgm:prSet/>
      <dgm:spPr/>
      <dgm:t>
        <a:bodyPr/>
        <a:lstStyle/>
        <a:p>
          <a:pPr algn="just" rtl="0"/>
          <a:r>
            <a:rPr lang="uk-UA" b="1" i="0" dirty="0" smtClean="0"/>
            <a:t>2) які мають хронічні психічні чи інші захворювання, що перешкоджають виконанню обов’язків присяжного;</a:t>
          </a:r>
          <a:endParaRPr lang="ru-RU" b="1" dirty="0"/>
        </a:p>
      </dgm:t>
    </dgm:pt>
    <dgm:pt modelId="{009EFE82-6589-4E15-A466-5904379720A5}" type="parTrans" cxnId="{76AE3CEA-F268-4B48-A0CF-61576E5B65B9}">
      <dgm:prSet/>
      <dgm:spPr/>
      <dgm:t>
        <a:bodyPr/>
        <a:lstStyle/>
        <a:p>
          <a:endParaRPr lang="ru-RU"/>
        </a:p>
      </dgm:t>
    </dgm:pt>
    <dgm:pt modelId="{3981DECB-A0BF-4647-A8F5-3853CAE543D8}" type="sibTrans" cxnId="{76AE3CEA-F268-4B48-A0CF-61576E5B65B9}">
      <dgm:prSet/>
      <dgm:spPr/>
      <dgm:t>
        <a:bodyPr/>
        <a:lstStyle/>
        <a:p>
          <a:endParaRPr lang="ru-RU"/>
        </a:p>
      </dgm:t>
    </dgm:pt>
    <dgm:pt modelId="{3B67F952-1CA3-4625-9E86-80150FAE3C7E}">
      <dgm:prSet/>
      <dgm:spPr/>
      <dgm:t>
        <a:bodyPr/>
        <a:lstStyle/>
        <a:p>
          <a:pPr algn="just" rtl="0"/>
          <a:r>
            <a:rPr lang="uk-UA" b="1" i="0" dirty="0" smtClean="0"/>
            <a:t>3) які мають незняту чи непогашену судимість;</a:t>
          </a:r>
          <a:endParaRPr lang="ru-RU" b="1" dirty="0"/>
        </a:p>
      </dgm:t>
    </dgm:pt>
    <dgm:pt modelId="{8734FB95-5C3D-4D00-BCFC-69AF920A990C}" type="parTrans" cxnId="{C5BFBC4A-16CF-42AF-8415-5B873877391E}">
      <dgm:prSet/>
      <dgm:spPr/>
      <dgm:t>
        <a:bodyPr/>
        <a:lstStyle/>
        <a:p>
          <a:endParaRPr lang="ru-RU"/>
        </a:p>
      </dgm:t>
    </dgm:pt>
    <dgm:pt modelId="{D45A7CEA-C01F-4646-A2DD-DE838CC7F691}" type="sibTrans" cxnId="{C5BFBC4A-16CF-42AF-8415-5B873877391E}">
      <dgm:prSet/>
      <dgm:spPr/>
      <dgm:t>
        <a:bodyPr/>
        <a:lstStyle/>
        <a:p>
          <a:endParaRPr lang="ru-RU"/>
        </a:p>
      </dgm:t>
    </dgm:pt>
    <dgm:pt modelId="{358EBF87-3254-4D3D-9863-DF12C17D491D}">
      <dgm:prSet/>
      <dgm:spPr/>
      <dgm:t>
        <a:bodyPr/>
        <a:lstStyle/>
        <a:p>
          <a:pPr algn="just" rtl="0"/>
          <a:r>
            <a:rPr lang="uk-UA" b="1" i="0" dirty="0" smtClean="0"/>
            <a:t>4) народні депутати України, члени Кабінету Міністрів України, судді, прокурори, працівники правоохоронних органів (органів правопорядку), військовослужбовці, працівники апаратів судів, інші державні службовці, посадові особи органів місцевого самоврядування, адвокати, нотаріуси, члени Вищої кваліфікаційної комісії суддів України, Вищої ради правосуддя;</a:t>
          </a:r>
          <a:endParaRPr lang="ru-RU" b="1" dirty="0"/>
        </a:p>
      </dgm:t>
    </dgm:pt>
    <dgm:pt modelId="{668F2BDD-D7EF-4D8E-9737-8F3E0C908B98}" type="parTrans" cxnId="{508CEC8E-8129-4406-82B9-E2E2E4FC9977}">
      <dgm:prSet/>
      <dgm:spPr/>
      <dgm:t>
        <a:bodyPr/>
        <a:lstStyle/>
        <a:p>
          <a:endParaRPr lang="ru-RU"/>
        </a:p>
      </dgm:t>
    </dgm:pt>
    <dgm:pt modelId="{84E849E5-ECC2-45D4-9BA9-28F5170C7C5A}" type="sibTrans" cxnId="{508CEC8E-8129-4406-82B9-E2E2E4FC9977}">
      <dgm:prSet/>
      <dgm:spPr/>
      <dgm:t>
        <a:bodyPr/>
        <a:lstStyle/>
        <a:p>
          <a:endParaRPr lang="ru-RU"/>
        </a:p>
      </dgm:t>
    </dgm:pt>
    <dgm:pt modelId="{865AE9BD-9B95-4BF6-BBA0-4F3ECFA3B91E}">
      <dgm:prSet/>
      <dgm:spPr/>
      <dgm:t>
        <a:bodyPr/>
        <a:lstStyle/>
        <a:p>
          <a:pPr algn="just" rtl="0"/>
          <a:r>
            <a:rPr lang="uk-UA" b="1" i="0" dirty="0" smtClean="0"/>
            <a:t>5) особи, на яких протягом останнього року накладалося адміністративне стягнення за вчинення корупційного правопорушення;</a:t>
          </a:r>
          <a:endParaRPr lang="ru-RU" b="1" dirty="0"/>
        </a:p>
      </dgm:t>
    </dgm:pt>
    <dgm:pt modelId="{9F30CE56-7921-4674-9894-FB40F1EE9060}" type="parTrans" cxnId="{6BB6F104-94B1-46B4-B77D-BCDFED3CD34C}">
      <dgm:prSet/>
      <dgm:spPr/>
      <dgm:t>
        <a:bodyPr/>
        <a:lstStyle/>
        <a:p>
          <a:endParaRPr lang="ru-RU"/>
        </a:p>
      </dgm:t>
    </dgm:pt>
    <dgm:pt modelId="{B0A6CB9B-54F4-4F80-B82F-34200177FEC2}" type="sibTrans" cxnId="{6BB6F104-94B1-46B4-B77D-BCDFED3CD34C}">
      <dgm:prSet/>
      <dgm:spPr/>
      <dgm:t>
        <a:bodyPr/>
        <a:lstStyle/>
        <a:p>
          <a:endParaRPr lang="ru-RU"/>
        </a:p>
      </dgm:t>
    </dgm:pt>
    <dgm:pt modelId="{FE9FA1C4-9BA9-45E0-91EE-3330D17874DD}">
      <dgm:prSet/>
      <dgm:spPr/>
      <dgm:t>
        <a:bodyPr/>
        <a:lstStyle/>
        <a:p>
          <a:pPr algn="just" rtl="0"/>
          <a:r>
            <a:rPr lang="uk-UA" b="1" i="0" dirty="0" smtClean="0"/>
            <a:t>6) громадяни, які досягли шістдесяти п’яти років;</a:t>
          </a:r>
          <a:endParaRPr lang="ru-RU" b="1" dirty="0"/>
        </a:p>
      </dgm:t>
    </dgm:pt>
    <dgm:pt modelId="{8B835D9F-FE62-4ACE-8478-FAC0DB79547D}" type="parTrans" cxnId="{40C6282E-9CB6-4EB6-83D6-994CF57C9660}">
      <dgm:prSet/>
      <dgm:spPr/>
      <dgm:t>
        <a:bodyPr/>
        <a:lstStyle/>
        <a:p>
          <a:endParaRPr lang="ru-RU"/>
        </a:p>
      </dgm:t>
    </dgm:pt>
    <dgm:pt modelId="{0FE282DB-6F8F-4751-81DF-67A065F19945}" type="sibTrans" cxnId="{40C6282E-9CB6-4EB6-83D6-994CF57C9660}">
      <dgm:prSet/>
      <dgm:spPr/>
      <dgm:t>
        <a:bodyPr/>
        <a:lstStyle/>
        <a:p>
          <a:endParaRPr lang="ru-RU"/>
        </a:p>
      </dgm:t>
    </dgm:pt>
    <dgm:pt modelId="{CAE07FCB-39B6-42A4-8E24-008E9A6E9B06}">
      <dgm:prSet/>
      <dgm:spPr/>
      <dgm:t>
        <a:bodyPr/>
        <a:lstStyle/>
        <a:p>
          <a:pPr algn="just" rtl="0"/>
          <a:r>
            <a:rPr lang="uk-UA" b="1" i="0" dirty="0" smtClean="0"/>
            <a:t>7) особи, які не володіють державною мовою</a:t>
          </a:r>
          <a:r>
            <a:rPr lang="uk-UA" b="0" i="0" dirty="0" smtClean="0"/>
            <a:t>.</a:t>
          </a:r>
          <a:endParaRPr lang="ru-RU" dirty="0"/>
        </a:p>
      </dgm:t>
    </dgm:pt>
    <dgm:pt modelId="{0B52651F-2E89-41B4-85E0-190F7ADB8B9A}" type="parTrans" cxnId="{3D58D0F9-C17C-49D9-91DC-37261A70BD34}">
      <dgm:prSet/>
      <dgm:spPr/>
      <dgm:t>
        <a:bodyPr/>
        <a:lstStyle/>
        <a:p>
          <a:endParaRPr lang="ru-RU"/>
        </a:p>
      </dgm:t>
    </dgm:pt>
    <dgm:pt modelId="{E28741A0-05A8-4891-B500-BAB0914CB92A}" type="sibTrans" cxnId="{3D58D0F9-C17C-49D9-91DC-37261A70BD34}">
      <dgm:prSet/>
      <dgm:spPr/>
      <dgm:t>
        <a:bodyPr/>
        <a:lstStyle/>
        <a:p>
          <a:endParaRPr lang="ru-RU"/>
        </a:p>
      </dgm:t>
    </dgm:pt>
    <dgm:pt modelId="{043778E8-3233-45EA-A692-30F8ED9D0AED}" type="pres">
      <dgm:prSet presAssocID="{B9384B3E-38E5-43FE-9D42-2C932DF96C9D}" presName="linear" presStyleCnt="0">
        <dgm:presLayoutVars>
          <dgm:animLvl val="lvl"/>
          <dgm:resizeHandles val="exact"/>
        </dgm:presLayoutVars>
      </dgm:prSet>
      <dgm:spPr/>
      <dgm:t>
        <a:bodyPr/>
        <a:lstStyle/>
        <a:p>
          <a:endParaRPr lang="ru-RU"/>
        </a:p>
      </dgm:t>
    </dgm:pt>
    <dgm:pt modelId="{0635A043-0C8A-4318-AF56-9F9121A7E028}" type="pres">
      <dgm:prSet presAssocID="{9A7EFE4F-F9A0-40BD-9F8F-5CDB834F7612}" presName="parentText" presStyleLbl="node1" presStyleIdx="0" presStyleCnt="1">
        <dgm:presLayoutVars>
          <dgm:chMax val="0"/>
          <dgm:bulletEnabled val="1"/>
        </dgm:presLayoutVars>
      </dgm:prSet>
      <dgm:spPr/>
      <dgm:t>
        <a:bodyPr/>
        <a:lstStyle/>
        <a:p>
          <a:endParaRPr lang="ru-RU"/>
        </a:p>
      </dgm:t>
    </dgm:pt>
    <dgm:pt modelId="{55EB77ED-5C1A-4049-8558-F62D62158B67}" type="pres">
      <dgm:prSet presAssocID="{9A7EFE4F-F9A0-40BD-9F8F-5CDB834F7612}" presName="childText" presStyleLbl="revTx" presStyleIdx="0" presStyleCnt="1">
        <dgm:presLayoutVars>
          <dgm:bulletEnabled val="1"/>
        </dgm:presLayoutVars>
      </dgm:prSet>
      <dgm:spPr/>
      <dgm:t>
        <a:bodyPr/>
        <a:lstStyle/>
        <a:p>
          <a:endParaRPr lang="ru-RU"/>
        </a:p>
      </dgm:t>
    </dgm:pt>
  </dgm:ptLst>
  <dgm:cxnLst>
    <dgm:cxn modelId="{87C201C3-F728-47CC-83FD-93CD4C9BA688}" type="presOf" srcId="{FE9FA1C4-9BA9-45E0-91EE-3330D17874DD}" destId="{55EB77ED-5C1A-4049-8558-F62D62158B67}" srcOrd="0" destOrd="5" presId="urn:microsoft.com/office/officeart/2005/8/layout/vList2"/>
    <dgm:cxn modelId="{3D58D0F9-C17C-49D9-91DC-37261A70BD34}" srcId="{9A7EFE4F-F9A0-40BD-9F8F-5CDB834F7612}" destId="{CAE07FCB-39B6-42A4-8E24-008E9A6E9B06}" srcOrd="6" destOrd="0" parTransId="{0B52651F-2E89-41B4-85E0-190F7ADB8B9A}" sibTransId="{E28741A0-05A8-4891-B500-BAB0914CB92A}"/>
    <dgm:cxn modelId="{32C63CEA-3AB0-48DC-BB02-4C1D0D04D6A0}" srcId="{B9384B3E-38E5-43FE-9D42-2C932DF96C9D}" destId="{9A7EFE4F-F9A0-40BD-9F8F-5CDB834F7612}" srcOrd="0" destOrd="0" parTransId="{1E84DC63-1FC7-4532-A6D2-D1302C38AE91}" sibTransId="{F1B49C79-DA0F-4465-ACD5-806A34BAFB91}"/>
    <dgm:cxn modelId="{4555B12D-23D2-4B73-AC15-6EE128A7AB09}" type="presOf" srcId="{9A7EFE4F-F9A0-40BD-9F8F-5CDB834F7612}" destId="{0635A043-0C8A-4318-AF56-9F9121A7E028}" srcOrd="0" destOrd="0" presId="urn:microsoft.com/office/officeart/2005/8/layout/vList2"/>
    <dgm:cxn modelId="{F714F650-D34E-440F-BFEE-B5C198F63416}" type="presOf" srcId="{ACC17EAF-BFAE-4751-A868-A054A62339B0}" destId="{55EB77ED-5C1A-4049-8558-F62D62158B67}" srcOrd="0" destOrd="1" presId="urn:microsoft.com/office/officeart/2005/8/layout/vList2"/>
    <dgm:cxn modelId="{6BB6F104-94B1-46B4-B77D-BCDFED3CD34C}" srcId="{9A7EFE4F-F9A0-40BD-9F8F-5CDB834F7612}" destId="{865AE9BD-9B95-4BF6-BBA0-4F3ECFA3B91E}" srcOrd="4" destOrd="0" parTransId="{9F30CE56-7921-4674-9894-FB40F1EE9060}" sibTransId="{B0A6CB9B-54F4-4F80-B82F-34200177FEC2}"/>
    <dgm:cxn modelId="{76AE3CEA-F268-4B48-A0CF-61576E5B65B9}" srcId="{9A7EFE4F-F9A0-40BD-9F8F-5CDB834F7612}" destId="{ACC17EAF-BFAE-4751-A868-A054A62339B0}" srcOrd="1" destOrd="0" parTransId="{009EFE82-6589-4E15-A466-5904379720A5}" sibTransId="{3981DECB-A0BF-4647-A8F5-3853CAE543D8}"/>
    <dgm:cxn modelId="{ADC0C905-E5CF-498E-98C4-9E0C15FFC813}" type="presOf" srcId="{CAE07FCB-39B6-42A4-8E24-008E9A6E9B06}" destId="{55EB77ED-5C1A-4049-8558-F62D62158B67}" srcOrd="0" destOrd="6" presId="urn:microsoft.com/office/officeart/2005/8/layout/vList2"/>
    <dgm:cxn modelId="{17E47DD2-C2A6-4E83-9E49-222509DBC0F0}" type="presOf" srcId="{3B67F952-1CA3-4625-9E86-80150FAE3C7E}" destId="{55EB77ED-5C1A-4049-8558-F62D62158B67}" srcOrd="0" destOrd="2" presId="urn:microsoft.com/office/officeart/2005/8/layout/vList2"/>
    <dgm:cxn modelId="{508CEC8E-8129-4406-82B9-E2E2E4FC9977}" srcId="{9A7EFE4F-F9A0-40BD-9F8F-5CDB834F7612}" destId="{358EBF87-3254-4D3D-9863-DF12C17D491D}" srcOrd="3" destOrd="0" parTransId="{668F2BDD-D7EF-4D8E-9737-8F3E0C908B98}" sibTransId="{84E849E5-ECC2-45D4-9BA9-28F5170C7C5A}"/>
    <dgm:cxn modelId="{F87AE24E-FE53-4D75-8B82-3B674AC9B48B}" type="presOf" srcId="{B9384B3E-38E5-43FE-9D42-2C932DF96C9D}" destId="{043778E8-3233-45EA-A692-30F8ED9D0AED}" srcOrd="0" destOrd="0" presId="urn:microsoft.com/office/officeart/2005/8/layout/vList2"/>
    <dgm:cxn modelId="{C5BFBC4A-16CF-42AF-8415-5B873877391E}" srcId="{9A7EFE4F-F9A0-40BD-9F8F-5CDB834F7612}" destId="{3B67F952-1CA3-4625-9E86-80150FAE3C7E}" srcOrd="2" destOrd="0" parTransId="{8734FB95-5C3D-4D00-BCFC-69AF920A990C}" sibTransId="{D45A7CEA-C01F-4646-A2DD-DE838CC7F691}"/>
    <dgm:cxn modelId="{3300A4DC-9907-405E-A3A4-55B57A07F684}" type="presOf" srcId="{358EBF87-3254-4D3D-9863-DF12C17D491D}" destId="{55EB77ED-5C1A-4049-8558-F62D62158B67}" srcOrd="0" destOrd="3" presId="urn:microsoft.com/office/officeart/2005/8/layout/vList2"/>
    <dgm:cxn modelId="{40C6282E-9CB6-4EB6-83D6-994CF57C9660}" srcId="{9A7EFE4F-F9A0-40BD-9F8F-5CDB834F7612}" destId="{FE9FA1C4-9BA9-45E0-91EE-3330D17874DD}" srcOrd="5" destOrd="0" parTransId="{8B835D9F-FE62-4ACE-8478-FAC0DB79547D}" sibTransId="{0FE282DB-6F8F-4751-81DF-67A065F19945}"/>
    <dgm:cxn modelId="{744F2516-AFC6-42F4-BB57-F07A6E1F566C}" srcId="{9A7EFE4F-F9A0-40BD-9F8F-5CDB834F7612}" destId="{D9C2015E-9FED-4ECE-9174-05AB16041DF4}" srcOrd="0" destOrd="0" parTransId="{FC9BEA55-FD92-4A49-90B0-18439CF3C035}" sibTransId="{5A104A70-F273-491A-8705-61C0DCC3267D}"/>
    <dgm:cxn modelId="{BB869E36-DECA-4131-BF7D-D00B205DE5F1}" type="presOf" srcId="{865AE9BD-9B95-4BF6-BBA0-4F3ECFA3B91E}" destId="{55EB77ED-5C1A-4049-8558-F62D62158B67}" srcOrd="0" destOrd="4" presId="urn:microsoft.com/office/officeart/2005/8/layout/vList2"/>
    <dgm:cxn modelId="{1F8F671B-E1E6-4EEF-845D-A5A572739D53}" type="presOf" srcId="{D9C2015E-9FED-4ECE-9174-05AB16041DF4}" destId="{55EB77ED-5C1A-4049-8558-F62D62158B67}" srcOrd="0" destOrd="0" presId="urn:microsoft.com/office/officeart/2005/8/layout/vList2"/>
    <dgm:cxn modelId="{D3A9312B-5FA5-4D5F-B50F-5289EC00682B}" type="presParOf" srcId="{043778E8-3233-45EA-A692-30F8ED9D0AED}" destId="{0635A043-0C8A-4318-AF56-9F9121A7E028}" srcOrd="0" destOrd="0" presId="urn:microsoft.com/office/officeart/2005/8/layout/vList2"/>
    <dgm:cxn modelId="{5C3C1187-8F9C-4A27-BA37-91245ADE79F2}" type="presParOf" srcId="{043778E8-3233-45EA-A692-30F8ED9D0AED}" destId="{55EB77ED-5C1A-4049-8558-F62D62158B67}"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CE329A-92F9-49FA-B649-2A6FE820C995}"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ru-RU"/>
        </a:p>
      </dgm:t>
    </dgm:pt>
    <dgm:pt modelId="{D8AF965B-CCC7-4951-856A-BD2111117D5F}">
      <dgm:prSet/>
      <dgm:spPr/>
      <dgm:t>
        <a:bodyPr/>
        <a:lstStyle/>
        <a:p>
          <a:pPr algn="just" rtl="0"/>
          <a:r>
            <a:rPr lang="uk-UA" b="1" i="0" dirty="0" smtClean="0"/>
            <a:t>	За присяжними на час виконання ними обов’язків у суді за місцем основної роботи зберігаються всі гарантії та пільги, визначені законом. Час виконання присяжним обов’язків у суді зараховується до всіх видів трудового стажу. Звільнення присяжного з роботи або переведення на іншу роботу без його згоди під час виконання ним обов’язків у суді не допускається.</a:t>
          </a:r>
          <a:endParaRPr lang="ru-RU" b="1" dirty="0"/>
        </a:p>
      </dgm:t>
    </dgm:pt>
    <dgm:pt modelId="{FDA4CEDA-1F91-48B9-A99A-11BBC3CD1A11}" type="parTrans" cxnId="{731D339B-BA42-4936-969D-E8E30D40B0F9}">
      <dgm:prSet/>
      <dgm:spPr/>
      <dgm:t>
        <a:bodyPr/>
        <a:lstStyle/>
        <a:p>
          <a:endParaRPr lang="ru-RU"/>
        </a:p>
      </dgm:t>
    </dgm:pt>
    <dgm:pt modelId="{E0EFAB2C-766B-4EAC-BDA6-320E38E6D2EC}" type="sibTrans" cxnId="{731D339B-BA42-4936-969D-E8E30D40B0F9}">
      <dgm:prSet/>
      <dgm:spPr/>
      <dgm:t>
        <a:bodyPr/>
        <a:lstStyle/>
        <a:p>
          <a:endParaRPr lang="ru-RU"/>
        </a:p>
      </dgm:t>
    </dgm:pt>
    <dgm:pt modelId="{435520D6-24AC-4291-85CC-73B78BAABDBB}">
      <dgm:prSet/>
      <dgm:spPr/>
      <dgm:t>
        <a:bodyPr/>
        <a:lstStyle/>
        <a:p>
          <a:pPr algn="just" rtl="0"/>
          <a:r>
            <a:rPr lang="uk-UA" b="1" i="0" dirty="0" smtClean="0"/>
            <a:t>	На присяжних поширюються гарантії незалежності і недоторканності суддів, установлені законом, на час виконання ними обов’язків із здійснення правосуддя. За обґрунтованим клопотанням присяжного заходи безпеки щодо нього можуть уживатися і після закінчення виконання цих обов’язків</a:t>
          </a:r>
          <a:endParaRPr lang="ru-RU" b="1" dirty="0"/>
        </a:p>
      </dgm:t>
    </dgm:pt>
    <dgm:pt modelId="{743F25E1-5BFC-4C2A-BC24-B302AEC17875}" type="parTrans" cxnId="{130DAB87-ADB3-488A-99F9-8F98B6C14B59}">
      <dgm:prSet/>
      <dgm:spPr/>
      <dgm:t>
        <a:bodyPr/>
        <a:lstStyle/>
        <a:p>
          <a:endParaRPr lang="ru-RU"/>
        </a:p>
      </dgm:t>
    </dgm:pt>
    <dgm:pt modelId="{736CA6A7-2729-4F91-8289-240E54677412}" type="sibTrans" cxnId="{130DAB87-ADB3-488A-99F9-8F98B6C14B59}">
      <dgm:prSet/>
      <dgm:spPr/>
      <dgm:t>
        <a:bodyPr/>
        <a:lstStyle/>
        <a:p>
          <a:endParaRPr lang="ru-RU"/>
        </a:p>
      </dgm:t>
    </dgm:pt>
    <dgm:pt modelId="{DAD1579C-CC77-463B-9B43-99C8A03A4216}" type="pres">
      <dgm:prSet presAssocID="{D7CE329A-92F9-49FA-B649-2A6FE820C995}" presName="compositeShape" presStyleCnt="0">
        <dgm:presLayoutVars>
          <dgm:chMax val="7"/>
          <dgm:dir/>
          <dgm:resizeHandles val="exact"/>
        </dgm:presLayoutVars>
      </dgm:prSet>
      <dgm:spPr/>
      <dgm:t>
        <a:bodyPr/>
        <a:lstStyle/>
        <a:p>
          <a:endParaRPr lang="ru-RU"/>
        </a:p>
      </dgm:t>
    </dgm:pt>
    <dgm:pt modelId="{466924D3-01B1-4BF0-81E1-9B4ACE48601A}" type="pres">
      <dgm:prSet presAssocID="{D8AF965B-CCC7-4951-856A-BD2111117D5F}" presName="circ1" presStyleLbl="vennNode1" presStyleIdx="0" presStyleCnt="2"/>
      <dgm:spPr/>
      <dgm:t>
        <a:bodyPr/>
        <a:lstStyle/>
        <a:p>
          <a:endParaRPr lang="ru-RU"/>
        </a:p>
      </dgm:t>
    </dgm:pt>
    <dgm:pt modelId="{4836DEC2-3C95-4F11-83AA-EB91581BCEE1}" type="pres">
      <dgm:prSet presAssocID="{D8AF965B-CCC7-4951-856A-BD2111117D5F}" presName="circ1Tx" presStyleLbl="revTx" presStyleIdx="0" presStyleCnt="0">
        <dgm:presLayoutVars>
          <dgm:chMax val="0"/>
          <dgm:chPref val="0"/>
          <dgm:bulletEnabled val="1"/>
        </dgm:presLayoutVars>
      </dgm:prSet>
      <dgm:spPr/>
      <dgm:t>
        <a:bodyPr/>
        <a:lstStyle/>
        <a:p>
          <a:endParaRPr lang="ru-RU"/>
        </a:p>
      </dgm:t>
    </dgm:pt>
    <dgm:pt modelId="{05C762F5-6743-454C-AE46-59BD55CDDA65}" type="pres">
      <dgm:prSet presAssocID="{435520D6-24AC-4291-85CC-73B78BAABDBB}" presName="circ2" presStyleLbl="vennNode1" presStyleIdx="1" presStyleCnt="2"/>
      <dgm:spPr/>
      <dgm:t>
        <a:bodyPr/>
        <a:lstStyle/>
        <a:p>
          <a:endParaRPr lang="ru-RU"/>
        </a:p>
      </dgm:t>
    </dgm:pt>
    <dgm:pt modelId="{B55F0A55-C223-47CE-8A12-3F1D282F1FD4}" type="pres">
      <dgm:prSet presAssocID="{435520D6-24AC-4291-85CC-73B78BAABDBB}" presName="circ2Tx" presStyleLbl="revTx" presStyleIdx="0" presStyleCnt="0">
        <dgm:presLayoutVars>
          <dgm:chMax val="0"/>
          <dgm:chPref val="0"/>
          <dgm:bulletEnabled val="1"/>
        </dgm:presLayoutVars>
      </dgm:prSet>
      <dgm:spPr/>
      <dgm:t>
        <a:bodyPr/>
        <a:lstStyle/>
        <a:p>
          <a:endParaRPr lang="ru-RU"/>
        </a:p>
      </dgm:t>
    </dgm:pt>
  </dgm:ptLst>
  <dgm:cxnLst>
    <dgm:cxn modelId="{668284AA-5A78-4A10-8FD7-A583C2973452}" type="presOf" srcId="{D8AF965B-CCC7-4951-856A-BD2111117D5F}" destId="{466924D3-01B1-4BF0-81E1-9B4ACE48601A}" srcOrd="0" destOrd="0" presId="urn:microsoft.com/office/officeart/2005/8/layout/venn1"/>
    <dgm:cxn modelId="{FDF834F1-2FBA-4891-B752-98B69DBB4227}" type="presOf" srcId="{D8AF965B-CCC7-4951-856A-BD2111117D5F}" destId="{4836DEC2-3C95-4F11-83AA-EB91581BCEE1}" srcOrd="1" destOrd="0" presId="urn:microsoft.com/office/officeart/2005/8/layout/venn1"/>
    <dgm:cxn modelId="{130DAB87-ADB3-488A-99F9-8F98B6C14B59}" srcId="{D7CE329A-92F9-49FA-B649-2A6FE820C995}" destId="{435520D6-24AC-4291-85CC-73B78BAABDBB}" srcOrd="1" destOrd="0" parTransId="{743F25E1-5BFC-4C2A-BC24-B302AEC17875}" sibTransId="{736CA6A7-2729-4F91-8289-240E54677412}"/>
    <dgm:cxn modelId="{FD574A71-5362-44C3-997F-5DD7EA5C4050}" type="presOf" srcId="{435520D6-24AC-4291-85CC-73B78BAABDBB}" destId="{B55F0A55-C223-47CE-8A12-3F1D282F1FD4}" srcOrd="1" destOrd="0" presId="urn:microsoft.com/office/officeart/2005/8/layout/venn1"/>
    <dgm:cxn modelId="{731D339B-BA42-4936-969D-E8E30D40B0F9}" srcId="{D7CE329A-92F9-49FA-B649-2A6FE820C995}" destId="{D8AF965B-CCC7-4951-856A-BD2111117D5F}" srcOrd="0" destOrd="0" parTransId="{FDA4CEDA-1F91-48B9-A99A-11BBC3CD1A11}" sibTransId="{E0EFAB2C-766B-4EAC-BDA6-320E38E6D2EC}"/>
    <dgm:cxn modelId="{8FA377F5-F4D8-4A58-A38E-0BC100FD2F29}" type="presOf" srcId="{D7CE329A-92F9-49FA-B649-2A6FE820C995}" destId="{DAD1579C-CC77-463B-9B43-99C8A03A4216}" srcOrd="0" destOrd="0" presId="urn:microsoft.com/office/officeart/2005/8/layout/venn1"/>
    <dgm:cxn modelId="{98E952C5-DCA1-43B8-B7E3-4A08ABE7CAEC}" type="presOf" srcId="{435520D6-24AC-4291-85CC-73B78BAABDBB}" destId="{05C762F5-6743-454C-AE46-59BD55CDDA65}" srcOrd="0" destOrd="0" presId="urn:microsoft.com/office/officeart/2005/8/layout/venn1"/>
    <dgm:cxn modelId="{4607349B-708B-4BF5-B8F9-932902E12953}" type="presParOf" srcId="{DAD1579C-CC77-463B-9B43-99C8A03A4216}" destId="{466924D3-01B1-4BF0-81E1-9B4ACE48601A}" srcOrd="0" destOrd="0" presId="urn:microsoft.com/office/officeart/2005/8/layout/venn1"/>
    <dgm:cxn modelId="{F2D1424C-05BA-413B-95E4-D5502AABAF89}" type="presParOf" srcId="{DAD1579C-CC77-463B-9B43-99C8A03A4216}" destId="{4836DEC2-3C95-4F11-83AA-EB91581BCEE1}" srcOrd="1" destOrd="0" presId="urn:microsoft.com/office/officeart/2005/8/layout/venn1"/>
    <dgm:cxn modelId="{8C06AACF-D896-49B9-ADE3-31872C5C0700}" type="presParOf" srcId="{DAD1579C-CC77-463B-9B43-99C8A03A4216}" destId="{05C762F5-6743-454C-AE46-59BD55CDDA65}" srcOrd="2" destOrd="0" presId="urn:microsoft.com/office/officeart/2005/8/layout/venn1"/>
    <dgm:cxn modelId="{A03CE244-E12C-4774-8573-31982D1C6F60}" type="presParOf" srcId="{DAD1579C-CC77-463B-9B43-99C8A03A4216}" destId="{B55F0A55-C223-47CE-8A12-3F1D282F1FD4}"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7CCC0-92B1-441F-BD24-8887D531D4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4C66CEE-A19E-45EE-81FB-E38D353AD765}">
      <dgm:prSet custT="1"/>
      <dgm:spPr>
        <a:solidFill>
          <a:schemeClr val="bg2">
            <a:lumMod val="50000"/>
          </a:schemeClr>
        </a:solidFill>
      </dgm:spPr>
      <dgm:t>
        <a:bodyPr/>
        <a:lstStyle/>
        <a:p>
          <a:pPr algn="just" rtl="0"/>
          <a:r>
            <a:rPr lang="uk-UA" sz="3200" b="1" i="0" dirty="0" smtClean="0">
              <a:solidFill>
                <a:schemeClr val="tx1"/>
              </a:solidFill>
            </a:rPr>
            <a:t>	Прокурор </a:t>
          </a:r>
          <a:r>
            <a:rPr lang="uk-UA" sz="3200" b="0" i="0" dirty="0" smtClean="0">
              <a:solidFill>
                <a:schemeClr val="tx1"/>
              </a:solidFill>
            </a:rPr>
            <a:t>– це суб’єкт кримінального процесу, що бере участь у всіх його стадіях, здійснюючи при цьому нагляд за дотриманням законів і підтримуючи державне обвинувачення у суді. Як прокурор у кримінальному процесі може виступати особа, яка обіймає посаду, передбачену ст. 17 Закону України “Про прокуратуру”, та діє у межах своїх повноважень (п. 15 ч. 1 ст. 3 КПК України).</a:t>
          </a:r>
          <a:endParaRPr lang="ru-RU" sz="3200" dirty="0">
            <a:solidFill>
              <a:schemeClr val="tx1"/>
            </a:solidFill>
          </a:endParaRPr>
        </a:p>
      </dgm:t>
    </dgm:pt>
    <dgm:pt modelId="{17529684-F8CF-47D3-805B-812399B6C66A}" type="parTrans" cxnId="{6084A18C-E1B4-4C87-995F-A17A8C16F7E0}">
      <dgm:prSet/>
      <dgm:spPr/>
      <dgm:t>
        <a:bodyPr/>
        <a:lstStyle/>
        <a:p>
          <a:endParaRPr lang="ru-RU" sz="3200"/>
        </a:p>
      </dgm:t>
    </dgm:pt>
    <dgm:pt modelId="{E92D7EB0-838E-412E-8FA2-FC80707A9839}" type="sibTrans" cxnId="{6084A18C-E1B4-4C87-995F-A17A8C16F7E0}">
      <dgm:prSet/>
      <dgm:spPr/>
      <dgm:t>
        <a:bodyPr/>
        <a:lstStyle/>
        <a:p>
          <a:endParaRPr lang="ru-RU" sz="3200"/>
        </a:p>
      </dgm:t>
    </dgm:pt>
    <dgm:pt modelId="{6DDAB0AF-9904-4331-BA70-2B069FB922D2}" type="pres">
      <dgm:prSet presAssocID="{3D77CCC0-92B1-441F-BD24-8887D531D4D3}" presName="linear" presStyleCnt="0">
        <dgm:presLayoutVars>
          <dgm:animLvl val="lvl"/>
          <dgm:resizeHandles val="exact"/>
        </dgm:presLayoutVars>
      </dgm:prSet>
      <dgm:spPr/>
      <dgm:t>
        <a:bodyPr/>
        <a:lstStyle/>
        <a:p>
          <a:endParaRPr lang="ru-RU"/>
        </a:p>
      </dgm:t>
    </dgm:pt>
    <dgm:pt modelId="{D83E06F2-0423-4091-87EE-905C1B661031}" type="pres">
      <dgm:prSet presAssocID="{B4C66CEE-A19E-45EE-81FB-E38D353AD765}" presName="parentText" presStyleLbl="node1" presStyleIdx="0" presStyleCnt="1" custScaleY="1358297" custLinFactNeighborX="-10017" custLinFactNeighborY="1520">
        <dgm:presLayoutVars>
          <dgm:chMax val="0"/>
          <dgm:bulletEnabled val="1"/>
        </dgm:presLayoutVars>
      </dgm:prSet>
      <dgm:spPr/>
      <dgm:t>
        <a:bodyPr/>
        <a:lstStyle/>
        <a:p>
          <a:endParaRPr lang="ru-RU"/>
        </a:p>
      </dgm:t>
    </dgm:pt>
  </dgm:ptLst>
  <dgm:cxnLst>
    <dgm:cxn modelId="{6084A18C-E1B4-4C87-995F-A17A8C16F7E0}" srcId="{3D77CCC0-92B1-441F-BD24-8887D531D4D3}" destId="{B4C66CEE-A19E-45EE-81FB-E38D353AD765}" srcOrd="0" destOrd="0" parTransId="{17529684-F8CF-47D3-805B-812399B6C66A}" sibTransId="{E92D7EB0-838E-412E-8FA2-FC80707A9839}"/>
    <dgm:cxn modelId="{98BAFE52-3796-4AFC-9B6A-86C5BCB67CD6}" type="presOf" srcId="{B4C66CEE-A19E-45EE-81FB-E38D353AD765}" destId="{D83E06F2-0423-4091-87EE-905C1B661031}" srcOrd="0" destOrd="0" presId="urn:microsoft.com/office/officeart/2005/8/layout/vList2"/>
    <dgm:cxn modelId="{2A066534-D1E1-4F76-9175-37DD63EAFF42}" type="presOf" srcId="{3D77CCC0-92B1-441F-BD24-8887D531D4D3}" destId="{6DDAB0AF-9904-4331-BA70-2B069FB922D2}" srcOrd="0" destOrd="0" presId="urn:microsoft.com/office/officeart/2005/8/layout/vList2"/>
    <dgm:cxn modelId="{303809F7-E8DD-413D-B9BF-8001345AE9C8}" type="presParOf" srcId="{6DDAB0AF-9904-4331-BA70-2B069FB922D2}" destId="{D83E06F2-0423-4091-87EE-905C1B66103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2134B6-3E9F-4D0B-91AB-CB41B49F9B4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ru-RU"/>
        </a:p>
      </dgm:t>
    </dgm:pt>
    <dgm:pt modelId="{5D8C174E-7D67-4A62-AB49-2383373ED283}">
      <dgm:prSet custT="1"/>
      <dgm:spPr/>
      <dgm:t>
        <a:bodyPr/>
        <a:lstStyle/>
        <a:p>
          <a:pPr rtl="0"/>
          <a:r>
            <a:rPr lang="uk-UA" sz="1800" b="1" i="0" dirty="0" smtClean="0"/>
            <a:t>1) починати досудове розслідування за наявності підстав, передбачених КПК;</a:t>
          </a:r>
          <a:endParaRPr lang="ru-RU" sz="1800" b="1" dirty="0"/>
        </a:p>
      </dgm:t>
    </dgm:pt>
    <dgm:pt modelId="{F6196C3F-8E45-4964-9410-9C8896863EC4}" type="parTrans" cxnId="{E13893E4-A4EC-4A7E-AC66-88B2CF1F5E36}">
      <dgm:prSet/>
      <dgm:spPr/>
      <dgm:t>
        <a:bodyPr/>
        <a:lstStyle/>
        <a:p>
          <a:endParaRPr lang="ru-RU"/>
        </a:p>
      </dgm:t>
    </dgm:pt>
    <dgm:pt modelId="{8F982F08-960D-434F-A644-FE38032A46A3}" type="sibTrans" cxnId="{E13893E4-A4EC-4A7E-AC66-88B2CF1F5E36}">
      <dgm:prSet/>
      <dgm:spPr/>
      <dgm:t>
        <a:bodyPr/>
        <a:lstStyle/>
        <a:p>
          <a:endParaRPr lang="ru-RU"/>
        </a:p>
      </dgm:t>
    </dgm:pt>
    <dgm:pt modelId="{13C8C611-4CE4-49ED-8D07-AB2513666590}">
      <dgm:prSet custT="1"/>
      <dgm:spPr/>
      <dgm:t>
        <a:bodyPr/>
        <a:lstStyle/>
        <a:p>
          <a:pPr algn="just" rtl="0"/>
          <a:r>
            <a:rPr lang="uk-UA" sz="1600" b="1" i="0" dirty="0" smtClean="0"/>
            <a:t>2) проводити слідчі (розшукові) дії та негласні слідчі (розшукові) дії у випадках, встановлених КПК;</a:t>
          </a:r>
          <a:endParaRPr lang="ru-RU" sz="1600" b="1" dirty="0"/>
        </a:p>
      </dgm:t>
    </dgm:pt>
    <dgm:pt modelId="{D13F1BD6-C76A-4332-82B6-667EDFFFC6F8}" type="parTrans" cxnId="{3459A08B-7B93-4AD5-9F4C-99232E87E788}">
      <dgm:prSet/>
      <dgm:spPr/>
      <dgm:t>
        <a:bodyPr/>
        <a:lstStyle/>
        <a:p>
          <a:endParaRPr lang="ru-RU"/>
        </a:p>
      </dgm:t>
    </dgm:pt>
    <dgm:pt modelId="{1E744CDF-5E68-407C-8DC5-BA336665FFC4}" type="sibTrans" cxnId="{3459A08B-7B93-4AD5-9F4C-99232E87E788}">
      <dgm:prSet/>
      <dgm:spPr/>
      <dgm:t>
        <a:bodyPr/>
        <a:lstStyle/>
        <a:p>
          <a:endParaRPr lang="ru-RU"/>
        </a:p>
      </dgm:t>
    </dgm:pt>
    <dgm:pt modelId="{CE5CB9F2-9B86-46DC-A7BD-C53700CF460B}">
      <dgm:prSet custT="1"/>
      <dgm:spPr/>
      <dgm:t>
        <a:bodyPr/>
        <a:lstStyle/>
        <a:p>
          <a:pPr rtl="0"/>
          <a:r>
            <a:rPr lang="uk-UA" sz="1600" b="1" i="0" dirty="0" smtClean="0"/>
            <a:t>3) доручати проведення слідчих (розшукових) дій та негласних слідчих (розшукових) дій відповідним оперативним підрозділам;</a:t>
          </a:r>
          <a:endParaRPr lang="ru-RU" sz="1600" b="1" dirty="0"/>
        </a:p>
      </dgm:t>
    </dgm:pt>
    <dgm:pt modelId="{7250E961-54BB-46BD-9C5E-2DE43597910D}" type="parTrans" cxnId="{C0A2B740-BA1F-4C05-9D2D-3197581433C7}">
      <dgm:prSet/>
      <dgm:spPr/>
      <dgm:t>
        <a:bodyPr/>
        <a:lstStyle/>
        <a:p>
          <a:endParaRPr lang="ru-RU"/>
        </a:p>
      </dgm:t>
    </dgm:pt>
    <dgm:pt modelId="{A193F2D2-5701-4B9A-8983-75F81D840E7E}" type="sibTrans" cxnId="{C0A2B740-BA1F-4C05-9D2D-3197581433C7}">
      <dgm:prSet/>
      <dgm:spPr/>
      <dgm:t>
        <a:bodyPr/>
        <a:lstStyle/>
        <a:p>
          <a:endParaRPr lang="ru-RU"/>
        </a:p>
      </dgm:t>
    </dgm:pt>
    <dgm:pt modelId="{E788BB5D-CD63-4DBA-8789-5BC8D3C4ED21}">
      <dgm:prSet custT="1"/>
      <dgm:spPr/>
      <dgm:t>
        <a:bodyPr/>
        <a:lstStyle/>
        <a:p>
          <a:pPr rtl="0"/>
          <a:r>
            <a:rPr lang="uk-UA" sz="1400" b="1" i="0" dirty="0" smtClean="0"/>
            <a:t>4) звертатися за погодженням із прокурором до слідчого судді з клопотаннями про застосування заходів забезпечення кримінального провадження, проведення слідчих (розшукових) дій та негласних слідчих (розшукових) дій;</a:t>
          </a:r>
          <a:endParaRPr lang="ru-RU" sz="1400" b="1" dirty="0"/>
        </a:p>
      </dgm:t>
    </dgm:pt>
    <dgm:pt modelId="{57C68633-E77D-469B-AAB9-7B0050884C36}" type="parTrans" cxnId="{1D26F3FB-CB6C-4757-A05C-91B2E7513215}">
      <dgm:prSet/>
      <dgm:spPr/>
      <dgm:t>
        <a:bodyPr/>
        <a:lstStyle/>
        <a:p>
          <a:endParaRPr lang="ru-RU"/>
        </a:p>
      </dgm:t>
    </dgm:pt>
    <dgm:pt modelId="{6F0826AA-CA11-4B59-8D45-A53190486832}" type="sibTrans" cxnId="{1D26F3FB-CB6C-4757-A05C-91B2E7513215}">
      <dgm:prSet/>
      <dgm:spPr/>
      <dgm:t>
        <a:bodyPr/>
        <a:lstStyle/>
        <a:p>
          <a:endParaRPr lang="ru-RU"/>
        </a:p>
      </dgm:t>
    </dgm:pt>
    <dgm:pt modelId="{D38F06EF-D3A0-411D-A769-8E23CC4B511F}">
      <dgm:prSet/>
      <dgm:spPr/>
      <dgm:t>
        <a:bodyPr/>
        <a:lstStyle/>
        <a:p>
          <a:pPr rtl="0"/>
          <a:r>
            <a:rPr lang="uk-UA" b="1" i="0" dirty="0" smtClean="0"/>
            <a:t>5) повідомляти за погодженням із прокурором особі про підозру;</a:t>
          </a:r>
          <a:endParaRPr lang="ru-RU" b="1" dirty="0"/>
        </a:p>
      </dgm:t>
    </dgm:pt>
    <dgm:pt modelId="{3A8B51A6-FD2E-49D1-B5AD-DC9BB3A71E8C}" type="parTrans" cxnId="{985A9364-3218-4C07-B127-61861FA28E7E}">
      <dgm:prSet/>
      <dgm:spPr/>
      <dgm:t>
        <a:bodyPr/>
        <a:lstStyle/>
        <a:p>
          <a:endParaRPr lang="ru-RU"/>
        </a:p>
      </dgm:t>
    </dgm:pt>
    <dgm:pt modelId="{197AE48D-54BE-4E61-A70B-66AB3728BEE0}" type="sibTrans" cxnId="{985A9364-3218-4C07-B127-61861FA28E7E}">
      <dgm:prSet/>
      <dgm:spPr/>
      <dgm:t>
        <a:bodyPr/>
        <a:lstStyle/>
        <a:p>
          <a:endParaRPr lang="ru-RU"/>
        </a:p>
      </dgm:t>
    </dgm:pt>
    <dgm:pt modelId="{7AA8BED7-E315-42F0-96E5-4C47A8D6D480}">
      <dgm:prSet/>
      <dgm:spPr/>
      <dgm:t>
        <a:bodyPr/>
        <a:lstStyle/>
        <a:p>
          <a:pPr rtl="0"/>
          <a:r>
            <a:rPr lang="uk-UA" b="1" i="0" dirty="0" smtClean="0"/>
            <a:t>6) за результатами розслідування складати обвинувальний акт, клопотання про застосування примусових заходів медичного або виховного характеру та подавати їх прокурору на затвердження;</a:t>
          </a:r>
          <a:endParaRPr lang="ru-RU" b="1" dirty="0"/>
        </a:p>
      </dgm:t>
    </dgm:pt>
    <dgm:pt modelId="{8B0828B3-CDB0-4823-BB41-123D169E8140}" type="parTrans" cxnId="{B7EAEEA0-C32A-4693-A63F-AE0FF85F189B}">
      <dgm:prSet/>
      <dgm:spPr/>
      <dgm:t>
        <a:bodyPr/>
        <a:lstStyle/>
        <a:p>
          <a:endParaRPr lang="ru-RU"/>
        </a:p>
      </dgm:t>
    </dgm:pt>
    <dgm:pt modelId="{10E9C4F5-04EB-4523-A53E-02792A7794D5}" type="sibTrans" cxnId="{B7EAEEA0-C32A-4693-A63F-AE0FF85F189B}">
      <dgm:prSet/>
      <dgm:spPr/>
      <dgm:t>
        <a:bodyPr/>
        <a:lstStyle/>
        <a:p>
          <a:endParaRPr lang="ru-RU"/>
        </a:p>
      </dgm:t>
    </dgm:pt>
    <dgm:pt modelId="{603A9942-7349-40EC-8205-AE332724B749}">
      <dgm:prSet/>
      <dgm:spPr/>
      <dgm:t>
        <a:bodyPr/>
        <a:lstStyle/>
        <a:p>
          <a:pPr rtl="0"/>
          <a:r>
            <a:rPr lang="uk-UA" b="1" i="0" dirty="0" smtClean="0"/>
            <a:t>7) приймати процесуальні рішення у випадках, передбачених КПК, у тому числі щодо закриття кримінального провадження за наявності підстав, передбачених статтею 284 КПК;</a:t>
          </a:r>
          <a:endParaRPr lang="ru-RU" b="1" dirty="0"/>
        </a:p>
      </dgm:t>
    </dgm:pt>
    <dgm:pt modelId="{398689A8-8785-42F0-8AB8-673108A853F1}" type="parTrans" cxnId="{3C54BBA5-465B-4E0C-AFDF-DDAAEB9DE8BF}">
      <dgm:prSet/>
      <dgm:spPr/>
      <dgm:t>
        <a:bodyPr/>
        <a:lstStyle/>
        <a:p>
          <a:endParaRPr lang="ru-RU"/>
        </a:p>
      </dgm:t>
    </dgm:pt>
    <dgm:pt modelId="{D1711858-154F-46EA-9336-96776214A956}" type="sibTrans" cxnId="{3C54BBA5-465B-4E0C-AFDF-DDAAEB9DE8BF}">
      <dgm:prSet/>
      <dgm:spPr/>
      <dgm:t>
        <a:bodyPr/>
        <a:lstStyle/>
        <a:p>
          <a:endParaRPr lang="ru-RU"/>
        </a:p>
      </dgm:t>
    </dgm:pt>
    <dgm:pt modelId="{3421D3BB-F47A-44EE-90A6-0950842F0114}">
      <dgm:prSet/>
      <dgm:spPr/>
      <dgm:t>
        <a:bodyPr/>
        <a:lstStyle/>
        <a:p>
          <a:pPr rtl="0"/>
          <a:r>
            <a:rPr lang="uk-UA" b="1" i="0" dirty="0" smtClean="0"/>
            <a:t>8) здійснювати інші повноваження, передбачені КПК.</a:t>
          </a:r>
          <a:endParaRPr lang="ru-RU" b="1" dirty="0"/>
        </a:p>
      </dgm:t>
    </dgm:pt>
    <dgm:pt modelId="{E7E7C0F1-E97F-467E-A330-1AD8EAE4B89D}" type="parTrans" cxnId="{894E9B6A-7AE7-492D-BD44-C63C58CE55BB}">
      <dgm:prSet/>
      <dgm:spPr/>
      <dgm:t>
        <a:bodyPr/>
        <a:lstStyle/>
        <a:p>
          <a:endParaRPr lang="ru-RU"/>
        </a:p>
      </dgm:t>
    </dgm:pt>
    <dgm:pt modelId="{39350392-A63E-445F-9A0B-8946927510C0}" type="sibTrans" cxnId="{894E9B6A-7AE7-492D-BD44-C63C58CE55BB}">
      <dgm:prSet/>
      <dgm:spPr/>
      <dgm:t>
        <a:bodyPr/>
        <a:lstStyle/>
        <a:p>
          <a:endParaRPr lang="ru-RU"/>
        </a:p>
      </dgm:t>
    </dgm:pt>
    <dgm:pt modelId="{B8EA9A95-F59E-4701-A29F-207EECBDF34E}" type="pres">
      <dgm:prSet presAssocID="{3E2134B6-3E9F-4D0B-91AB-CB41B49F9B49}" presName="linear" presStyleCnt="0">
        <dgm:presLayoutVars>
          <dgm:animLvl val="lvl"/>
          <dgm:resizeHandles val="exact"/>
        </dgm:presLayoutVars>
      </dgm:prSet>
      <dgm:spPr/>
      <dgm:t>
        <a:bodyPr/>
        <a:lstStyle/>
        <a:p>
          <a:endParaRPr lang="ru-RU"/>
        </a:p>
      </dgm:t>
    </dgm:pt>
    <dgm:pt modelId="{2BC3E64E-356D-46F2-AEF2-831F869B9526}" type="pres">
      <dgm:prSet presAssocID="{5D8C174E-7D67-4A62-AB49-2383373ED283}" presName="parentText" presStyleLbl="node1" presStyleIdx="0" presStyleCnt="8" custLinFactNeighborY="27461">
        <dgm:presLayoutVars>
          <dgm:chMax val="0"/>
          <dgm:bulletEnabled val="1"/>
        </dgm:presLayoutVars>
      </dgm:prSet>
      <dgm:spPr/>
      <dgm:t>
        <a:bodyPr/>
        <a:lstStyle/>
        <a:p>
          <a:endParaRPr lang="ru-RU"/>
        </a:p>
      </dgm:t>
    </dgm:pt>
    <dgm:pt modelId="{67482C52-8E29-4C8C-9CA9-EE3530E60FD7}" type="pres">
      <dgm:prSet presAssocID="{8F982F08-960D-434F-A644-FE38032A46A3}" presName="spacer" presStyleCnt="0"/>
      <dgm:spPr/>
    </dgm:pt>
    <dgm:pt modelId="{5F053DA0-2BD5-43CA-B049-3D9E9BC9A72A}" type="pres">
      <dgm:prSet presAssocID="{13C8C611-4CE4-49ED-8D07-AB2513666590}" presName="parentText" presStyleLbl="node1" presStyleIdx="1" presStyleCnt="8">
        <dgm:presLayoutVars>
          <dgm:chMax val="0"/>
          <dgm:bulletEnabled val="1"/>
        </dgm:presLayoutVars>
      </dgm:prSet>
      <dgm:spPr/>
      <dgm:t>
        <a:bodyPr/>
        <a:lstStyle/>
        <a:p>
          <a:endParaRPr lang="ru-RU"/>
        </a:p>
      </dgm:t>
    </dgm:pt>
    <dgm:pt modelId="{0EA128C1-3AE9-4AE8-BE6A-D9639C91A8A1}" type="pres">
      <dgm:prSet presAssocID="{1E744CDF-5E68-407C-8DC5-BA336665FFC4}" presName="spacer" presStyleCnt="0"/>
      <dgm:spPr/>
    </dgm:pt>
    <dgm:pt modelId="{AB22E455-F1BE-4238-A4BE-2B9094DF8447}" type="pres">
      <dgm:prSet presAssocID="{CE5CB9F2-9B86-46DC-A7BD-C53700CF460B}" presName="parentText" presStyleLbl="node1" presStyleIdx="2" presStyleCnt="8">
        <dgm:presLayoutVars>
          <dgm:chMax val="0"/>
          <dgm:bulletEnabled val="1"/>
        </dgm:presLayoutVars>
      </dgm:prSet>
      <dgm:spPr/>
      <dgm:t>
        <a:bodyPr/>
        <a:lstStyle/>
        <a:p>
          <a:endParaRPr lang="ru-RU"/>
        </a:p>
      </dgm:t>
    </dgm:pt>
    <dgm:pt modelId="{5E897AD8-BBFC-4ECC-B3FE-A01510EEB6C2}" type="pres">
      <dgm:prSet presAssocID="{A193F2D2-5701-4B9A-8983-75F81D840E7E}" presName="spacer" presStyleCnt="0"/>
      <dgm:spPr/>
    </dgm:pt>
    <dgm:pt modelId="{F39BD930-7F08-47F2-A45C-8CE90152265F}" type="pres">
      <dgm:prSet presAssocID="{E788BB5D-CD63-4DBA-8789-5BC8D3C4ED21}" presName="parentText" presStyleLbl="node1" presStyleIdx="3" presStyleCnt="8">
        <dgm:presLayoutVars>
          <dgm:chMax val="0"/>
          <dgm:bulletEnabled val="1"/>
        </dgm:presLayoutVars>
      </dgm:prSet>
      <dgm:spPr/>
      <dgm:t>
        <a:bodyPr/>
        <a:lstStyle/>
        <a:p>
          <a:endParaRPr lang="ru-RU"/>
        </a:p>
      </dgm:t>
    </dgm:pt>
    <dgm:pt modelId="{14DB02E3-7D37-4DCE-8E37-15991F7C0D66}" type="pres">
      <dgm:prSet presAssocID="{6F0826AA-CA11-4B59-8D45-A53190486832}" presName="spacer" presStyleCnt="0"/>
      <dgm:spPr/>
    </dgm:pt>
    <dgm:pt modelId="{E4E68185-B0E6-4495-8335-18AA0C234239}" type="pres">
      <dgm:prSet presAssocID="{D38F06EF-D3A0-411D-A769-8E23CC4B511F}" presName="parentText" presStyleLbl="node1" presStyleIdx="4" presStyleCnt="8">
        <dgm:presLayoutVars>
          <dgm:chMax val="0"/>
          <dgm:bulletEnabled val="1"/>
        </dgm:presLayoutVars>
      </dgm:prSet>
      <dgm:spPr/>
      <dgm:t>
        <a:bodyPr/>
        <a:lstStyle/>
        <a:p>
          <a:endParaRPr lang="ru-RU"/>
        </a:p>
      </dgm:t>
    </dgm:pt>
    <dgm:pt modelId="{92CE1100-A271-4B4F-B2AE-2EBADAE52627}" type="pres">
      <dgm:prSet presAssocID="{197AE48D-54BE-4E61-A70B-66AB3728BEE0}" presName="spacer" presStyleCnt="0"/>
      <dgm:spPr/>
    </dgm:pt>
    <dgm:pt modelId="{057AE65B-D562-4E68-B23F-3D75CDDD0E75}" type="pres">
      <dgm:prSet presAssocID="{7AA8BED7-E315-42F0-96E5-4C47A8D6D480}" presName="parentText" presStyleLbl="node1" presStyleIdx="5" presStyleCnt="8">
        <dgm:presLayoutVars>
          <dgm:chMax val="0"/>
          <dgm:bulletEnabled val="1"/>
        </dgm:presLayoutVars>
      </dgm:prSet>
      <dgm:spPr/>
      <dgm:t>
        <a:bodyPr/>
        <a:lstStyle/>
        <a:p>
          <a:endParaRPr lang="ru-RU"/>
        </a:p>
      </dgm:t>
    </dgm:pt>
    <dgm:pt modelId="{CF92DB0C-9BA4-49EE-8E95-0C59EE888D6A}" type="pres">
      <dgm:prSet presAssocID="{10E9C4F5-04EB-4523-A53E-02792A7794D5}" presName="spacer" presStyleCnt="0"/>
      <dgm:spPr/>
    </dgm:pt>
    <dgm:pt modelId="{438915DF-596C-460D-BE09-6AAA9B8D7586}" type="pres">
      <dgm:prSet presAssocID="{603A9942-7349-40EC-8205-AE332724B749}" presName="parentText" presStyleLbl="node1" presStyleIdx="6" presStyleCnt="8">
        <dgm:presLayoutVars>
          <dgm:chMax val="0"/>
          <dgm:bulletEnabled val="1"/>
        </dgm:presLayoutVars>
      </dgm:prSet>
      <dgm:spPr/>
      <dgm:t>
        <a:bodyPr/>
        <a:lstStyle/>
        <a:p>
          <a:endParaRPr lang="ru-RU"/>
        </a:p>
      </dgm:t>
    </dgm:pt>
    <dgm:pt modelId="{5B6B118E-F7E0-4D00-917B-BD7F0C8E4199}" type="pres">
      <dgm:prSet presAssocID="{D1711858-154F-46EA-9336-96776214A956}" presName="spacer" presStyleCnt="0"/>
      <dgm:spPr/>
    </dgm:pt>
    <dgm:pt modelId="{3D0E532F-D6EB-4AA3-B6B7-957E9E6D9706}" type="pres">
      <dgm:prSet presAssocID="{3421D3BB-F47A-44EE-90A6-0950842F0114}" presName="parentText" presStyleLbl="node1" presStyleIdx="7" presStyleCnt="8" custScaleY="112433">
        <dgm:presLayoutVars>
          <dgm:chMax val="0"/>
          <dgm:bulletEnabled val="1"/>
        </dgm:presLayoutVars>
      </dgm:prSet>
      <dgm:spPr/>
      <dgm:t>
        <a:bodyPr/>
        <a:lstStyle/>
        <a:p>
          <a:endParaRPr lang="ru-RU"/>
        </a:p>
      </dgm:t>
    </dgm:pt>
  </dgm:ptLst>
  <dgm:cxnLst>
    <dgm:cxn modelId="{AFAA026E-2FAD-4542-B83E-5D42835A7407}" type="presOf" srcId="{13C8C611-4CE4-49ED-8D07-AB2513666590}" destId="{5F053DA0-2BD5-43CA-B049-3D9E9BC9A72A}" srcOrd="0" destOrd="0" presId="urn:microsoft.com/office/officeart/2005/8/layout/vList2"/>
    <dgm:cxn modelId="{B7EAEEA0-C32A-4693-A63F-AE0FF85F189B}" srcId="{3E2134B6-3E9F-4D0B-91AB-CB41B49F9B49}" destId="{7AA8BED7-E315-42F0-96E5-4C47A8D6D480}" srcOrd="5" destOrd="0" parTransId="{8B0828B3-CDB0-4823-BB41-123D169E8140}" sibTransId="{10E9C4F5-04EB-4523-A53E-02792A7794D5}"/>
    <dgm:cxn modelId="{894E9B6A-7AE7-492D-BD44-C63C58CE55BB}" srcId="{3E2134B6-3E9F-4D0B-91AB-CB41B49F9B49}" destId="{3421D3BB-F47A-44EE-90A6-0950842F0114}" srcOrd="7" destOrd="0" parTransId="{E7E7C0F1-E97F-467E-A330-1AD8EAE4B89D}" sibTransId="{39350392-A63E-445F-9A0B-8946927510C0}"/>
    <dgm:cxn modelId="{985A9364-3218-4C07-B127-61861FA28E7E}" srcId="{3E2134B6-3E9F-4D0B-91AB-CB41B49F9B49}" destId="{D38F06EF-D3A0-411D-A769-8E23CC4B511F}" srcOrd="4" destOrd="0" parTransId="{3A8B51A6-FD2E-49D1-B5AD-DC9BB3A71E8C}" sibTransId="{197AE48D-54BE-4E61-A70B-66AB3728BEE0}"/>
    <dgm:cxn modelId="{C0A2B740-BA1F-4C05-9D2D-3197581433C7}" srcId="{3E2134B6-3E9F-4D0B-91AB-CB41B49F9B49}" destId="{CE5CB9F2-9B86-46DC-A7BD-C53700CF460B}" srcOrd="2" destOrd="0" parTransId="{7250E961-54BB-46BD-9C5E-2DE43597910D}" sibTransId="{A193F2D2-5701-4B9A-8983-75F81D840E7E}"/>
    <dgm:cxn modelId="{78870927-0CFE-462F-9847-D7883228B218}" type="presOf" srcId="{E788BB5D-CD63-4DBA-8789-5BC8D3C4ED21}" destId="{F39BD930-7F08-47F2-A45C-8CE90152265F}" srcOrd="0" destOrd="0" presId="urn:microsoft.com/office/officeart/2005/8/layout/vList2"/>
    <dgm:cxn modelId="{59B81239-9EBA-4C05-86EC-A3713CD99A23}" type="presOf" srcId="{603A9942-7349-40EC-8205-AE332724B749}" destId="{438915DF-596C-460D-BE09-6AAA9B8D7586}" srcOrd="0" destOrd="0" presId="urn:microsoft.com/office/officeart/2005/8/layout/vList2"/>
    <dgm:cxn modelId="{1D26F3FB-CB6C-4757-A05C-91B2E7513215}" srcId="{3E2134B6-3E9F-4D0B-91AB-CB41B49F9B49}" destId="{E788BB5D-CD63-4DBA-8789-5BC8D3C4ED21}" srcOrd="3" destOrd="0" parTransId="{57C68633-E77D-469B-AAB9-7B0050884C36}" sibTransId="{6F0826AA-CA11-4B59-8D45-A53190486832}"/>
    <dgm:cxn modelId="{81EBBEE8-5F1B-46D0-9707-8E817055E090}" type="presOf" srcId="{5D8C174E-7D67-4A62-AB49-2383373ED283}" destId="{2BC3E64E-356D-46F2-AEF2-831F869B9526}" srcOrd="0" destOrd="0" presId="urn:microsoft.com/office/officeart/2005/8/layout/vList2"/>
    <dgm:cxn modelId="{F0E851D8-180B-4783-A012-7236EABDF967}" type="presOf" srcId="{3421D3BB-F47A-44EE-90A6-0950842F0114}" destId="{3D0E532F-D6EB-4AA3-B6B7-957E9E6D9706}" srcOrd="0" destOrd="0" presId="urn:microsoft.com/office/officeart/2005/8/layout/vList2"/>
    <dgm:cxn modelId="{70223CD9-BE74-4BA6-9C83-A94F32A0857D}" type="presOf" srcId="{CE5CB9F2-9B86-46DC-A7BD-C53700CF460B}" destId="{AB22E455-F1BE-4238-A4BE-2B9094DF8447}" srcOrd="0" destOrd="0" presId="urn:microsoft.com/office/officeart/2005/8/layout/vList2"/>
    <dgm:cxn modelId="{16FFE159-2290-4486-B8A6-3A1D1737764F}" type="presOf" srcId="{7AA8BED7-E315-42F0-96E5-4C47A8D6D480}" destId="{057AE65B-D562-4E68-B23F-3D75CDDD0E75}" srcOrd="0" destOrd="0" presId="urn:microsoft.com/office/officeart/2005/8/layout/vList2"/>
    <dgm:cxn modelId="{3C88BB01-F3C2-4D3A-AF89-605AAC496BFD}" type="presOf" srcId="{D38F06EF-D3A0-411D-A769-8E23CC4B511F}" destId="{E4E68185-B0E6-4495-8335-18AA0C234239}" srcOrd="0" destOrd="0" presId="urn:microsoft.com/office/officeart/2005/8/layout/vList2"/>
    <dgm:cxn modelId="{3459A08B-7B93-4AD5-9F4C-99232E87E788}" srcId="{3E2134B6-3E9F-4D0B-91AB-CB41B49F9B49}" destId="{13C8C611-4CE4-49ED-8D07-AB2513666590}" srcOrd="1" destOrd="0" parTransId="{D13F1BD6-C76A-4332-82B6-667EDFFFC6F8}" sibTransId="{1E744CDF-5E68-407C-8DC5-BA336665FFC4}"/>
    <dgm:cxn modelId="{E13893E4-A4EC-4A7E-AC66-88B2CF1F5E36}" srcId="{3E2134B6-3E9F-4D0B-91AB-CB41B49F9B49}" destId="{5D8C174E-7D67-4A62-AB49-2383373ED283}" srcOrd="0" destOrd="0" parTransId="{F6196C3F-8E45-4964-9410-9C8896863EC4}" sibTransId="{8F982F08-960D-434F-A644-FE38032A46A3}"/>
    <dgm:cxn modelId="{BF9E9473-8FE2-4D83-B3C6-2E6CE016D56E}" type="presOf" srcId="{3E2134B6-3E9F-4D0B-91AB-CB41B49F9B49}" destId="{B8EA9A95-F59E-4701-A29F-207EECBDF34E}" srcOrd="0" destOrd="0" presId="urn:microsoft.com/office/officeart/2005/8/layout/vList2"/>
    <dgm:cxn modelId="{3C54BBA5-465B-4E0C-AFDF-DDAAEB9DE8BF}" srcId="{3E2134B6-3E9F-4D0B-91AB-CB41B49F9B49}" destId="{603A9942-7349-40EC-8205-AE332724B749}" srcOrd="6" destOrd="0" parTransId="{398689A8-8785-42F0-8AB8-673108A853F1}" sibTransId="{D1711858-154F-46EA-9336-96776214A956}"/>
    <dgm:cxn modelId="{DDA13E17-C6E8-4C61-9AC7-AC21774F02AC}" type="presParOf" srcId="{B8EA9A95-F59E-4701-A29F-207EECBDF34E}" destId="{2BC3E64E-356D-46F2-AEF2-831F869B9526}" srcOrd="0" destOrd="0" presId="urn:microsoft.com/office/officeart/2005/8/layout/vList2"/>
    <dgm:cxn modelId="{9982FF09-1EDF-4E14-A164-D4F5D619F99F}" type="presParOf" srcId="{B8EA9A95-F59E-4701-A29F-207EECBDF34E}" destId="{67482C52-8E29-4C8C-9CA9-EE3530E60FD7}" srcOrd="1" destOrd="0" presId="urn:microsoft.com/office/officeart/2005/8/layout/vList2"/>
    <dgm:cxn modelId="{3420DCC5-067C-4DD7-AF83-EA4D3B00C73C}" type="presParOf" srcId="{B8EA9A95-F59E-4701-A29F-207EECBDF34E}" destId="{5F053DA0-2BD5-43CA-B049-3D9E9BC9A72A}" srcOrd="2" destOrd="0" presId="urn:microsoft.com/office/officeart/2005/8/layout/vList2"/>
    <dgm:cxn modelId="{47FCC329-50A9-41BA-87EF-04C485FC6774}" type="presParOf" srcId="{B8EA9A95-F59E-4701-A29F-207EECBDF34E}" destId="{0EA128C1-3AE9-4AE8-BE6A-D9639C91A8A1}" srcOrd="3" destOrd="0" presId="urn:microsoft.com/office/officeart/2005/8/layout/vList2"/>
    <dgm:cxn modelId="{60229EA5-F937-468E-8AE5-7564DD55F7C1}" type="presParOf" srcId="{B8EA9A95-F59E-4701-A29F-207EECBDF34E}" destId="{AB22E455-F1BE-4238-A4BE-2B9094DF8447}" srcOrd="4" destOrd="0" presId="urn:microsoft.com/office/officeart/2005/8/layout/vList2"/>
    <dgm:cxn modelId="{8C738660-9B61-486D-822C-426E34A9A930}" type="presParOf" srcId="{B8EA9A95-F59E-4701-A29F-207EECBDF34E}" destId="{5E897AD8-BBFC-4ECC-B3FE-A01510EEB6C2}" srcOrd="5" destOrd="0" presId="urn:microsoft.com/office/officeart/2005/8/layout/vList2"/>
    <dgm:cxn modelId="{CA8BDF64-A76D-4E5B-B012-EE0D726E9247}" type="presParOf" srcId="{B8EA9A95-F59E-4701-A29F-207EECBDF34E}" destId="{F39BD930-7F08-47F2-A45C-8CE90152265F}" srcOrd="6" destOrd="0" presId="urn:microsoft.com/office/officeart/2005/8/layout/vList2"/>
    <dgm:cxn modelId="{31F018BA-7C10-4FC9-89DC-E5F7104CAF5B}" type="presParOf" srcId="{B8EA9A95-F59E-4701-A29F-207EECBDF34E}" destId="{14DB02E3-7D37-4DCE-8E37-15991F7C0D66}" srcOrd="7" destOrd="0" presId="urn:microsoft.com/office/officeart/2005/8/layout/vList2"/>
    <dgm:cxn modelId="{C83DDEF9-4D23-421F-A872-E709CE65AD14}" type="presParOf" srcId="{B8EA9A95-F59E-4701-A29F-207EECBDF34E}" destId="{E4E68185-B0E6-4495-8335-18AA0C234239}" srcOrd="8" destOrd="0" presId="urn:microsoft.com/office/officeart/2005/8/layout/vList2"/>
    <dgm:cxn modelId="{4E7661A2-7B0C-4267-AF63-80DE4C71E125}" type="presParOf" srcId="{B8EA9A95-F59E-4701-A29F-207EECBDF34E}" destId="{92CE1100-A271-4B4F-B2AE-2EBADAE52627}" srcOrd="9" destOrd="0" presId="urn:microsoft.com/office/officeart/2005/8/layout/vList2"/>
    <dgm:cxn modelId="{720DCC9E-66F2-42A1-8A42-2CD0E1EA22E8}" type="presParOf" srcId="{B8EA9A95-F59E-4701-A29F-207EECBDF34E}" destId="{057AE65B-D562-4E68-B23F-3D75CDDD0E75}" srcOrd="10" destOrd="0" presId="urn:microsoft.com/office/officeart/2005/8/layout/vList2"/>
    <dgm:cxn modelId="{9C102DAF-439C-4935-82F5-899EBF0E4BDF}" type="presParOf" srcId="{B8EA9A95-F59E-4701-A29F-207EECBDF34E}" destId="{CF92DB0C-9BA4-49EE-8E95-0C59EE888D6A}" srcOrd="11" destOrd="0" presId="urn:microsoft.com/office/officeart/2005/8/layout/vList2"/>
    <dgm:cxn modelId="{A5BEF946-92C3-4457-8DE2-05C33F274E53}" type="presParOf" srcId="{B8EA9A95-F59E-4701-A29F-207EECBDF34E}" destId="{438915DF-596C-460D-BE09-6AAA9B8D7586}" srcOrd="12" destOrd="0" presId="urn:microsoft.com/office/officeart/2005/8/layout/vList2"/>
    <dgm:cxn modelId="{27335A3B-7BF8-4BB3-ADF0-2B16D57D82FF}" type="presParOf" srcId="{B8EA9A95-F59E-4701-A29F-207EECBDF34E}" destId="{5B6B118E-F7E0-4D00-917B-BD7F0C8E4199}" srcOrd="13" destOrd="0" presId="urn:microsoft.com/office/officeart/2005/8/layout/vList2"/>
    <dgm:cxn modelId="{AB104CB2-2D00-467D-A897-035938BC44F4}" type="presParOf" srcId="{B8EA9A95-F59E-4701-A29F-207EECBDF34E}" destId="{3D0E532F-D6EB-4AA3-B6B7-957E9E6D9706}"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B3239B-DF48-4818-881F-5F49200E1B4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ru-RU"/>
        </a:p>
      </dgm:t>
    </dgm:pt>
    <dgm:pt modelId="{67FD4D85-9D6F-42DB-B62A-FF86BC397424}">
      <dgm:prSet custT="1"/>
      <dgm:spPr/>
      <dgm:t>
        <a:bodyPr/>
        <a:lstStyle/>
        <a:p>
          <a:pPr algn="just" rtl="0"/>
          <a:r>
            <a:rPr lang="uk-UA" sz="1600" b="1" i="0" dirty="0" smtClean="0">
              <a:solidFill>
                <a:schemeClr val="bg1"/>
              </a:solidFill>
            </a:rPr>
            <a:t>визначати слідчого (слідчих), який здійснюватиме досудове розслідування, а у випадках здійснення досудового розслідування слідчою групою – визначати старшого слідчої групи;</a:t>
          </a:r>
          <a:endParaRPr lang="ru-RU" sz="1600" b="1" dirty="0">
            <a:solidFill>
              <a:schemeClr val="bg1"/>
            </a:solidFill>
          </a:endParaRPr>
        </a:p>
      </dgm:t>
    </dgm:pt>
    <dgm:pt modelId="{B1541775-47C8-4482-A76A-3474D369CDF8}" type="parTrans" cxnId="{4BCC7236-7CA9-4A9F-B1A0-225F2019DC7B}">
      <dgm:prSet/>
      <dgm:spPr/>
      <dgm:t>
        <a:bodyPr/>
        <a:lstStyle/>
        <a:p>
          <a:pPr algn="just"/>
          <a:endParaRPr lang="ru-RU">
            <a:solidFill>
              <a:schemeClr val="bg1"/>
            </a:solidFill>
          </a:endParaRPr>
        </a:p>
      </dgm:t>
    </dgm:pt>
    <dgm:pt modelId="{A493F3F1-52E7-4A2F-8764-8ED0AD4A3E86}" type="sibTrans" cxnId="{4BCC7236-7CA9-4A9F-B1A0-225F2019DC7B}">
      <dgm:prSet/>
      <dgm:spPr/>
      <dgm:t>
        <a:bodyPr/>
        <a:lstStyle/>
        <a:p>
          <a:pPr algn="just"/>
          <a:endParaRPr lang="ru-RU">
            <a:solidFill>
              <a:schemeClr val="bg1"/>
            </a:solidFill>
          </a:endParaRPr>
        </a:p>
      </dgm:t>
    </dgm:pt>
    <dgm:pt modelId="{ACA3E3F6-C830-4665-85F4-88506BF9EAC1}">
      <dgm:prSet/>
      <dgm:spPr/>
      <dgm:t>
        <a:bodyPr/>
        <a:lstStyle/>
        <a:p>
          <a:pPr algn="just" rtl="0"/>
          <a:r>
            <a:rPr lang="uk-UA" b="1" i="0" dirty="0" smtClean="0">
              <a:solidFill>
                <a:schemeClr val="bg1"/>
              </a:solidFill>
            </a:rPr>
            <a:t>відсторонювати слідчого від проведення досудового розслідування та призначати іншого слідчого;</a:t>
          </a:r>
          <a:endParaRPr lang="ru-RU" b="1" dirty="0">
            <a:solidFill>
              <a:schemeClr val="bg1"/>
            </a:solidFill>
          </a:endParaRPr>
        </a:p>
      </dgm:t>
    </dgm:pt>
    <dgm:pt modelId="{83972A08-1046-4DE3-B058-19D816280DD3}" type="parTrans" cxnId="{257B8F1C-0D0D-4520-9198-B5E1A51CAD82}">
      <dgm:prSet/>
      <dgm:spPr/>
      <dgm:t>
        <a:bodyPr/>
        <a:lstStyle/>
        <a:p>
          <a:pPr algn="just"/>
          <a:endParaRPr lang="ru-RU">
            <a:solidFill>
              <a:schemeClr val="bg1"/>
            </a:solidFill>
          </a:endParaRPr>
        </a:p>
      </dgm:t>
    </dgm:pt>
    <dgm:pt modelId="{2595B071-EB11-4B28-A740-8641579F4AB3}" type="sibTrans" cxnId="{257B8F1C-0D0D-4520-9198-B5E1A51CAD82}">
      <dgm:prSet/>
      <dgm:spPr/>
      <dgm:t>
        <a:bodyPr/>
        <a:lstStyle/>
        <a:p>
          <a:pPr algn="just"/>
          <a:endParaRPr lang="ru-RU">
            <a:solidFill>
              <a:schemeClr val="bg1"/>
            </a:solidFill>
          </a:endParaRPr>
        </a:p>
      </dgm:t>
    </dgm:pt>
    <dgm:pt modelId="{AF0A51B1-DAB6-46E0-AC8A-B6DA5E835256}">
      <dgm:prSet/>
      <dgm:spPr/>
      <dgm:t>
        <a:bodyPr/>
        <a:lstStyle/>
        <a:p>
          <a:pPr algn="just" rtl="0"/>
          <a:r>
            <a:rPr lang="uk-UA" b="1" i="0" dirty="0" smtClean="0">
              <a:solidFill>
                <a:schemeClr val="bg1"/>
              </a:solidFill>
            </a:rPr>
            <a:t>ознайомлюватися з матеріалами досудового розслідування, давати слідчому письмові вказівки, які не можуть суперечити рішенням та вказівкам прокурора;</a:t>
          </a:r>
          <a:endParaRPr lang="ru-RU" b="1" dirty="0">
            <a:solidFill>
              <a:schemeClr val="bg1"/>
            </a:solidFill>
          </a:endParaRPr>
        </a:p>
      </dgm:t>
    </dgm:pt>
    <dgm:pt modelId="{78F34A9F-A7BB-428B-B7E0-DD62E7425F7E}" type="parTrans" cxnId="{CBEB85D2-A611-4C9C-87D1-5850171FAA1C}">
      <dgm:prSet/>
      <dgm:spPr/>
      <dgm:t>
        <a:bodyPr/>
        <a:lstStyle/>
        <a:p>
          <a:pPr algn="just"/>
          <a:endParaRPr lang="ru-RU">
            <a:solidFill>
              <a:schemeClr val="bg1"/>
            </a:solidFill>
          </a:endParaRPr>
        </a:p>
      </dgm:t>
    </dgm:pt>
    <dgm:pt modelId="{F07E752B-E6F4-4D63-9174-291D4514B9BA}" type="sibTrans" cxnId="{CBEB85D2-A611-4C9C-87D1-5850171FAA1C}">
      <dgm:prSet/>
      <dgm:spPr/>
      <dgm:t>
        <a:bodyPr/>
        <a:lstStyle/>
        <a:p>
          <a:pPr algn="just"/>
          <a:endParaRPr lang="ru-RU">
            <a:solidFill>
              <a:schemeClr val="bg1"/>
            </a:solidFill>
          </a:endParaRPr>
        </a:p>
      </dgm:t>
    </dgm:pt>
    <dgm:pt modelId="{8CE882B4-5320-41A9-914A-2D104406408C}">
      <dgm:prSet/>
      <dgm:spPr/>
      <dgm:t>
        <a:bodyPr/>
        <a:lstStyle/>
        <a:p>
          <a:pPr algn="just" rtl="0"/>
          <a:r>
            <a:rPr lang="uk-UA" b="1" i="0" dirty="0" smtClean="0">
              <a:solidFill>
                <a:schemeClr val="bg1"/>
              </a:solidFill>
            </a:rPr>
            <a:t>вживати заходів до усунення порушень вимог законодавства, у випадку їх допущення слідчим;</a:t>
          </a:r>
          <a:endParaRPr lang="ru-RU" b="1" dirty="0">
            <a:solidFill>
              <a:schemeClr val="bg1"/>
            </a:solidFill>
          </a:endParaRPr>
        </a:p>
      </dgm:t>
    </dgm:pt>
    <dgm:pt modelId="{32BBEBFC-4B8D-47FE-AED6-7148EE0AA101}" type="parTrans" cxnId="{2C126148-DD4F-4AE5-81FF-09C6C497DBE8}">
      <dgm:prSet/>
      <dgm:spPr/>
      <dgm:t>
        <a:bodyPr/>
        <a:lstStyle/>
        <a:p>
          <a:pPr algn="just"/>
          <a:endParaRPr lang="ru-RU">
            <a:solidFill>
              <a:schemeClr val="bg1"/>
            </a:solidFill>
          </a:endParaRPr>
        </a:p>
      </dgm:t>
    </dgm:pt>
    <dgm:pt modelId="{9063B104-7D03-4AA8-8D4B-4467B968E0E1}" type="sibTrans" cxnId="{2C126148-DD4F-4AE5-81FF-09C6C497DBE8}">
      <dgm:prSet/>
      <dgm:spPr/>
      <dgm:t>
        <a:bodyPr/>
        <a:lstStyle/>
        <a:p>
          <a:pPr algn="just"/>
          <a:endParaRPr lang="ru-RU">
            <a:solidFill>
              <a:schemeClr val="bg1"/>
            </a:solidFill>
          </a:endParaRPr>
        </a:p>
      </dgm:t>
    </dgm:pt>
    <dgm:pt modelId="{DE8F6E90-57DA-446A-9F4A-A982F5D0E8B6}">
      <dgm:prSet/>
      <dgm:spPr/>
      <dgm:t>
        <a:bodyPr/>
        <a:lstStyle/>
        <a:p>
          <a:pPr algn="just" rtl="0"/>
          <a:r>
            <a:rPr lang="uk-UA" b="1" i="0" dirty="0" smtClean="0">
              <a:solidFill>
                <a:schemeClr val="bg1"/>
              </a:solidFill>
            </a:rPr>
            <a:t>погоджувати проведення слідчих (розшукових) дій та продовжувати строк їх проведення;</a:t>
          </a:r>
          <a:endParaRPr lang="ru-RU" b="1" dirty="0">
            <a:solidFill>
              <a:schemeClr val="bg1"/>
            </a:solidFill>
          </a:endParaRPr>
        </a:p>
      </dgm:t>
    </dgm:pt>
    <dgm:pt modelId="{C0C16C31-7EE5-4600-962E-200A178F8495}" type="parTrans" cxnId="{6D2F4D8C-07A7-4361-AADE-4C9E04B735C8}">
      <dgm:prSet/>
      <dgm:spPr/>
      <dgm:t>
        <a:bodyPr/>
        <a:lstStyle/>
        <a:p>
          <a:pPr algn="just"/>
          <a:endParaRPr lang="ru-RU">
            <a:solidFill>
              <a:schemeClr val="bg1"/>
            </a:solidFill>
          </a:endParaRPr>
        </a:p>
      </dgm:t>
    </dgm:pt>
    <dgm:pt modelId="{FF9B6E0E-FA16-43EA-B36F-7700C08A5532}" type="sibTrans" cxnId="{6D2F4D8C-07A7-4361-AADE-4C9E04B735C8}">
      <dgm:prSet/>
      <dgm:spPr/>
      <dgm:t>
        <a:bodyPr/>
        <a:lstStyle/>
        <a:p>
          <a:pPr algn="just"/>
          <a:endParaRPr lang="ru-RU">
            <a:solidFill>
              <a:schemeClr val="bg1"/>
            </a:solidFill>
          </a:endParaRPr>
        </a:p>
      </dgm:t>
    </dgm:pt>
    <dgm:pt modelId="{451AA25B-5ED5-4AFC-BECA-63EB0065210B}">
      <dgm:prSet/>
      <dgm:spPr/>
      <dgm:t>
        <a:bodyPr/>
        <a:lstStyle/>
        <a:p>
          <a:pPr algn="just" rtl="0"/>
          <a:r>
            <a:rPr lang="uk-UA" b="1" i="0" dirty="0" smtClean="0">
              <a:solidFill>
                <a:schemeClr val="bg1"/>
              </a:solidFill>
            </a:rPr>
            <a:t>здійснювати досудове розслідування, користуючись при цьому повноваженнями слідчого;</a:t>
          </a:r>
          <a:endParaRPr lang="ru-RU" b="1" dirty="0">
            <a:solidFill>
              <a:schemeClr val="bg1"/>
            </a:solidFill>
          </a:endParaRPr>
        </a:p>
      </dgm:t>
    </dgm:pt>
    <dgm:pt modelId="{6DEAA44A-C3D4-4441-AC05-95853FEB8A72}" type="parTrans" cxnId="{97643155-3619-460D-A7AA-FD9EB66298F6}">
      <dgm:prSet/>
      <dgm:spPr/>
      <dgm:t>
        <a:bodyPr/>
        <a:lstStyle/>
        <a:p>
          <a:pPr algn="just"/>
          <a:endParaRPr lang="ru-RU">
            <a:solidFill>
              <a:schemeClr val="bg1"/>
            </a:solidFill>
          </a:endParaRPr>
        </a:p>
      </dgm:t>
    </dgm:pt>
    <dgm:pt modelId="{D899C9D6-EBF3-4A09-8BC6-26833EC0EA58}" type="sibTrans" cxnId="{97643155-3619-460D-A7AA-FD9EB66298F6}">
      <dgm:prSet/>
      <dgm:spPr/>
      <dgm:t>
        <a:bodyPr/>
        <a:lstStyle/>
        <a:p>
          <a:pPr algn="just"/>
          <a:endParaRPr lang="ru-RU">
            <a:solidFill>
              <a:schemeClr val="bg1"/>
            </a:solidFill>
          </a:endParaRPr>
        </a:p>
      </dgm:t>
    </dgm:pt>
    <dgm:pt modelId="{DC023850-A290-4F45-BA34-2842E970673D}">
      <dgm:prSet/>
      <dgm:spPr/>
      <dgm:t>
        <a:bodyPr/>
        <a:lstStyle/>
        <a:p>
          <a:pPr algn="just" rtl="0"/>
          <a:r>
            <a:rPr lang="uk-UA" b="1" i="0" dirty="0" smtClean="0">
              <a:solidFill>
                <a:schemeClr val="bg1"/>
              </a:solidFill>
            </a:rPr>
            <a:t>здійснювати інші повноваження, передбачені КПК</a:t>
          </a:r>
          <a:r>
            <a:rPr lang="uk-UA" b="0" i="0" dirty="0" smtClean="0">
              <a:solidFill>
                <a:schemeClr val="bg1"/>
              </a:solidFill>
            </a:rPr>
            <a:t>.</a:t>
          </a:r>
          <a:endParaRPr lang="ru-RU" dirty="0">
            <a:solidFill>
              <a:schemeClr val="bg1"/>
            </a:solidFill>
          </a:endParaRPr>
        </a:p>
      </dgm:t>
    </dgm:pt>
    <dgm:pt modelId="{7B031B9A-7553-42F4-9C75-27D23F311906}" type="parTrans" cxnId="{D5AEF653-26FF-4CBA-95F8-A2B06B04CF4C}">
      <dgm:prSet/>
      <dgm:spPr/>
      <dgm:t>
        <a:bodyPr/>
        <a:lstStyle/>
        <a:p>
          <a:pPr algn="just"/>
          <a:endParaRPr lang="ru-RU">
            <a:solidFill>
              <a:schemeClr val="bg1"/>
            </a:solidFill>
          </a:endParaRPr>
        </a:p>
      </dgm:t>
    </dgm:pt>
    <dgm:pt modelId="{EA7F1504-CB82-4186-8E76-E1F6DCBF3B46}" type="sibTrans" cxnId="{D5AEF653-26FF-4CBA-95F8-A2B06B04CF4C}">
      <dgm:prSet/>
      <dgm:spPr/>
      <dgm:t>
        <a:bodyPr/>
        <a:lstStyle/>
        <a:p>
          <a:pPr algn="just"/>
          <a:endParaRPr lang="ru-RU">
            <a:solidFill>
              <a:schemeClr val="bg1"/>
            </a:solidFill>
          </a:endParaRPr>
        </a:p>
      </dgm:t>
    </dgm:pt>
    <dgm:pt modelId="{E762526A-15D8-49B7-AB06-200D1137648E}" type="pres">
      <dgm:prSet presAssocID="{E8B3239B-DF48-4818-881F-5F49200E1B42}" presName="linear" presStyleCnt="0">
        <dgm:presLayoutVars>
          <dgm:animLvl val="lvl"/>
          <dgm:resizeHandles val="exact"/>
        </dgm:presLayoutVars>
      </dgm:prSet>
      <dgm:spPr/>
      <dgm:t>
        <a:bodyPr/>
        <a:lstStyle/>
        <a:p>
          <a:endParaRPr lang="ru-RU"/>
        </a:p>
      </dgm:t>
    </dgm:pt>
    <dgm:pt modelId="{10B7ADE4-B4BF-4532-8CE3-C0CCAD626ADA}" type="pres">
      <dgm:prSet presAssocID="{67FD4D85-9D6F-42DB-B62A-FF86BC397424}" presName="parentText" presStyleLbl="node1" presStyleIdx="0" presStyleCnt="7" custScaleY="166237">
        <dgm:presLayoutVars>
          <dgm:chMax val="0"/>
          <dgm:bulletEnabled val="1"/>
        </dgm:presLayoutVars>
      </dgm:prSet>
      <dgm:spPr/>
      <dgm:t>
        <a:bodyPr/>
        <a:lstStyle/>
        <a:p>
          <a:endParaRPr lang="ru-RU"/>
        </a:p>
      </dgm:t>
    </dgm:pt>
    <dgm:pt modelId="{7CCD6EF0-7A58-4FD8-BE4E-DA597D0E5285}" type="pres">
      <dgm:prSet presAssocID="{A493F3F1-52E7-4A2F-8764-8ED0AD4A3E86}" presName="spacer" presStyleCnt="0"/>
      <dgm:spPr/>
    </dgm:pt>
    <dgm:pt modelId="{30EEABEA-292C-4A49-8CA4-08691DA8E2B8}" type="pres">
      <dgm:prSet presAssocID="{ACA3E3F6-C830-4665-85F4-88506BF9EAC1}" presName="parentText" presStyleLbl="node1" presStyleIdx="1" presStyleCnt="7">
        <dgm:presLayoutVars>
          <dgm:chMax val="0"/>
          <dgm:bulletEnabled val="1"/>
        </dgm:presLayoutVars>
      </dgm:prSet>
      <dgm:spPr/>
      <dgm:t>
        <a:bodyPr/>
        <a:lstStyle/>
        <a:p>
          <a:endParaRPr lang="ru-RU"/>
        </a:p>
      </dgm:t>
    </dgm:pt>
    <dgm:pt modelId="{9A4F6FBE-BCBE-462C-BAD2-12F232661B54}" type="pres">
      <dgm:prSet presAssocID="{2595B071-EB11-4B28-A740-8641579F4AB3}" presName="spacer" presStyleCnt="0"/>
      <dgm:spPr/>
    </dgm:pt>
    <dgm:pt modelId="{8D779878-ADA8-4BC7-A24F-F9ECAB68F467}" type="pres">
      <dgm:prSet presAssocID="{AF0A51B1-DAB6-46E0-AC8A-B6DA5E835256}" presName="parentText" presStyleLbl="node1" presStyleIdx="2" presStyleCnt="7">
        <dgm:presLayoutVars>
          <dgm:chMax val="0"/>
          <dgm:bulletEnabled val="1"/>
        </dgm:presLayoutVars>
      </dgm:prSet>
      <dgm:spPr/>
      <dgm:t>
        <a:bodyPr/>
        <a:lstStyle/>
        <a:p>
          <a:endParaRPr lang="ru-RU"/>
        </a:p>
      </dgm:t>
    </dgm:pt>
    <dgm:pt modelId="{52D8DB8F-4E27-4770-86CC-FFF708FE1211}" type="pres">
      <dgm:prSet presAssocID="{F07E752B-E6F4-4D63-9174-291D4514B9BA}" presName="spacer" presStyleCnt="0"/>
      <dgm:spPr/>
    </dgm:pt>
    <dgm:pt modelId="{F2C78926-9AD1-48D2-BCF2-063DAD37160E}" type="pres">
      <dgm:prSet presAssocID="{8CE882B4-5320-41A9-914A-2D104406408C}" presName="parentText" presStyleLbl="node1" presStyleIdx="3" presStyleCnt="7">
        <dgm:presLayoutVars>
          <dgm:chMax val="0"/>
          <dgm:bulletEnabled val="1"/>
        </dgm:presLayoutVars>
      </dgm:prSet>
      <dgm:spPr/>
      <dgm:t>
        <a:bodyPr/>
        <a:lstStyle/>
        <a:p>
          <a:endParaRPr lang="ru-RU"/>
        </a:p>
      </dgm:t>
    </dgm:pt>
    <dgm:pt modelId="{505226C5-C0FB-4BEC-AF1B-60FDD8F973FF}" type="pres">
      <dgm:prSet presAssocID="{9063B104-7D03-4AA8-8D4B-4467B968E0E1}" presName="spacer" presStyleCnt="0"/>
      <dgm:spPr/>
    </dgm:pt>
    <dgm:pt modelId="{BC1E96F1-F4F9-4627-A455-94D91E1FA70C}" type="pres">
      <dgm:prSet presAssocID="{DE8F6E90-57DA-446A-9F4A-A982F5D0E8B6}" presName="parentText" presStyleLbl="node1" presStyleIdx="4" presStyleCnt="7">
        <dgm:presLayoutVars>
          <dgm:chMax val="0"/>
          <dgm:bulletEnabled val="1"/>
        </dgm:presLayoutVars>
      </dgm:prSet>
      <dgm:spPr/>
      <dgm:t>
        <a:bodyPr/>
        <a:lstStyle/>
        <a:p>
          <a:endParaRPr lang="ru-RU"/>
        </a:p>
      </dgm:t>
    </dgm:pt>
    <dgm:pt modelId="{27DF01DF-7343-416D-8E0C-1D8BD3522E77}" type="pres">
      <dgm:prSet presAssocID="{FF9B6E0E-FA16-43EA-B36F-7700C08A5532}" presName="spacer" presStyleCnt="0"/>
      <dgm:spPr/>
    </dgm:pt>
    <dgm:pt modelId="{F4157B4E-4CCD-4C68-96BF-F72D1267CC37}" type="pres">
      <dgm:prSet presAssocID="{451AA25B-5ED5-4AFC-BECA-63EB0065210B}" presName="parentText" presStyleLbl="node1" presStyleIdx="5" presStyleCnt="7">
        <dgm:presLayoutVars>
          <dgm:chMax val="0"/>
          <dgm:bulletEnabled val="1"/>
        </dgm:presLayoutVars>
      </dgm:prSet>
      <dgm:spPr/>
      <dgm:t>
        <a:bodyPr/>
        <a:lstStyle/>
        <a:p>
          <a:endParaRPr lang="ru-RU"/>
        </a:p>
      </dgm:t>
    </dgm:pt>
    <dgm:pt modelId="{DFA6511E-B932-4F32-AFC4-92779EF782A7}" type="pres">
      <dgm:prSet presAssocID="{D899C9D6-EBF3-4A09-8BC6-26833EC0EA58}" presName="spacer" presStyleCnt="0"/>
      <dgm:spPr/>
    </dgm:pt>
    <dgm:pt modelId="{03ACE221-B5D3-435E-AB31-6740485B971D}" type="pres">
      <dgm:prSet presAssocID="{DC023850-A290-4F45-BA34-2842E970673D}" presName="parentText" presStyleLbl="node1" presStyleIdx="6" presStyleCnt="7">
        <dgm:presLayoutVars>
          <dgm:chMax val="0"/>
          <dgm:bulletEnabled val="1"/>
        </dgm:presLayoutVars>
      </dgm:prSet>
      <dgm:spPr/>
      <dgm:t>
        <a:bodyPr/>
        <a:lstStyle/>
        <a:p>
          <a:endParaRPr lang="ru-RU"/>
        </a:p>
      </dgm:t>
    </dgm:pt>
  </dgm:ptLst>
  <dgm:cxnLst>
    <dgm:cxn modelId="{257B8F1C-0D0D-4520-9198-B5E1A51CAD82}" srcId="{E8B3239B-DF48-4818-881F-5F49200E1B42}" destId="{ACA3E3F6-C830-4665-85F4-88506BF9EAC1}" srcOrd="1" destOrd="0" parTransId="{83972A08-1046-4DE3-B058-19D816280DD3}" sibTransId="{2595B071-EB11-4B28-A740-8641579F4AB3}"/>
    <dgm:cxn modelId="{A8E3C690-66DD-43C6-AD0A-A58AB61F87E9}" type="presOf" srcId="{DC023850-A290-4F45-BA34-2842E970673D}" destId="{03ACE221-B5D3-435E-AB31-6740485B971D}" srcOrd="0" destOrd="0" presId="urn:microsoft.com/office/officeart/2005/8/layout/vList2"/>
    <dgm:cxn modelId="{163DD3FF-F304-469C-96F0-775EC7413062}" type="presOf" srcId="{E8B3239B-DF48-4818-881F-5F49200E1B42}" destId="{E762526A-15D8-49B7-AB06-200D1137648E}" srcOrd="0" destOrd="0" presId="urn:microsoft.com/office/officeart/2005/8/layout/vList2"/>
    <dgm:cxn modelId="{54320DD7-D9D4-4903-ADE6-AEF24A2284C0}" type="presOf" srcId="{AF0A51B1-DAB6-46E0-AC8A-B6DA5E835256}" destId="{8D779878-ADA8-4BC7-A24F-F9ECAB68F467}" srcOrd="0" destOrd="0" presId="urn:microsoft.com/office/officeart/2005/8/layout/vList2"/>
    <dgm:cxn modelId="{A81027FC-AC3A-4852-BC26-428FF5EF1B8F}" type="presOf" srcId="{DE8F6E90-57DA-446A-9F4A-A982F5D0E8B6}" destId="{BC1E96F1-F4F9-4627-A455-94D91E1FA70C}" srcOrd="0" destOrd="0" presId="urn:microsoft.com/office/officeart/2005/8/layout/vList2"/>
    <dgm:cxn modelId="{3ED584B4-B6A7-4FA8-90FE-751B95187B00}" type="presOf" srcId="{8CE882B4-5320-41A9-914A-2D104406408C}" destId="{F2C78926-9AD1-48D2-BCF2-063DAD37160E}" srcOrd="0" destOrd="0" presId="urn:microsoft.com/office/officeart/2005/8/layout/vList2"/>
    <dgm:cxn modelId="{6D2F4D8C-07A7-4361-AADE-4C9E04B735C8}" srcId="{E8B3239B-DF48-4818-881F-5F49200E1B42}" destId="{DE8F6E90-57DA-446A-9F4A-A982F5D0E8B6}" srcOrd="4" destOrd="0" parTransId="{C0C16C31-7EE5-4600-962E-200A178F8495}" sibTransId="{FF9B6E0E-FA16-43EA-B36F-7700C08A5532}"/>
    <dgm:cxn modelId="{2C126148-DD4F-4AE5-81FF-09C6C497DBE8}" srcId="{E8B3239B-DF48-4818-881F-5F49200E1B42}" destId="{8CE882B4-5320-41A9-914A-2D104406408C}" srcOrd="3" destOrd="0" parTransId="{32BBEBFC-4B8D-47FE-AED6-7148EE0AA101}" sibTransId="{9063B104-7D03-4AA8-8D4B-4467B968E0E1}"/>
    <dgm:cxn modelId="{D5AEF653-26FF-4CBA-95F8-A2B06B04CF4C}" srcId="{E8B3239B-DF48-4818-881F-5F49200E1B42}" destId="{DC023850-A290-4F45-BA34-2842E970673D}" srcOrd="6" destOrd="0" parTransId="{7B031B9A-7553-42F4-9C75-27D23F311906}" sibTransId="{EA7F1504-CB82-4186-8E76-E1F6DCBF3B46}"/>
    <dgm:cxn modelId="{4AA4DE69-5803-4D42-A2BD-FFB611C607D2}" type="presOf" srcId="{ACA3E3F6-C830-4665-85F4-88506BF9EAC1}" destId="{30EEABEA-292C-4A49-8CA4-08691DA8E2B8}" srcOrd="0" destOrd="0" presId="urn:microsoft.com/office/officeart/2005/8/layout/vList2"/>
    <dgm:cxn modelId="{DB0CBA45-9CCC-458D-9641-95FA50818D10}" type="presOf" srcId="{451AA25B-5ED5-4AFC-BECA-63EB0065210B}" destId="{F4157B4E-4CCD-4C68-96BF-F72D1267CC37}" srcOrd="0" destOrd="0" presId="urn:microsoft.com/office/officeart/2005/8/layout/vList2"/>
    <dgm:cxn modelId="{97643155-3619-460D-A7AA-FD9EB66298F6}" srcId="{E8B3239B-DF48-4818-881F-5F49200E1B42}" destId="{451AA25B-5ED5-4AFC-BECA-63EB0065210B}" srcOrd="5" destOrd="0" parTransId="{6DEAA44A-C3D4-4441-AC05-95853FEB8A72}" sibTransId="{D899C9D6-EBF3-4A09-8BC6-26833EC0EA58}"/>
    <dgm:cxn modelId="{7FFE2266-B084-4FF8-B883-ED82DF265173}" type="presOf" srcId="{67FD4D85-9D6F-42DB-B62A-FF86BC397424}" destId="{10B7ADE4-B4BF-4532-8CE3-C0CCAD626ADA}" srcOrd="0" destOrd="0" presId="urn:microsoft.com/office/officeart/2005/8/layout/vList2"/>
    <dgm:cxn modelId="{4BCC7236-7CA9-4A9F-B1A0-225F2019DC7B}" srcId="{E8B3239B-DF48-4818-881F-5F49200E1B42}" destId="{67FD4D85-9D6F-42DB-B62A-FF86BC397424}" srcOrd="0" destOrd="0" parTransId="{B1541775-47C8-4482-A76A-3474D369CDF8}" sibTransId="{A493F3F1-52E7-4A2F-8764-8ED0AD4A3E86}"/>
    <dgm:cxn modelId="{CBEB85D2-A611-4C9C-87D1-5850171FAA1C}" srcId="{E8B3239B-DF48-4818-881F-5F49200E1B42}" destId="{AF0A51B1-DAB6-46E0-AC8A-B6DA5E835256}" srcOrd="2" destOrd="0" parTransId="{78F34A9F-A7BB-428B-B7E0-DD62E7425F7E}" sibTransId="{F07E752B-E6F4-4D63-9174-291D4514B9BA}"/>
    <dgm:cxn modelId="{54330DF9-A0D3-4E79-8DF9-2DC1C77D8D2F}" type="presParOf" srcId="{E762526A-15D8-49B7-AB06-200D1137648E}" destId="{10B7ADE4-B4BF-4532-8CE3-C0CCAD626ADA}" srcOrd="0" destOrd="0" presId="urn:microsoft.com/office/officeart/2005/8/layout/vList2"/>
    <dgm:cxn modelId="{EC08DAFA-2EA8-4C3D-AE7E-D5CDE3493B8C}" type="presParOf" srcId="{E762526A-15D8-49B7-AB06-200D1137648E}" destId="{7CCD6EF0-7A58-4FD8-BE4E-DA597D0E5285}" srcOrd="1" destOrd="0" presId="urn:microsoft.com/office/officeart/2005/8/layout/vList2"/>
    <dgm:cxn modelId="{15526367-4BBA-4C9F-A280-B3EBFBF6888C}" type="presParOf" srcId="{E762526A-15D8-49B7-AB06-200D1137648E}" destId="{30EEABEA-292C-4A49-8CA4-08691DA8E2B8}" srcOrd="2" destOrd="0" presId="urn:microsoft.com/office/officeart/2005/8/layout/vList2"/>
    <dgm:cxn modelId="{304E0B1E-2ECF-4E3D-9111-3A2A2DFC8903}" type="presParOf" srcId="{E762526A-15D8-49B7-AB06-200D1137648E}" destId="{9A4F6FBE-BCBE-462C-BAD2-12F232661B54}" srcOrd="3" destOrd="0" presId="urn:microsoft.com/office/officeart/2005/8/layout/vList2"/>
    <dgm:cxn modelId="{3B86CC49-F281-460C-8BEE-A4F402F7C914}" type="presParOf" srcId="{E762526A-15D8-49B7-AB06-200D1137648E}" destId="{8D779878-ADA8-4BC7-A24F-F9ECAB68F467}" srcOrd="4" destOrd="0" presId="urn:microsoft.com/office/officeart/2005/8/layout/vList2"/>
    <dgm:cxn modelId="{3399E26F-2C09-4533-ABD6-C6C82F683579}" type="presParOf" srcId="{E762526A-15D8-49B7-AB06-200D1137648E}" destId="{52D8DB8F-4E27-4770-86CC-FFF708FE1211}" srcOrd="5" destOrd="0" presId="urn:microsoft.com/office/officeart/2005/8/layout/vList2"/>
    <dgm:cxn modelId="{94335358-EBAE-44A5-8F42-4B06D7720409}" type="presParOf" srcId="{E762526A-15D8-49B7-AB06-200D1137648E}" destId="{F2C78926-9AD1-48D2-BCF2-063DAD37160E}" srcOrd="6" destOrd="0" presId="urn:microsoft.com/office/officeart/2005/8/layout/vList2"/>
    <dgm:cxn modelId="{B6269DDC-A344-4845-9EBC-D1AB0D36FBBE}" type="presParOf" srcId="{E762526A-15D8-49B7-AB06-200D1137648E}" destId="{505226C5-C0FB-4BEC-AF1B-60FDD8F973FF}" srcOrd="7" destOrd="0" presId="urn:microsoft.com/office/officeart/2005/8/layout/vList2"/>
    <dgm:cxn modelId="{FDCB4C40-8E06-4F0B-A044-9A5923378578}" type="presParOf" srcId="{E762526A-15D8-49B7-AB06-200D1137648E}" destId="{BC1E96F1-F4F9-4627-A455-94D91E1FA70C}" srcOrd="8" destOrd="0" presId="urn:microsoft.com/office/officeart/2005/8/layout/vList2"/>
    <dgm:cxn modelId="{AB2C0785-6D17-4110-B7E1-C7CDA5B8E442}" type="presParOf" srcId="{E762526A-15D8-49B7-AB06-200D1137648E}" destId="{27DF01DF-7343-416D-8E0C-1D8BD3522E77}" srcOrd="9" destOrd="0" presId="urn:microsoft.com/office/officeart/2005/8/layout/vList2"/>
    <dgm:cxn modelId="{D28F7595-F69F-4337-AC7C-FE94EB8E2710}" type="presParOf" srcId="{E762526A-15D8-49B7-AB06-200D1137648E}" destId="{F4157B4E-4CCD-4C68-96BF-F72D1267CC37}" srcOrd="10" destOrd="0" presId="urn:microsoft.com/office/officeart/2005/8/layout/vList2"/>
    <dgm:cxn modelId="{A9DDD648-C5C6-4085-B70D-31D0027D9540}" type="presParOf" srcId="{E762526A-15D8-49B7-AB06-200D1137648E}" destId="{DFA6511E-B932-4F32-AFC4-92779EF782A7}" srcOrd="11" destOrd="0" presId="urn:microsoft.com/office/officeart/2005/8/layout/vList2"/>
    <dgm:cxn modelId="{A3BF6010-4B0B-47AF-A808-E5D89BB59855}" type="presParOf" srcId="{E762526A-15D8-49B7-AB06-200D1137648E}" destId="{03ACE221-B5D3-435E-AB31-6740485B971D}"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3566DC-A902-4CDE-90E3-92513797D6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A26A492-15CC-441E-A965-44E99DF9E202}">
      <dgm:prSet/>
      <dgm:spPr>
        <a:solidFill>
          <a:schemeClr val="tx1"/>
        </a:solidFill>
      </dgm:spPr>
      <dgm:t>
        <a:bodyPr/>
        <a:lstStyle/>
        <a:p>
          <a:pPr rtl="0"/>
          <a:r>
            <a:rPr lang="uk-UA" b="1" i="0" dirty="0" smtClean="0">
              <a:solidFill>
                <a:schemeClr val="bg1"/>
              </a:solidFill>
            </a:rPr>
            <a:t>1) прибути за викликом до слідчого, прокурора, слідчого судді, суду, а в разі неможливості прибути за викликом у призначений строк – заздалегідь повідомити про це зазначених осіб;</a:t>
          </a:r>
          <a:endParaRPr lang="ru-RU" b="1" dirty="0">
            <a:solidFill>
              <a:schemeClr val="bg1"/>
            </a:solidFill>
          </a:endParaRPr>
        </a:p>
      </dgm:t>
    </dgm:pt>
    <dgm:pt modelId="{77E54318-0714-4ADC-B385-0161B7AB531E}" type="parTrans" cxnId="{0F6DCC96-CCBC-4F76-B201-F50371C4FAA0}">
      <dgm:prSet/>
      <dgm:spPr/>
      <dgm:t>
        <a:bodyPr/>
        <a:lstStyle/>
        <a:p>
          <a:endParaRPr lang="ru-RU">
            <a:solidFill>
              <a:schemeClr val="bg1"/>
            </a:solidFill>
          </a:endParaRPr>
        </a:p>
      </dgm:t>
    </dgm:pt>
    <dgm:pt modelId="{B83EA2BC-193B-4A9B-9695-2AA6C9C6D65D}" type="sibTrans" cxnId="{0F6DCC96-CCBC-4F76-B201-F50371C4FAA0}">
      <dgm:prSet/>
      <dgm:spPr/>
      <dgm:t>
        <a:bodyPr/>
        <a:lstStyle/>
        <a:p>
          <a:endParaRPr lang="ru-RU">
            <a:solidFill>
              <a:schemeClr val="bg1"/>
            </a:solidFill>
          </a:endParaRPr>
        </a:p>
      </dgm:t>
    </dgm:pt>
    <dgm:pt modelId="{B0F44823-3FBB-4221-9A3A-C6BB0B1ACB0A}">
      <dgm:prSet/>
      <dgm:spPr>
        <a:solidFill>
          <a:schemeClr val="tx1"/>
        </a:solidFill>
        <a:ln>
          <a:solidFill>
            <a:schemeClr val="bg1"/>
          </a:solidFill>
        </a:ln>
      </dgm:spPr>
      <dgm:t>
        <a:bodyPr/>
        <a:lstStyle/>
        <a:p>
          <a:pPr rtl="0"/>
          <a:r>
            <a:rPr lang="uk-UA" b="1" i="0" dirty="0" smtClean="0">
              <a:solidFill>
                <a:schemeClr val="bg1"/>
              </a:solidFill>
            </a:rPr>
            <a:t>2) виконувати обов'язки, покладені на нього рішенням про застосування заходів забезпечення кримінального провадження;</a:t>
          </a:r>
          <a:endParaRPr lang="ru-RU" b="1" dirty="0">
            <a:solidFill>
              <a:schemeClr val="bg1"/>
            </a:solidFill>
          </a:endParaRPr>
        </a:p>
      </dgm:t>
    </dgm:pt>
    <dgm:pt modelId="{5302D128-AEC3-4BC7-8282-FFB219BA88C7}" type="parTrans" cxnId="{D64E5BD4-E1B9-420A-8F09-B9267101CBA2}">
      <dgm:prSet/>
      <dgm:spPr/>
      <dgm:t>
        <a:bodyPr/>
        <a:lstStyle/>
        <a:p>
          <a:endParaRPr lang="ru-RU">
            <a:solidFill>
              <a:schemeClr val="bg1"/>
            </a:solidFill>
          </a:endParaRPr>
        </a:p>
      </dgm:t>
    </dgm:pt>
    <dgm:pt modelId="{C2251115-0347-431B-9D98-9D18B5AE895F}" type="sibTrans" cxnId="{D64E5BD4-E1B9-420A-8F09-B9267101CBA2}">
      <dgm:prSet/>
      <dgm:spPr/>
      <dgm:t>
        <a:bodyPr/>
        <a:lstStyle/>
        <a:p>
          <a:endParaRPr lang="ru-RU">
            <a:solidFill>
              <a:schemeClr val="bg1"/>
            </a:solidFill>
          </a:endParaRPr>
        </a:p>
      </dgm:t>
    </dgm:pt>
    <dgm:pt modelId="{68BED529-4713-4BD1-AA62-1460236AE82E}">
      <dgm:prSet/>
      <dgm:spPr>
        <a:solidFill>
          <a:schemeClr val="tx1"/>
        </a:solidFill>
      </dgm:spPr>
      <dgm:t>
        <a:bodyPr/>
        <a:lstStyle/>
        <a:p>
          <a:pPr rtl="0"/>
          <a:r>
            <a:rPr lang="uk-UA" b="1" i="0" dirty="0" smtClean="0">
              <a:solidFill>
                <a:schemeClr val="bg1"/>
              </a:solidFill>
            </a:rPr>
            <a:t>3) підкорятися законним вимогам та розпорядженням слідчого, прокурора, слідчого судді, суду;</a:t>
          </a:r>
          <a:endParaRPr lang="ru-RU" b="1" dirty="0">
            <a:solidFill>
              <a:schemeClr val="bg1"/>
            </a:solidFill>
          </a:endParaRPr>
        </a:p>
      </dgm:t>
    </dgm:pt>
    <dgm:pt modelId="{B306976A-5DAF-468E-94DA-523C2F64773E}" type="parTrans" cxnId="{9A5A6312-2887-4230-8BB3-D358B6AF6314}">
      <dgm:prSet/>
      <dgm:spPr/>
      <dgm:t>
        <a:bodyPr/>
        <a:lstStyle/>
        <a:p>
          <a:endParaRPr lang="ru-RU">
            <a:solidFill>
              <a:schemeClr val="bg1"/>
            </a:solidFill>
          </a:endParaRPr>
        </a:p>
      </dgm:t>
    </dgm:pt>
    <dgm:pt modelId="{197853DC-9923-4BD8-B176-1AB0605CB293}" type="sibTrans" cxnId="{9A5A6312-2887-4230-8BB3-D358B6AF6314}">
      <dgm:prSet/>
      <dgm:spPr/>
      <dgm:t>
        <a:bodyPr/>
        <a:lstStyle/>
        <a:p>
          <a:endParaRPr lang="ru-RU">
            <a:solidFill>
              <a:schemeClr val="bg1"/>
            </a:solidFill>
          </a:endParaRPr>
        </a:p>
      </dgm:t>
    </dgm:pt>
    <dgm:pt modelId="{3FCDF999-CA5B-4D33-9DC2-8C58DD2969C9}">
      <dgm:prSet/>
      <dgm:spPr>
        <a:solidFill>
          <a:schemeClr val="tx1"/>
        </a:solidFill>
        <a:ln>
          <a:solidFill>
            <a:schemeClr val="bg1"/>
          </a:solidFill>
        </a:ln>
      </dgm:spPr>
      <dgm:t>
        <a:bodyPr/>
        <a:lstStyle/>
        <a:p>
          <a:pPr rtl="0"/>
          <a:r>
            <a:rPr lang="uk-UA" b="1" i="0" dirty="0" smtClean="0">
              <a:solidFill>
                <a:schemeClr val="bg1"/>
              </a:solidFill>
            </a:rPr>
            <a:t>4) надавати достовірну інформацію представнику персоналу органу </a:t>
          </a:r>
          <a:r>
            <a:rPr lang="uk-UA" b="1" i="0" dirty="0" err="1" smtClean="0">
              <a:solidFill>
                <a:schemeClr val="bg1"/>
              </a:solidFill>
            </a:rPr>
            <a:t>пробації</a:t>
          </a:r>
          <a:r>
            <a:rPr lang="uk-UA" b="1" i="0" dirty="0" smtClean="0">
              <a:solidFill>
                <a:schemeClr val="bg1"/>
              </a:solidFill>
            </a:rPr>
            <a:t>, необхідну для підготовки досудової доповіді.</a:t>
          </a:r>
          <a:endParaRPr lang="ru-RU" b="1" dirty="0">
            <a:solidFill>
              <a:schemeClr val="bg1"/>
            </a:solidFill>
          </a:endParaRPr>
        </a:p>
      </dgm:t>
    </dgm:pt>
    <dgm:pt modelId="{47162BB5-D7E6-4B4B-A7B8-CE33AECF0CF6}" type="parTrans" cxnId="{57D047CC-EDBD-4F51-91AD-B885A77AB08B}">
      <dgm:prSet/>
      <dgm:spPr/>
      <dgm:t>
        <a:bodyPr/>
        <a:lstStyle/>
        <a:p>
          <a:endParaRPr lang="ru-RU">
            <a:solidFill>
              <a:schemeClr val="bg1"/>
            </a:solidFill>
          </a:endParaRPr>
        </a:p>
      </dgm:t>
    </dgm:pt>
    <dgm:pt modelId="{023398F3-514D-4127-A223-9333365D7A15}" type="sibTrans" cxnId="{57D047CC-EDBD-4F51-91AD-B885A77AB08B}">
      <dgm:prSet/>
      <dgm:spPr/>
      <dgm:t>
        <a:bodyPr/>
        <a:lstStyle/>
        <a:p>
          <a:endParaRPr lang="ru-RU">
            <a:solidFill>
              <a:schemeClr val="bg1"/>
            </a:solidFill>
          </a:endParaRPr>
        </a:p>
      </dgm:t>
    </dgm:pt>
    <dgm:pt modelId="{0950ECF2-EE01-4B06-A2FC-FD7D68ECEF1E}" type="pres">
      <dgm:prSet presAssocID="{393566DC-A902-4CDE-90E3-92513797D6E7}" presName="linear" presStyleCnt="0">
        <dgm:presLayoutVars>
          <dgm:animLvl val="lvl"/>
          <dgm:resizeHandles val="exact"/>
        </dgm:presLayoutVars>
      </dgm:prSet>
      <dgm:spPr/>
      <dgm:t>
        <a:bodyPr/>
        <a:lstStyle/>
        <a:p>
          <a:endParaRPr lang="ru-RU"/>
        </a:p>
      </dgm:t>
    </dgm:pt>
    <dgm:pt modelId="{58AA51D2-F9D1-4477-8864-50794E9A7E76}" type="pres">
      <dgm:prSet presAssocID="{AA26A492-15CC-441E-A965-44E99DF9E202}" presName="parentText" presStyleLbl="node1" presStyleIdx="0" presStyleCnt="4">
        <dgm:presLayoutVars>
          <dgm:chMax val="0"/>
          <dgm:bulletEnabled val="1"/>
        </dgm:presLayoutVars>
      </dgm:prSet>
      <dgm:spPr/>
      <dgm:t>
        <a:bodyPr/>
        <a:lstStyle/>
        <a:p>
          <a:endParaRPr lang="ru-RU"/>
        </a:p>
      </dgm:t>
    </dgm:pt>
    <dgm:pt modelId="{624066F9-4DFF-4309-A3D6-9AE6228BF387}" type="pres">
      <dgm:prSet presAssocID="{B83EA2BC-193B-4A9B-9695-2AA6C9C6D65D}" presName="spacer" presStyleCnt="0"/>
      <dgm:spPr/>
    </dgm:pt>
    <dgm:pt modelId="{95D88838-9012-4A84-A4F4-0C4039C57B0F}" type="pres">
      <dgm:prSet presAssocID="{B0F44823-3FBB-4221-9A3A-C6BB0B1ACB0A}" presName="parentText" presStyleLbl="node1" presStyleIdx="1" presStyleCnt="4">
        <dgm:presLayoutVars>
          <dgm:chMax val="0"/>
          <dgm:bulletEnabled val="1"/>
        </dgm:presLayoutVars>
      </dgm:prSet>
      <dgm:spPr/>
      <dgm:t>
        <a:bodyPr/>
        <a:lstStyle/>
        <a:p>
          <a:endParaRPr lang="ru-RU"/>
        </a:p>
      </dgm:t>
    </dgm:pt>
    <dgm:pt modelId="{1E4E77DE-5CB0-40EB-B997-B28134C07B1C}" type="pres">
      <dgm:prSet presAssocID="{C2251115-0347-431B-9D98-9D18B5AE895F}" presName="spacer" presStyleCnt="0"/>
      <dgm:spPr/>
    </dgm:pt>
    <dgm:pt modelId="{EA082F58-387E-4BF6-A619-29CCCBCF0742}" type="pres">
      <dgm:prSet presAssocID="{68BED529-4713-4BD1-AA62-1460236AE82E}" presName="parentText" presStyleLbl="node1" presStyleIdx="2" presStyleCnt="4">
        <dgm:presLayoutVars>
          <dgm:chMax val="0"/>
          <dgm:bulletEnabled val="1"/>
        </dgm:presLayoutVars>
      </dgm:prSet>
      <dgm:spPr/>
      <dgm:t>
        <a:bodyPr/>
        <a:lstStyle/>
        <a:p>
          <a:endParaRPr lang="ru-RU"/>
        </a:p>
      </dgm:t>
    </dgm:pt>
    <dgm:pt modelId="{E724B262-241C-4406-971D-5F00B40DAA08}" type="pres">
      <dgm:prSet presAssocID="{197853DC-9923-4BD8-B176-1AB0605CB293}" presName="spacer" presStyleCnt="0"/>
      <dgm:spPr/>
    </dgm:pt>
    <dgm:pt modelId="{11D4B856-2169-47B5-8B57-B643149860A9}" type="pres">
      <dgm:prSet presAssocID="{3FCDF999-CA5B-4D33-9DC2-8C58DD2969C9}" presName="parentText" presStyleLbl="node1" presStyleIdx="3" presStyleCnt="4">
        <dgm:presLayoutVars>
          <dgm:chMax val="0"/>
          <dgm:bulletEnabled val="1"/>
        </dgm:presLayoutVars>
      </dgm:prSet>
      <dgm:spPr/>
      <dgm:t>
        <a:bodyPr/>
        <a:lstStyle/>
        <a:p>
          <a:endParaRPr lang="ru-RU"/>
        </a:p>
      </dgm:t>
    </dgm:pt>
  </dgm:ptLst>
  <dgm:cxnLst>
    <dgm:cxn modelId="{A35E12DD-5BF2-4101-B9EF-116071FDAE51}" type="presOf" srcId="{393566DC-A902-4CDE-90E3-92513797D6E7}" destId="{0950ECF2-EE01-4B06-A2FC-FD7D68ECEF1E}" srcOrd="0" destOrd="0" presId="urn:microsoft.com/office/officeart/2005/8/layout/vList2"/>
    <dgm:cxn modelId="{173B6E82-30F1-4AA7-96BF-D19D214BA667}" type="presOf" srcId="{3FCDF999-CA5B-4D33-9DC2-8C58DD2969C9}" destId="{11D4B856-2169-47B5-8B57-B643149860A9}" srcOrd="0" destOrd="0" presId="urn:microsoft.com/office/officeart/2005/8/layout/vList2"/>
    <dgm:cxn modelId="{E9ADAE36-7E9D-44C8-8846-4693CFE3620F}" type="presOf" srcId="{AA26A492-15CC-441E-A965-44E99DF9E202}" destId="{58AA51D2-F9D1-4477-8864-50794E9A7E76}" srcOrd="0" destOrd="0" presId="urn:microsoft.com/office/officeart/2005/8/layout/vList2"/>
    <dgm:cxn modelId="{0F6DCC96-CCBC-4F76-B201-F50371C4FAA0}" srcId="{393566DC-A902-4CDE-90E3-92513797D6E7}" destId="{AA26A492-15CC-441E-A965-44E99DF9E202}" srcOrd="0" destOrd="0" parTransId="{77E54318-0714-4ADC-B385-0161B7AB531E}" sibTransId="{B83EA2BC-193B-4A9B-9695-2AA6C9C6D65D}"/>
    <dgm:cxn modelId="{F4668CFA-AFB0-4BC1-AB31-D8752451E242}" type="presOf" srcId="{68BED529-4713-4BD1-AA62-1460236AE82E}" destId="{EA082F58-387E-4BF6-A619-29CCCBCF0742}" srcOrd="0" destOrd="0" presId="urn:microsoft.com/office/officeart/2005/8/layout/vList2"/>
    <dgm:cxn modelId="{57D047CC-EDBD-4F51-91AD-B885A77AB08B}" srcId="{393566DC-A902-4CDE-90E3-92513797D6E7}" destId="{3FCDF999-CA5B-4D33-9DC2-8C58DD2969C9}" srcOrd="3" destOrd="0" parTransId="{47162BB5-D7E6-4B4B-A7B8-CE33AECF0CF6}" sibTransId="{023398F3-514D-4127-A223-9333365D7A15}"/>
    <dgm:cxn modelId="{9A5A6312-2887-4230-8BB3-D358B6AF6314}" srcId="{393566DC-A902-4CDE-90E3-92513797D6E7}" destId="{68BED529-4713-4BD1-AA62-1460236AE82E}" srcOrd="2" destOrd="0" parTransId="{B306976A-5DAF-468E-94DA-523C2F64773E}" sibTransId="{197853DC-9923-4BD8-B176-1AB0605CB293}"/>
    <dgm:cxn modelId="{D64E5BD4-E1B9-420A-8F09-B9267101CBA2}" srcId="{393566DC-A902-4CDE-90E3-92513797D6E7}" destId="{B0F44823-3FBB-4221-9A3A-C6BB0B1ACB0A}" srcOrd="1" destOrd="0" parTransId="{5302D128-AEC3-4BC7-8282-FFB219BA88C7}" sibTransId="{C2251115-0347-431B-9D98-9D18B5AE895F}"/>
    <dgm:cxn modelId="{3BC28678-A33B-4133-AEF4-317E05A63C51}" type="presOf" srcId="{B0F44823-3FBB-4221-9A3A-C6BB0B1ACB0A}" destId="{95D88838-9012-4A84-A4F4-0C4039C57B0F}" srcOrd="0" destOrd="0" presId="urn:microsoft.com/office/officeart/2005/8/layout/vList2"/>
    <dgm:cxn modelId="{F3F9AF12-4328-426F-AE75-BE36FA5B4BB3}" type="presParOf" srcId="{0950ECF2-EE01-4B06-A2FC-FD7D68ECEF1E}" destId="{58AA51D2-F9D1-4477-8864-50794E9A7E76}" srcOrd="0" destOrd="0" presId="urn:microsoft.com/office/officeart/2005/8/layout/vList2"/>
    <dgm:cxn modelId="{C491614A-D12A-4FF5-AF21-888E8C4271C0}" type="presParOf" srcId="{0950ECF2-EE01-4B06-A2FC-FD7D68ECEF1E}" destId="{624066F9-4DFF-4309-A3D6-9AE6228BF387}" srcOrd="1" destOrd="0" presId="urn:microsoft.com/office/officeart/2005/8/layout/vList2"/>
    <dgm:cxn modelId="{0E03A29F-663D-48EC-A38A-0934FF92CE03}" type="presParOf" srcId="{0950ECF2-EE01-4B06-A2FC-FD7D68ECEF1E}" destId="{95D88838-9012-4A84-A4F4-0C4039C57B0F}" srcOrd="2" destOrd="0" presId="urn:microsoft.com/office/officeart/2005/8/layout/vList2"/>
    <dgm:cxn modelId="{E6274E7B-CDF5-4FE7-B141-DDEA0A1B0D92}" type="presParOf" srcId="{0950ECF2-EE01-4B06-A2FC-FD7D68ECEF1E}" destId="{1E4E77DE-5CB0-40EB-B997-B28134C07B1C}" srcOrd="3" destOrd="0" presId="urn:microsoft.com/office/officeart/2005/8/layout/vList2"/>
    <dgm:cxn modelId="{B5812B3E-612B-4D28-8FB3-521BCFD89EC6}" type="presParOf" srcId="{0950ECF2-EE01-4B06-A2FC-FD7D68ECEF1E}" destId="{EA082F58-387E-4BF6-A619-29CCCBCF0742}" srcOrd="4" destOrd="0" presId="urn:microsoft.com/office/officeart/2005/8/layout/vList2"/>
    <dgm:cxn modelId="{BEB90BA3-5BB1-4C85-995D-0B5B39B0F308}" type="presParOf" srcId="{0950ECF2-EE01-4B06-A2FC-FD7D68ECEF1E}" destId="{E724B262-241C-4406-971D-5F00B40DAA08}" srcOrd="5" destOrd="0" presId="urn:microsoft.com/office/officeart/2005/8/layout/vList2"/>
    <dgm:cxn modelId="{E29D9F1E-4444-4C40-A9F5-33FF33FEBEB1}" type="presParOf" srcId="{0950ECF2-EE01-4B06-A2FC-FD7D68ECEF1E}" destId="{11D4B856-2169-47B5-8B57-B643149860A9}" srcOrd="6" destOrd="0" presId="urn:microsoft.com/office/officeart/2005/8/layout/vList2"/>
  </dgm:cxnLst>
  <dgm:bg>
    <a:solidFill>
      <a:schemeClr val="tx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95953B-7B81-4BD8-A4D1-40C771977EF2}">
      <dsp:nvSpPr>
        <dsp:cNvPr id="0" name=""/>
        <dsp:cNvSpPr/>
      </dsp:nvSpPr>
      <dsp:spPr>
        <a:xfrm>
          <a:off x="0" y="72443"/>
          <a:ext cx="12192001" cy="138778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uk-UA" sz="1800" b="1" i="0" kern="1200" noProof="0" smtClean="0">
              <a:solidFill>
                <a:srgbClr val="FFFF00"/>
              </a:solidFill>
            </a:rPr>
            <a:t>	</a:t>
          </a:r>
          <a:r>
            <a:rPr lang="uk-UA" sz="2000" b="1" i="0" kern="1200" noProof="0" smtClean="0">
              <a:solidFill>
                <a:srgbClr val="FFFF00"/>
              </a:solidFill>
            </a:rPr>
            <a:t>Суб’єкти (учасники)</a:t>
          </a:r>
          <a:r>
            <a:rPr lang="uk-UA" sz="2000" b="1" i="0" kern="1200" noProof="0" smtClean="0"/>
            <a:t> </a:t>
          </a:r>
          <a:r>
            <a:rPr lang="uk-UA" sz="1800" b="1" i="0" kern="1200" noProof="0" smtClean="0"/>
            <a:t>кримінального процесу – це державні органи, посадові, юридичні та приватні особи, які ведуть кримінальний процес, або залучаються до нього, вступають між собою у процесуальні правовідносини, набуваючи процесуальних прав і виконуючи процесуальні обов’язки. </a:t>
          </a:r>
          <a:endParaRPr lang="uk-UA" sz="1800" b="1" kern="1200" noProof="0"/>
        </a:p>
      </dsp:txBody>
      <dsp:txXfrm>
        <a:off x="0" y="72443"/>
        <a:ext cx="12192001" cy="1387784"/>
      </dsp:txXfrm>
    </dsp:sp>
    <dsp:sp modelId="{F1873450-735F-4493-BB10-EB2604AA54AF}">
      <dsp:nvSpPr>
        <dsp:cNvPr id="0" name=""/>
        <dsp:cNvSpPr/>
      </dsp:nvSpPr>
      <dsp:spPr>
        <a:xfrm>
          <a:off x="0" y="1470674"/>
          <a:ext cx="12192001" cy="531301"/>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uk-UA" sz="2200" b="1" i="0" kern="1200" noProof="0" smtClean="0">
              <a:solidFill>
                <a:srgbClr val="FFFF00"/>
              </a:solidFill>
            </a:rPr>
            <a:t>Ознаки суб’єктів кримінального процесу: </a:t>
          </a:r>
          <a:endParaRPr lang="uk-UA" sz="2200" b="1" kern="1200" noProof="0">
            <a:solidFill>
              <a:srgbClr val="FFFF00"/>
            </a:solidFill>
          </a:endParaRPr>
        </a:p>
      </dsp:txBody>
      <dsp:txXfrm>
        <a:off x="0" y="1470674"/>
        <a:ext cx="12192001" cy="531301"/>
      </dsp:txXfrm>
    </dsp:sp>
    <dsp:sp modelId="{BAF0B38C-6F06-4743-8E6E-D3B10494F5DB}">
      <dsp:nvSpPr>
        <dsp:cNvPr id="0" name=""/>
        <dsp:cNvSpPr/>
      </dsp:nvSpPr>
      <dsp:spPr>
        <a:xfrm>
          <a:off x="0" y="2068216"/>
          <a:ext cx="12192001" cy="10225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0" i="0" kern="1200" noProof="0" smtClean="0"/>
            <a:t>– </a:t>
          </a:r>
          <a:r>
            <a:rPr lang="uk-UA" sz="2200" b="1" i="0" kern="1200" noProof="0" smtClean="0"/>
            <a:t>їх участь у провадженні передбачено кримінальним процесуальним законом; </a:t>
          </a:r>
          <a:endParaRPr lang="uk-UA" sz="2200" b="1" kern="1200" noProof="0"/>
        </a:p>
      </dsp:txBody>
      <dsp:txXfrm>
        <a:off x="0" y="2068216"/>
        <a:ext cx="12192001" cy="1022580"/>
      </dsp:txXfrm>
    </dsp:sp>
    <dsp:sp modelId="{F0599EEC-CF09-4CEE-ABFF-8D66FA41B7C0}">
      <dsp:nvSpPr>
        <dsp:cNvPr id="0" name=""/>
        <dsp:cNvSpPr/>
      </dsp:nvSpPr>
      <dsp:spPr>
        <a:xfrm>
          <a:off x="0" y="3157036"/>
          <a:ext cx="12192001" cy="10225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0" i="0" kern="1200" noProof="0" smtClean="0"/>
            <a:t>– </a:t>
          </a:r>
          <a:r>
            <a:rPr lang="uk-UA" sz="2200" b="1" i="0" kern="1200" noProof="0" smtClean="0"/>
            <a:t>вони є суб’єктами певних процесуальних прав і обов’язків; </a:t>
          </a:r>
          <a:endParaRPr lang="uk-UA" sz="2200" b="1" kern="1200" noProof="0"/>
        </a:p>
      </dsp:txBody>
      <dsp:txXfrm>
        <a:off x="0" y="3157036"/>
        <a:ext cx="12192001" cy="1022580"/>
      </dsp:txXfrm>
    </dsp:sp>
    <dsp:sp modelId="{1E67EF71-20D1-4B6E-A4D3-0A1916A82852}">
      <dsp:nvSpPr>
        <dsp:cNvPr id="0" name=""/>
        <dsp:cNvSpPr/>
      </dsp:nvSpPr>
      <dsp:spPr>
        <a:xfrm>
          <a:off x="0" y="4245856"/>
          <a:ext cx="12192001" cy="10225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0" i="0" kern="1200" noProof="0" smtClean="0"/>
            <a:t>– </a:t>
          </a:r>
          <a:r>
            <a:rPr lang="uk-UA" sz="2200" b="1" i="0" kern="1200" noProof="0" smtClean="0"/>
            <a:t>вони діють у кримінальному процесі відповідно до своїх прав і обов’язків; </a:t>
          </a:r>
          <a:endParaRPr lang="uk-UA" sz="2200" b="1" kern="1200" noProof="0"/>
        </a:p>
      </dsp:txBody>
      <dsp:txXfrm>
        <a:off x="0" y="4245856"/>
        <a:ext cx="12192001" cy="1022580"/>
      </dsp:txXfrm>
    </dsp:sp>
    <dsp:sp modelId="{9EFE9E27-0BF7-4880-A487-E5AC4A6AE4E8}">
      <dsp:nvSpPr>
        <dsp:cNvPr id="0" name=""/>
        <dsp:cNvSpPr/>
      </dsp:nvSpPr>
      <dsp:spPr>
        <a:xfrm>
          <a:off x="0" y="5334676"/>
          <a:ext cx="12192001" cy="10225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0" i="0" kern="1200" noProof="0" smtClean="0"/>
            <a:t>– </a:t>
          </a:r>
          <a:r>
            <a:rPr lang="uk-UA" sz="2200" b="1" i="0" kern="1200" noProof="0" smtClean="0"/>
            <a:t>вступають у процесуальні правовідносини; – несуть відповідальність за невиконання своїх обов’язків.</a:t>
          </a:r>
          <a:endParaRPr lang="uk-UA" sz="2200" b="1" kern="1200" noProof="0"/>
        </a:p>
      </dsp:txBody>
      <dsp:txXfrm>
        <a:off x="0" y="5334676"/>
        <a:ext cx="12192001" cy="10225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5EF28-8E0F-4B9D-99B4-7439905BDC59}">
      <dsp:nvSpPr>
        <dsp:cNvPr id="0" name=""/>
        <dsp:cNvSpPr/>
      </dsp:nvSpPr>
      <dsp:spPr>
        <a:xfrm>
          <a:off x="245201" y="25432"/>
          <a:ext cx="4649661" cy="4649661"/>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289050" rtl="0">
            <a:lnSpc>
              <a:spcPct val="90000"/>
            </a:lnSpc>
            <a:spcBef>
              <a:spcPct val="0"/>
            </a:spcBef>
            <a:spcAft>
              <a:spcPct val="35000"/>
            </a:spcAft>
          </a:pPr>
          <a:r>
            <a:rPr lang="uk-UA" sz="2900" b="1" i="0" kern="1200" dirty="0" smtClean="0"/>
            <a:t> СВІДОЦТВОМ </a:t>
          </a:r>
          <a:r>
            <a:rPr lang="uk-UA" sz="2900" b="0" i="0" kern="1200" dirty="0" smtClean="0"/>
            <a:t>про </a:t>
          </a:r>
          <a:r>
            <a:rPr lang="uk-UA" sz="2900" b="0" i="0" kern="1200" dirty="0" smtClean="0">
              <a:latin typeface="Arial" pitchFamily="34" charset="0"/>
              <a:cs typeface="Arial" pitchFamily="34" charset="0"/>
            </a:rPr>
            <a:t>право</a:t>
          </a:r>
          <a:r>
            <a:rPr lang="uk-UA" sz="2900" b="0" i="0" kern="1200" dirty="0" smtClean="0"/>
            <a:t> на зайняття адвокатською діяльністю;</a:t>
          </a:r>
          <a:endParaRPr lang="ru-RU" sz="2900" b="0" kern="1200" dirty="0"/>
        </a:p>
      </dsp:txBody>
      <dsp:txXfrm>
        <a:off x="894478" y="573727"/>
        <a:ext cx="2680885" cy="3553071"/>
      </dsp:txXfrm>
    </dsp:sp>
    <dsp:sp modelId="{14846E02-066F-4380-9B4A-45D60EE4A5F1}">
      <dsp:nvSpPr>
        <dsp:cNvPr id="0" name=""/>
        <dsp:cNvSpPr/>
      </dsp:nvSpPr>
      <dsp:spPr>
        <a:xfrm>
          <a:off x="3575478" y="25432"/>
          <a:ext cx="4649661" cy="4649661"/>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289050" rtl="0">
            <a:lnSpc>
              <a:spcPct val="90000"/>
            </a:lnSpc>
            <a:spcBef>
              <a:spcPct val="0"/>
            </a:spcBef>
            <a:spcAft>
              <a:spcPct val="35000"/>
            </a:spcAft>
          </a:pPr>
          <a:r>
            <a:rPr lang="uk-UA" sz="2900" b="1" i="0" kern="1200" dirty="0" smtClean="0">
              <a:latin typeface="Arial" pitchFamily="34" charset="0"/>
              <a:cs typeface="Arial" pitchFamily="34" charset="0"/>
            </a:rPr>
            <a:t>ОРДЕРОМ</a:t>
          </a:r>
          <a:r>
            <a:rPr lang="uk-UA" sz="2900" b="1" i="0" kern="1200" dirty="0" smtClean="0"/>
            <a:t>, </a:t>
          </a:r>
          <a:endParaRPr lang="ru-RU" sz="2900" b="1" kern="1200" dirty="0"/>
        </a:p>
      </dsp:txBody>
      <dsp:txXfrm>
        <a:off x="4894976" y="573727"/>
        <a:ext cx="2680885" cy="355307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CA8C1E-C005-476B-BE5F-4A364CF86C1D}">
      <dsp:nvSpPr>
        <dsp:cNvPr id="0" name=""/>
        <dsp:cNvSpPr/>
      </dsp:nvSpPr>
      <dsp:spPr>
        <a:xfrm>
          <a:off x="0" y="21809"/>
          <a:ext cx="11940989" cy="117475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t>коли є обставини, які згідно з КПК виключають його участь у кримінальному провадженні;</a:t>
          </a:r>
          <a:endParaRPr lang="ru-RU" sz="2100" b="1" kern="1200" dirty="0"/>
        </a:p>
      </dsp:txBody>
      <dsp:txXfrm>
        <a:off x="0" y="21809"/>
        <a:ext cx="11940989" cy="1174753"/>
      </dsp:txXfrm>
    </dsp:sp>
    <dsp:sp modelId="{0FF67CAF-A20F-4012-ABDE-154A1A22A329}">
      <dsp:nvSpPr>
        <dsp:cNvPr id="0" name=""/>
        <dsp:cNvSpPr/>
      </dsp:nvSpPr>
      <dsp:spPr>
        <a:xfrm>
          <a:off x="0" y="1257042"/>
          <a:ext cx="11940989" cy="117475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t>незгоди з підозрюваним, обвинуваченим щодо вибраного ним способу захисту, за винятком випадків обов'язкової участі захисника;</a:t>
          </a:r>
          <a:endParaRPr lang="ru-RU" sz="2100" b="1" kern="1200" dirty="0"/>
        </a:p>
      </dsp:txBody>
      <dsp:txXfrm>
        <a:off x="0" y="1257042"/>
        <a:ext cx="11940989" cy="1174753"/>
      </dsp:txXfrm>
    </dsp:sp>
    <dsp:sp modelId="{0F27157E-1335-4A80-9CFB-E13F9BC1FACD}">
      <dsp:nvSpPr>
        <dsp:cNvPr id="0" name=""/>
        <dsp:cNvSpPr/>
      </dsp:nvSpPr>
      <dsp:spPr>
        <a:xfrm>
          <a:off x="0" y="2492275"/>
          <a:ext cx="11940989" cy="117475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t>умисного невиконання підозрюваним, обвинуваченим умов укладеного з захисником договору, яке проявляється, зокрема, у систематичному недодержанні законних порад захисника, порушенні вимог КПК України тощо;</a:t>
          </a:r>
          <a:endParaRPr lang="ru-RU" sz="2100" b="1" kern="1200" dirty="0"/>
        </a:p>
      </dsp:txBody>
      <dsp:txXfrm>
        <a:off x="0" y="2492275"/>
        <a:ext cx="11940989" cy="1174753"/>
      </dsp:txXfrm>
    </dsp:sp>
    <dsp:sp modelId="{E11D3347-FB55-477E-86C6-7E4A1015B652}">
      <dsp:nvSpPr>
        <dsp:cNvPr id="0" name=""/>
        <dsp:cNvSpPr/>
      </dsp:nvSpPr>
      <dsp:spPr>
        <a:xfrm>
          <a:off x="0" y="3727508"/>
          <a:ext cx="11940989" cy="1174753"/>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t>коли він свою відмову мотивує відсутністю належної кваліфікації для надання правової допомоги у конкретному провадженні, що є особливо складним.</a:t>
          </a:r>
          <a:endParaRPr lang="ru-RU" sz="2100" b="1" kern="1200" dirty="0"/>
        </a:p>
      </dsp:txBody>
      <dsp:txXfrm>
        <a:off x="0" y="3727508"/>
        <a:ext cx="11940989" cy="117475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D70CD-4ABF-4599-834B-24C59A144A9A}">
      <dsp:nvSpPr>
        <dsp:cNvPr id="0" name=""/>
        <dsp:cNvSpPr/>
      </dsp:nvSpPr>
      <dsp:spPr>
        <a:xfrm>
          <a:off x="0" y="3156"/>
          <a:ext cx="11860305" cy="15103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uk-UA" sz="2700" b="1" i="0" kern="1200" dirty="0" smtClean="0">
              <a:solidFill>
                <a:schemeClr val="bg1"/>
              </a:solidFill>
            </a:rPr>
            <a:t>коли участь захисника є обов'язковою, а підозрюваний, обвинувачений не залучив захисника;</a:t>
          </a:r>
          <a:endParaRPr lang="ru-RU" sz="2700" b="1" kern="1200" dirty="0">
            <a:solidFill>
              <a:schemeClr val="bg1"/>
            </a:solidFill>
          </a:endParaRPr>
        </a:p>
      </dsp:txBody>
      <dsp:txXfrm>
        <a:off x="0" y="3156"/>
        <a:ext cx="11860305" cy="1510396"/>
      </dsp:txXfrm>
    </dsp:sp>
    <dsp:sp modelId="{4B2FEEF4-AAE4-4928-80AB-A08D998755AF}">
      <dsp:nvSpPr>
        <dsp:cNvPr id="0" name=""/>
        <dsp:cNvSpPr/>
      </dsp:nvSpPr>
      <dsp:spPr>
        <a:xfrm>
          <a:off x="0" y="1591313"/>
          <a:ext cx="11860305" cy="15103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uk-UA" sz="2700" b="1" i="0" kern="1200" dirty="0" smtClean="0">
              <a:solidFill>
                <a:schemeClr val="bg1"/>
              </a:solidFill>
            </a:rPr>
            <a:t>коли підозрюваний, обвинувачений заявив клопотання про залучення захисника, але за відсутністю коштів чи з інших об'єктивних причин не може його залучити самостійно;</a:t>
          </a:r>
          <a:endParaRPr lang="ru-RU" sz="2700" b="1" kern="1200" dirty="0">
            <a:solidFill>
              <a:schemeClr val="bg1"/>
            </a:solidFill>
          </a:endParaRPr>
        </a:p>
      </dsp:txBody>
      <dsp:txXfrm>
        <a:off x="0" y="1591313"/>
        <a:ext cx="11860305" cy="1510396"/>
      </dsp:txXfrm>
    </dsp:sp>
    <dsp:sp modelId="{D3BA8CC9-4927-4DC3-B459-A98363612A68}">
      <dsp:nvSpPr>
        <dsp:cNvPr id="0" name=""/>
        <dsp:cNvSpPr/>
      </dsp:nvSpPr>
      <dsp:spPr>
        <a:xfrm>
          <a:off x="0" y="3179469"/>
          <a:ext cx="11860305" cy="15103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uk-UA" sz="2700" b="1" i="0" kern="1200" dirty="0" smtClean="0">
              <a:solidFill>
                <a:schemeClr val="bg1"/>
              </a:solidFill>
            </a:rPr>
            <a:t>коли слідчий, прокурор, слідчий суддя чи суд вирішить, що обставини кримінального провадження вимагають участі захисника, а підозрюваний, обвинувачений не залучив його.</a:t>
          </a:r>
          <a:endParaRPr lang="ru-RU" sz="2700" b="1" kern="1200" dirty="0">
            <a:solidFill>
              <a:schemeClr val="bg1"/>
            </a:solidFill>
          </a:endParaRPr>
        </a:p>
      </dsp:txBody>
      <dsp:txXfrm>
        <a:off x="0" y="3179469"/>
        <a:ext cx="11860305" cy="151039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01A2A4-A433-4AB4-B5F8-DBAEF9F31A9A}">
      <dsp:nvSpPr>
        <dsp:cNvPr id="0" name=""/>
        <dsp:cNvSpPr/>
      </dsp:nvSpPr>
      <dsp:spPr>
        <a:xfrm>
          <a:off x="0" y="195977"/>
          <a:ext cx="11819964" cy="151632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b="0" i="0" kern="1200" dirty="0" smtClean="0"/>
            <a:t>прибути за викликом до слідчого, прокурора, слідчого судді, суду, а у випадку неможливості своєчасного прибуття – завчасно повідомити про це, а також про причини неможливості прибуття;</a:t>
          </a:r>
          <a:endParaRPr lang="ru-RU" sz="2700" kern="1200" dirty="0"/>
        </a:p>
      </dsp:txBody>
      <dsp:txXfrm>
        <a:off x="0" y="195977"/>
        <a:ext cx="11819964" cy="1516320"/>
      </dsp:txXfrm>
    </dsp:sp>
    <dsp:sp modelId="{B836E07E-0A0D-4F9B-B932-2EC50765390F}">
      <dsp:nvSpPr>
        <dsp:cNvPr id="0" name=""/>
        <dsp:cNvSpPr/>
      </dsp:nvSpPr>
      <dsp:spPr>
        <a:xfrm>
          <a:off x="0" y="1790057"/>
          <a:ext cx="11819964" cy="151632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b="0" i="0" kern="1200" smtClean="0"/>
            <a:t>не перешкоджати встановленню обставин вчинення кримінального правопорушення;</a:t>
          </a:r>
          <a:endParaRPr lang="ru-RU" sz="2700" kern="1200"/>
        </a:p>
      </dsp:txBody>
      <dsp:txXfrm>
        <a:off x="0" y="1790057"/>
        <a:ext cx="11819964" cy="1516320"/>
      </dsp:txXfrm>
    </dsp:sp>
    <dsp:sp modelId="{0078312C-F370-4146-871B-E1E9B241E82B}">
      <dsp:nvSpPr>
        <dsp:cNvPr id="0" name=""/>
        <dsp:cNvSpPr/>
      </dsp:nvSpPr>
      <dsp:spPr>
        <a:xfrm>
          <a:off x="0" y="3384137"/>
          <a:ext cx="11819964" cy="151632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b="0" i="0" kern="1200" smtClean="0"/>
            <a:t>не розголошувати без дозволу слідчого, прокурора, суду відомості, які стали йому відомі у зв'язку з участю у кримінальному провадженні та які становлять охоронювану законом таємницю.</a:t>
          </a:r>
          <a:endParaRPr lang="ru-RU" sz="2700" kern="1200"/>
        </a:p>
      </dsp:txBody>
      <dsp:txXfrm>
        <a:off x="0" y="3384137"/>
        <a:ext cx="11819964" cy="151632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6473E9-9AF1-4ABD-8712-BE3FECF39E29}">
      <dsp:nvSpPr>
        <dsp:cNvPr id="0" name=""/>
        <dsp:cNvSpPr/>
      </dsp:nvSpPr>
      <dsp:spPr>
        <a:xfrm>
          <a:off x="0" y="28079"/>
          <a:ext cx="11658600" cy="588744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just" defTabSz="1511300" rtl="0">
            <a:lnSpc>
              <a:spcPct val="90000"/>
            </a:lnSpc>
            <a:spcBef>
              <a:spcPct val="0"/>
            </a:spcBef>
            <a:spcAft>
              <a:spcPct val="35000"/>
            </a:spcAft>
          </a:pPr>
          <a:r>
            <a:rPr lang="en-US" sz="3400" b="0" i="0" kern="1200" dirty="0" smtClean="0"/>
            <a:t>	</a:t>
          </a:r>
          <a:r>
            <a:rPr lang="uk-UA" sz="3400" b="1" i="0" kern="1200" dirty="0" smtClean="0"/>
            <a:t>Потерпілого у кримінальному провадженні може представляти </a:t>
          </a:r>
          <a:r>
            <a:rPr lang="uk-UA" sz="3400" b="1" i="1" u="sng" kern="1200" dirty="0" smtClean="0">
              <a:solidFill>
                <a:schemeClr val="bg1"/>
              </a:solidFill>
            </a:rPr>
            <a:t>ПРЕДСТАВНИК</a:t>
          </a:r>
          <a:r>
            <a:rPr lang="uk-UA" sz="3400" b="1" i="0" u="sng" kern="1200" dirty="0" smtClean="0">
              <a:solidFill>
                <a:schemeClr val="bg1"/>
              </a:solidFill>
            </a:rPr>
            <a:t> </a:t>
          </a:r>
          <a:r>
            <a:rPr lang="uk-UA" sz="3400" b="1" i="0" kern="1200" dirty="0" smtClean="0"/>
            <a:t>– особа, яка у кримінальному провадженні має право бути </a:t>
          </a:r>
          <a:r>
            <a:rPr lang="uk-UA" sz="3400" b="1" i="0" kern="1200" dirty="0" smtClean="0">
              <a:solidFill>
                <a:schemeClr val="bg1">
                  <a:lumMod val="95000"/>
                  <a:lumOff val="5000"/>
                </a:schemeClr>
              </a:solidFill>
            </a:rPr>
            <a:t>захисником. </a:t>
          </a:r>
        </a:p>
        <a:p>
          <a:pPr lvl="0" algn="just" defTabSz="1511300" rtl="0">
            <a:lnSpc>
              <a:spcPct val="90000"/>
            </a:lnSpc>
            <a:spcBef>
              <a:spcPct val="0"/>
            </a:spcBef>
            <a:spcAft>
              <a:spcPct val="35000"/>
            </a:spcAft>
          </a:pPr>
          <a:r>
            <a:rPr lang="uk-UA" sz="3400" b="1" i="0" kern="1200" dirty="0" smtClean="0">
              <a:solidFill>
                <a:schemeClr val="bg1">
                  <a:lumMod val="95000"/>
                  <a:lumOff val="5000"/>
                </a:schemeClr>
              </a:solidFill>
            </a:rPr>
            <a:t>Представником юридичної особи,</a:t>
          </a:r>
          <a:r>
            <a:rPr lang="uk-UA" sz="3400" b="1" i="0" kern="1200" dirty="0" smtClean="0"/>
            <a:t> яка є потерпілим, може бути її керівник, інша особа, уповноважена законом або установчими документами, працівник юридичної особи за довіреністю, а також особа, яка має право бути захисником у кримінальному провадженні.</a:t>
          </a:r>
          <a:endParaRPr lang="ru-RU" sz="3400" b="1" kern="1200" dirty="0"/>
        </a:p>
      </dsp:txBody>
      <dsp:txXfrm>
        <a:off x="0" y="28079"/>
        <a:ext cx="11658600" cy="58874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6825EA-CBB3-4F8D-8BCB-6F2BE5E0E42A}">
      <dsp:nvSpPr>
        <dsp:cNvPr id="0" name=""/>
        <dsp:cNvSpPr/>
      </dsp:nvSpPr>
      <dsp:spPr>
        <a:xfrm>
          <a:off x="0" y="53068"/>
          <a:ext cx="11819964" cy="64022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just" defTabSz="2133600" rtl="0">
            <a:lnSpc>
              <a:spcPct val="90000"/>
            </a:lnSpc>
            <a:spcBef>
              <a:spcPct val="0"/>
            </a:spcBef>
            <a:spcAft>
              <a:spcPct val="35000"/>
            </a:spcAft>
          </a:pPr>
          <a:r>
            <a:rPr lang="en-US" sz="4800" b="1" i="0" kern="1200" dirty="0" smtClean="0"/>
            <a:t>	</a:t>
          </a:r>
          <a:r>
            <a:rPr lang="uk-UA" sz="4800" b="1" i="0" kern="1200" dirty="0" smtClean="0">
              <a:solidFill>
                <a:schemeClr val="bg1">
                  <a:lumMod val="95000"/>
                  <a:lumOff val="5000"/>
                </a:schemeClr>
              </a:solidFill>
            </a:rPr>
            <a:t>Представник</a:t>
          </a:r>
          <a:r>
            <a:rPr lang="uk-UA" sz="4800" b="1" i="0" kern="1200" dirty="0" smtClean="0"/>
            <a:t> користується процесуальними правами потерпілого, інтереси якого він представляє, крім процесуальних прав, реалізація яких здійснюється безпосередньо потерпілим і не може бути доручена представнику.</a:t>
          </a:r>
          <a:endParaRPr lang="ru-RU" sz="4800" b="1" kern="1200" dirty="0"/>
        </a:p>
      </dsp:txBody>
      <dsp:txXfrm>
        <a:off x="0" y="53068"/>
        <a:ext cx="11819964" cy="640223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C8FDA2-BC10-456D-B34F-7ED23C8C5B48}">
      <dsp:nvSpPr>
        <dsp:cNvPr id="0" name=""/>
        <dsp:cNvSpPr/>
      </dsp:nvSpPr>
      <dsp:spPr>
        <a:xfrm>
          <a:off x="0" y="31091"/>
          <a:ext cx="11577916" cy="6177250"/>
        </a:xfrm>
        <a:prstGeom prst="roundRect">
          <a:avLst/>
        </a:prstGeom>
        <a:solidFill>
          <a:schemeClr val="accent3">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just" defTabSz="1555750" rtl="0">
            <a:lnSpc>
              <a:spcPct val="90000"/>
            </a:lnSpc>
            <a:spcBef>
              <a:spcPct val="0"/>
            </a:spcBef>
            <a:spcAft>
              <a:spcPct val="35000"/>
            </a:spcAft>
          </a:pPr>
          <a:r>
            <a:rPr lang="en-US" sz="3500" b="1" i="1" kern="1200" dirty="0" smtClean="0"/>
            <a:t>	</a:t>
          </a:r>
          <a:r>
            <a:rPr lang="uk-UA" sz="3500" b="1" i="1" kern="1200" dirty="0" smtClean="0"/>
            <a:t>Цивільним відповідачем</a:t>
          </a:r>
          <a:r>
            <a:rPr lang="uk-UA" sz="3500" b="0" i="0" kern="1200" dirty="0" smtClean="0"/>
            <a:t> у кримінальному провадженні може бути фізична або юридична особа, яка в силу закону несе цивільну відповідальність за шкоду, завдану злочинними діями (бездіяльністю) підозрюваного, обвинуваченого або неосудної особи, яка вчинила суспільно небезпечне діяння, та до якої пред'явлено цивільний позов у порядку, встановленому КПК України (ч. 1 ст. 62 КПК).</a:t>
          </a:r>
          <a:endParaRPr lang="ru-RU" sz="3500" kern="1200" dirty="0"/>
        </a:p>
      </dsp:txBody>
      <dsp:txXfrm>
        <a:off x="0" y="31091"/>
        <a:ext cx="11577916" cy="617725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E1EA7-D72D-4300-BBFB-A5AE6FE76D30}">
      <dsp:nvSpPr>
        <dsp:cNvPr id="0" name=""/>
        <dsp:cNvSpPr/>
      </dsp:nvSpPr>
      <dsp:spPr>
        <a:xfrm>
          <a:off x="0" y="89424"/>
          <a:ext cx="11282082" cy="20676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b="1" i="1" kern="1200" dirty="0" smtClean="0">
              <a:solidFill>
                <a:srgbClr val="FF0000"/>
              </a:solidFill>
            </a:rPr>
            <a:t>	</a:t>
          </a:r>
          <a:r>
            <a:rPr lang="uk-UA" sz="3200" b="1" i="1" kern="1200" dirty="0" smtClean="0">
              <a:solidFill>
                <a:srgbClr val="FF0000"/>
              </a:solidFill>
            </a:rPr>
            <a:t>Представник</a:t>
          </a:r>
          <a:r>
            <a:rPr lang="uk-UA" sz="2900" b="1" i="0" kern="1200" dirty="0" smtClean="0"/>
            <a:t> </a:t>
          </a:r>
          <a:r>
            <a:rPr lang="uk-UA" sz="2900" b="0" i="0" kern="1200" dirty="0" smtClean="0">
              <a:solidFill>
                <a:schemeClr val="bg1"/>
              </a:solidFill>
            </a:rPr>
            <a:t>– особа, уповноважена за законом або дорученням учасника кримінального провадження представляти його законні інтереси. </a:t>
          </a:r>
          <a:endParaRPr lang="ru-RU" sz="2900" kern="1200" dirty="0">
            <a:solidFill>
              <a:schemeClr val="bg1"/>
            </a:solidFill>
          </a:endParaRPr>
        </a:p>
      </dsp:txBody>
      <dsp:txXfrm>
        <a:off x="0" y="89424"/>
        <a:ext cx="11282082" cy="2067609"/>
      </dsp:txXfrm>
    </dsp:sp>
    <dsp:sp modelId="{5F7DD65F-D883-4FDB-AB4F-B9589D8F09D0}">
      <dsp:nvSpPr>
        <dsp:cNvPr id="0" name=""/>
        <dsp:cNvSpPr/>
      </dsp:nvSpPr>
      <dsp:spPr>
        <a:xfrm>
          <a:off x="0" y="2240554"/>
          <a:ext cx="11282082" cy="20676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en-US" sz="2900" b="0" i="0" kern="1200" dirty="0" smtClean="0">
              <a:solidFill>
                <a:schemeClr val="bg1"/>
              </a:solidFill>
            </a:rPr>
            <a:t>	</a:t>
          </a:r>
          <a:r>
            <a:rPr lang="uk-UA" sz="2900" b="0" i="0" kern="1200" dirty="0" smtClean="0">
              <a:solidFill>
                <a:schemeClr val="bg1"/>
              </a:solidFill>
            </a:rPr>
            <a:t>У кримінальному провадженні інтереси цивільного позивача, цивільного відповідача можуть представляти представники та законні представники.</a:t>
          </a:r>
          <a:endParaRPr lang="ru-RU" sz="2900" kern="1200" dirty="0">
            <a:solidFill>
              <a:schemeClr val="bg1"/>
            </a:solidFill>
          </a:endParaRPr>
        </a:p>
      </dsp:txBody>
      <dsp:txXfrm>
        <a:off x="0" y="2240554"/>
        <a:ext cx="11282082" cy="2067609"/>
      </dsp:txXfrm>
    </dsp:sp>
    <dsp:sp modelId="{097D0FC2-BBD6-4A78-9CEF-D9182DEDE115}">
      <dsp:nvSpPr>
        <dsp:cNvPr id="0" name=""/>
        <dsp:cNvSpPr/>
      </dsp:nvSpPr>
      <dsp:spPr>
        <a:xfrm>
          <a:off x="0" y="4391683"/>
          <a:ext cx="11282082" cy="2067609"/>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en-US" sz="2900" b="0" i="0" kern="1200" dirty="0" smtClean="0">
              <a:solidFill>
                <a:schemeClr val="bg1"/>
              </a:solidFill>
            </a:rPr>
            <a:t>	</a:t>
          </a:r>
          <a:r>
            <a:rPr lang="uk-UA" sz="2900" b="0" i="0" kern="1200" dirty="0" smtClean="0">
              <a:solidFill>
                <a:schemeClr val="bg1"/>
              </a:solidFill>
            </a:rPr>
            <a:t>Представником цивільного позивача, цивільного відповідача – фізичних осіб  може бути лише адвокат, відомості про якого внесені до Єдиного реєстру адвокатів України</a:t>
          </a:r>
          <a:endParaRPr lang="ru-RU" sz="2900" kern="1200" dirty="0">
            <a:solidFill>
              <a:schemeClr val="bg1"/>
            </a:solidFill>
          </a:endParaRPr>
        </a:p>
      </dsp:txBody>
      <dsp:txXfrm>
        <a:off x="0" y="4391683"/>
        <a:ext cx="11282082" cy="206760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23F07F-FB6A-43A1-8946-0CD90EEF28EB}">
      <dsp:nvSpPr>
        <dsp:cNvPr id="0" name=""/>
        <dsp:cNvSpPr/>
      </dsp:nvSpPr>
      <dsp:spPr>
        <a:xfrm>
          <a:off x="0" y="282294"/>
          <a:ext cx="12075460" cy="1404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n-US" sz="2500" b="0" i="0" kern="1200" dirty="0" smtClean="0">
              <a:solidFill>
                <a:schemeClr val="bg1"/>
              </a:solidFill>
            </a:rPr>
            <a:t>	</a:t>
          </a:r>
          <a:r>
            <a:rPr lang="uk-UA" sz="2500" b="1" i="0" kern="1200" dirty="0" smtClean="0">
              <a:solidFill>
                <a:schemeClr val="bg1"/>
              </a:solidFill>
            </a:rPr>
            <a:t>Третьою особою, щодо майна якої вирішується питання про арешт,</a:t>
          </a:r>
          <a:r>
            <a:rPr lang="uk-UA" sz="2500" b="1" i="1" kern="1200" dirty="0" smtClean="0">
              <a:solidFill>
                <a:schemeClr val="bg1"/>
              </a:solidFill>
            </a:rPr>
            <a:t> </a:t>
          </a:r>
          <a:r>
            <a:rPr lang="uk-UA" sz="2500" b="1" i="0" kern="1200" dirty="0" smtClean="0">
              <a:solidFill>
                <a:schemeClr val="bg1"/>
              </a:solidFill>
            </a:rPr>
            <a:t>може бути будь-яка фізична або юридична особи (ч.1 ст. 64</a:t>
          </a:r>
          <a:r>
            <a:rPr lang="uk-UA" sz="2500" b="1" i="0" kern="1200" baseline="30000" dirty="0" smtClean="0">
              <a:solidFill>
                <a:schemeClr val="bg1"/>
              </a:solidFill>
            </a:rPr>
            <a:t>2</a:t>
          </a:r>
          <a:r>
            <a:rPr lang="uk-UA" sz="2500" b="1" i="0" kern="1200" dirty="0" smtClean="0">
              <a:solidFill>
                <a:schemeClr val="bg1"/>
              </a:solidFill>
            </a:rPr>
            <a:t> КПК).</a:t>
          </a:r>
          <a:endParaRPr lang="ru-RU" sz="2500" b="1" kern="1200" dirty="0">
            <a:solidFill>
              <a:schemeClr val="bg1"/>
            </a:solidFill>
          </a:endParaRPr>
        </a:p>
      </dsp:txBody>
      <dsp:txXfrm>
        <a:off x="0" y="282294"/>
        <a:ext cx="12075460" cy="1404000"/>
      </dsp:txXfrm>
    </dsp:sp>
    <dsp:sp modelId="{35D00FCF-C381-4FFD-B12B-B416D39FF5B4}">
      <dsp:nvSpPr>
        <dsp:cNvPr id="0" name=""/>
        <dsp:cNvSpPr/>
      </dsp:nvSpPr>
      <dsp:spPr>
        <a:xfrm>
          <a:off x="0" y="1745364"/>
          <a:ext cx="12075460" cy="1404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n-US" sz="2500" b="1" i="0" kern="1200" dirty="0" smtClean="0">
              <a:solidFill>
                <a:schemeClr val="bg1"/>
              </a:solidFill>
            </a:rPr>
            <a:t>	</a:t>
          </a:r>
          <a:r>
            <a:rPr lang="uk-UA" sz="2500" b="1" i="0" kern="1200" dirty="0" smtClean="0">
              <a:solidFill>
                <a:schemeClr val="bg1"/>
              </a:solidFill>
            </a:rPr>
            <a:t>Третя особа, щодо майна якої вирішується питання про арешт, має права та обов’язки, передбачені КПК України для підозрюваного, обвинуваченого, в частині, що стосуються арешту майна. </a:t>
          </a:r>
          <a:endParaRPr lang="ru-RU" sz="2500" b="1" kern="1200" dirty="0">
            <a:solidFill>
              <a:schemeClr val="bg1"/>
            </a:solidFill>
          </a:endParaRPr>
        </a:p>
      </dsp:txBody>
      <dsp:txXfrm>
        <a:off x="0" y="1745364"/>
        <a:ext cx="12075460" cy="1404000"/>
      </dsp:txXfrm>
    </dsp:sp>
    <dsp:sp modelId="{257DA550-374D-4735-9B8A-3690E4F3CE41}">
      <dsp:nvSpPr>
        <dsp:cNvPr id="0" name=""/>
        <dsp:cNvSpPr/>
      </dsp:nvSpPr>
      <dsp:spPr>
        <a:xfrm>
          <a:off x="0" y="3221364"/>
          <a:ext cx="12075460" cy="1404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n-US" sz="2500" b="0" i="0" kern="1200" dirty="0" smtClean="0">
              <a:solidFill>
                <a:schemeClr val="bg1"/>
              </a:solidFill>
            </a:rPr>
            <a:t>	</a:t>
          </a:r>
          <a:r>
            <a:rPr lang="uk-UA" sz="2500" b="1" i="0" kern="1200" dirty="0" smtClean="0">
              <a:solidFill>
                <a:schemeClr val="bg1"/>
              </a:solidFill>
            </a:rPr>
            <a:t>Ці права та обов’язки виникають з </a:t>
          </a:r>
          <a:r>
            <a:rPr lang="uk-UA" sz="2500" b="1" i="1" kern="1200" dirty="0" smtClean="0">
              <a:solidFill>
                <a:schemeClr val="bg1"/>
              </a:solidFill>
            </a:rPr>
            <a:t>моменту звернення прокурора до суду із клопотанням про арешт майна</a:t>
          </a:r>
          <a:r>
            <a:rPr lang="uk-UA" sz="2500" b="1" i="0" kern="1200" dirty="0" smtClean="0">
              <a:solidFill>
                <a:schemeClr val="bg1"/>
              </a:solidFill>
            </a:rPr>
            <a:t>.</a:t>
          </a:r>
          <a:endParaRPr lang="ru-RU" sz="2500" b="1" kern="1200" dirty="0">
            <a:solidFill>
              <a:schemeClr val="bg1"/>
            </a:solidFill>
          </a:endParaRPr>
        </a:p>
      </dsp:txBody>
      <dsp:txXfrm>
        <a:off x="0" y="3221364"/>
        <a:ext cx="12075460" cy="140400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9394C-53C0-4285-ABE7-2341A5050B9E}">
      <dsp:nvSpPr>
        <dsp:cNvPr id="0" name=""/>
        <dsp:cNvSpPr/>
      </dsp:nvSpPr>
      <dsp:spPr>
        <a:xfrm>
          <a:off x="0" y="1123"/>
          <a:ext cx="11672046" cy="210515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1" i="0" kern="1200" dirty="0" smtClean="0">
              <a:solidFill>
                <a:schemeClr val="bg1">
                  <a:lumMod val="95000"/>
                  <a:lumOff val="5000"/>
                </a:schemeClr>
              </a:solidFill>
            </a:rPr>
            <a:t>прибути за викликом до слідчого, прокурора, слідчого судді чи суду;</a:t>
          </a:r>
          <a:endParaRPr lang="ru-RU" sz="2800" b="1" kern="1200" dirty="0">
            <a:solidFill>
              <a:schemeClr val="bg1">
                <a:lumMod val="95000"/>
                <a:lumOff val="5000"/>
              </a:schemeClr>
            </a:solidFill>
          </a:endParaRPr>
        </a:p>
      </dsp:txBody>
      <dsp:txXfrm>
        <a:off x="0" y="1123"/>
        <a:ext cx="11672046" cy="2105154"/>
      </dsp:txXfrm>
    </dsp:sp>
    <dsp:sp modelId="{E52E6459-C5E4-4275-83CF-0E6859228D75}">
      <dsp:nvSpPr>
        <dsp:cNvPr id="0" name=""/>
        <dsp:cNvSpPr/>
      </dsp:nvSpPr>
      <dsp:spPr>
        <a:xfrm>
          <a:off x="0" y="2119468"/>
          <a:ext cx="11672046" cy="1575455"/>
        </a:xfrm>
        <a:prstGeom prst="roundRect">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1" i="0" kern="1200" dirty="0" smtClean="0">
              <a:solidFill>
                <a:schemeClr val="bg1">
                  <a:lumMod val="95000"/>
                  <a:lumOff val="5000"/>
                </a:schemeClr>
              </a:solidFill>
            </a:rPr>
            <a:t>давати правдиві показання під час досудового розслідування та судового розгляду;</a:t>
          </a:r>
          <a:endParaRPr lang="ru-RU" sz="2800" b="1" kern="1200" dirty="0">
            <a:solidFill>
              <a:schemeClr val="bg1">
                <a:lumMod val="95000"/>
                <a:lumOff val="5000"/>
              </a:schemeClr>
            </a:solidFill>
          </a:endParaRPr>
        </a:p>
      </dsp:txBody>
      <dsp:txXfrm>
        <a:off x="0" y="2119468"/>
        <a:ext cx="11672046" cy="1575455"/>
      </dsp:txXfrm>
    </dsp:sp>
    <dsp:sp modelId="{F0CF4C50-06B4-4948-9261-5A123157928C}">
      <dsp:nvSpPr>
        <dsp:cNvPr id="0" name=""/>
        <dsp:cNvSpPr/>
      </dsp:nvSpPr>
      <dsp:spPr>
        <a:xfrm>
          <a:off x="0" y="3708114"/>
          <a:ext cx="11672046" cy="1575455"/>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0" kern="1200" dirty="0" smtClean="0">
              <a:solidFill>
                <a:schemeClr val="bg1">
                  <a:lumMod val="95000"/>
                  <a:lumOff val="5000"/>
                </a:schemeClr>
              </a:solidFill>
            </a:rPr>
            <a:t>не розголошувати без дозволу слідчого, прокурора, суду відомості, які безпосередньо стосуються суті кримінального провадження та процесуальних дій, що здійснюються (здійснювалися) під час нього, і які стали відомі свідку у зв'язку з виконанням його обов'язків.</a:t>
          </a:r>
          <a:endParaRPr lang="ru-RU" sz="2400" b="1" kern="1200" dirty="0">
            <a:solidFill>
              <a:schemeClr val="bg1">
                <a:lumMod val="95000"/>
                <a:lumOff val="5000"/>
              </a:schemeClr>
            </a:solidFill>
          </a:endParaRPr>
        </a:p>
      </dsp:txBody>
      <dsp:txXfrm>
        <a:off x="0" y="3708114"/>
        <a:ext cx="11672046" cy="15754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412EA-58FB-42C9-AAF1-6617B60AC7CA}">
      <dsp:nvSpPr>
        <dsp:cNvPr id="0" name=""/>
        <dsp:cNvSpPr/>
      </dsp:nvSpPr>
      <dsp:spPr>
        <a:xfrm>
          <a:off x="0" y="96035"/>
          <a:ext cx="11846858" cy="1520268"/>
        </a:xfrm>
        <a:prstGeom prst="roundRect">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i="0" kern="1200" noProof="0" dirty="0" smtClean="0">
              <a:solidFill>
                <a:schemeClr val="bg1"/>
              </a:solidFill>
            </a:rPr>
            <a:t>Класифікація суб’єктів (учасників) кримінального процесу: </a:t>
          </a:r>
          <a:endParaRPr lang="uk-UA" sz="2800" b="1" kern="1200" noProof="0" dirty="0">
            <a:solidFill>
              <a:schemeClr val="bg1"/>
            </a:solidFill>
          </a:endParaRPr>
        </a:p>
      </dsp:txBody>
      <dsp:txXfrm>
        <a:off x="0" y="96035"/>
        <a:ext cx="11846858" cy="1520268"/>
      </dsp:txXfrm>
    </dsp:sp>
    <dsp:sp modelId="{4E359D05-272E-4763-BFF1-405ECAC948BB}">
      <dsp:nvSpPr>
        <dsp:cNvPr id="0" name=""/>
        <dsp:cNvSpPr/>
      </dsp:nvSpPr>
      <dsp:spPr>
        <a:xfrm>
          <a:off x="0" y="1690231"/>
          <a:ext cx="11846858" cy="1520268"/>
        </a:xfrm>
        <a:prstGeom prst="roundRect">
          <a:avLst/>
        </a:prstGeom>
        <a:solidFill>
          <a:schemeClr val="accent1">
            <a:hueOff val="0"/>
            <a:satOff val="0"/>
            <a:lumOff val="0"/>
            <a:alphaOff val="0"/>
          </a:schemeClr>
        </a:solidFill>
        <a:ln>
          <a:solidFill>
            <a:schemeClr val="bg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uk-UA" sz="2100" b="1" i="0" kern="1200" noProof="0" dirty="0" smtClean="0"/>
            <a:t>1) державні органи і посадові особи, які ведуть кримінальне провадження і залучають до його сфери всіх інших суб’єктів кримінальної процесуальної діяльності: суд, суддя, слідчий суддя, прокурор, слідчий, керівник органу досудового розслідування, оперативні підрозділи; </a:t>
          </a:r>
          <a:endParaRPr lang="uk-UA" sz="2100" b="1" kern="1200" noProof="0" dirty="0"/>
        </a:p>
      </dsp:txBody>
      <dsp:txXfrm>
        <a:off x="0" y="1690231"/>
        <a:ext cx="11846858" cy="1520268"/>
      </dsp:txXfrm>
    </dsp:sp>
    <dsp:sp modelId="{55AAE0B7-7241-41C1-A8EB-293AA0444E7A}">
      <dsp:nvSpPr>
        <dsp:cNvPr id="0" name=""/>
        <dsp:cNvSpPr/>
      </dsp:nvSpPr>
      <dsp:spPr>
        <a:xfrm>
          <a:off x="0" y="3257533"/>
          <a:ext cx="11846858" cy="152026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uk-UA" sz="2100" b="1" i="0" kern="1200" noProof="0" dirty="0" smtClean="0"/>
            <a:t>2) особи, які захищають свої права або представлені інтереси у кримінальному процесі: потерпілий, підозрюваний, обвинувачений, захисник, цивільний позивач, цивільний відповідач, представники потерпілого, цивільного позивача та відповідача; </a:t>
          </a:r>
          <a:endParaRPr lang="uk-UA" sz="2100" b="1" kern="1200" noProof="0" dirty="0"/>
        </a:p>
      </dsp:txBody>
      <dsp:txXfrm>
        <a:off x="0" y="3257533"/>
        <a:ext cx="11846858" cy="1520268"/>
      </dsp:txXfrm>
    </dsp:sp>
    <dsp:sp modelId="{D1421F1E-AA62-4F1D-9396-1F7B3C00E4CB}">
      <dsp:nvSpPr>
        <dsp:cNvPr id="0" name=""/>
        <dsp:cNvSpPr/>
      </dsp:nvSpPr>
      <dsp:spPr>
        <a:xfrm>
          <a:off x="0" y="4838282"/>
          <a:ext cx="11846858" cy="1520268"/>
        </a:xfrm>
        <a:prstGeom prst="roundRect">
          <a:avLst/>
        </a:prstGeom>
        <a:solidFill>
          <a:schemeClr val="accent1">
            <a:hueOff val="0"/>
            <a:satOff val="0"/>
            <a:lumOff val="0"/>
            <a:alphaOff val="0"/>
          </a:schemeClr>
        </a:solidFill>
        <a:ln>
          <a:solidFill>
            <a:schemeClr val="bg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uk-UA" sz="2100" b="1" i="0" kern="1200" noProof="0" dirty="0" smtClean="0"/>
            <a:t>3) особи, які відіграють допоміжну роль у кримінальному процесі: свідок, спеціаліст, експерт, перекладач, понятий, секретар судового засідання тощо. Вони не мають у справі самостійного інтересу і після виконання своїх функцій вибувають із процесу. </a:t>
          </a:r>
          <a:endParaRPr lang="uk-UA" sz="2100" b="1" kern="1200" noProof="0" dirty="0"/>
        </a:p>
      </dsp:txBody>
      <dsp:txXfrm>
        <a:off x="0" y="4838282"/>
        <a:ext cx="11846858" cy="152026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0E50F5-E6DD-40CB-9AC6-2DE8BCAF3DAA}">
      <dsp:nvSpPr>
        <dsp:cNvPr id="0" name=""/>
        <dsp:cNvSpPr/>
      </dsp:nvSpPr>
      <dsp:spPr>
        <a:xfrm>
          <a:off x="0" y="40917"/>
          <a:ext cx="12057529" cy="10793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uk-UA" sz="4500" b="0" i="0" kern="1200" smtClean="0"/>
            <a:t>Метою застосування інституту відводів є: </a:t>
          </a:r>
          <a:endParaRPr lang="ru-RU" sz="4500" kern="1200"/>
        </a:p>
      </dsp:txBody>
      <dsp:txXfrm>
        <a:off x="0" y="40917"/>
        <a:ext cx="12057529" cy="1079325"/>
      </dsp:txXfrm>
    </dsp:sp>
    <dsp:sp modelId="{0DCF69B4-B235-48E0-BB82-701D83C7043E}">
      <dsp:nvSpPr>
        <dsp:cNvPr id="0" name=""/>
        <dsp:cNvSpPr/>
      </dsp:nvSpPr>
      <dsp:spPr>
        <a:xfrm>
          <a:off x="0" y="1120242"/>
          <a:ext cx="12057529" cy="428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827" tIns="57150" rIns="320040" bIns="57150" numCol="1" spcCol="1270" anchor="t" anchorCtr="0">
          <a:noAutofit/>
        </a:bodyPr>
        <a:lstStyle/>
        <a:p>
          <a:pPr marL="285750" lvl="1" indent="-285750" algn="just" defTabSz="1555750" rtl="0">
            <a:lnSpc>
              <a:spcPct val="90000"/>
            </a:lnSpc>
            <a:spcBef>
              <a:spcPct val="0"/>
            </a:spcBef>
            <a:spcAft>
              <a:spcPct val="20000"/>
            </a:spcAft>
            <a:buChar char="••"/>
          </a:pPr>
          <a:r>
            <a:rPr lang="uk-UA" sz="3500" b="1" i="0" kern="1200" dirty="0" smtClean="0"/>
            <a:t>1) належне виконання завдань кримінального провадження (ст. 2 КПК);</a:t>
          </a:r>
          <a:endParaRPr lang="ru-RU" sz="3500" b="1" kern="1200" dirty="0"/>
        </a:p>
        <a:p>
          <a:pPr marL="285750" lvl="1" indent="-285750" algn="just" defTabSz="1555750" rtl="0">
            <a:lnSpc>
              <a:spcPct val="90000"/>
            </a:lnSpc>
            <a:spcBef>
              <a:spcPct val="0"/>
            </a:spcBef>
            <a:spcAft>
              <a:spcPct val="20000"/>
            </a:spcAft>
            <a:buChar char="••"/>
          </a:pPr>
          <a:r>
            <a:rPr lang="uk-UA" sz="3500" b="1" i="0" kern="1200" dirty="0" smtClean="0"/>
            <a:t>2) забезпечення всебічного, повного та неупередженого дослідження обставин кримінального провадження;</a:t>
          </a:r>
          <a:endParaRPr lang="ru-RU" sz="3500" b="1" kern="1200" dirty="0"/>
        </a:p>
        <a:p>
          <a:pPr marL="285750" lvl="1" indent="-285750" algn="just" defTabSz="1555750" rtl="0">
            <a:lnSpc>
              <a:spcPct val="90000"/>
            </a:lnSpc>
            <a:spcBef>
              <a:spcPct val="0"/>
            </a:spcBef>
            <a:spcAft>
              <a:spcPct val="20000"/>
            </a:spcAft>
            <a:buChar char="••"/>
          </a:pPr>
          <a:r>
            <a:rPr lang="uk-UA" sz="3500" b="1" i="0" kern="1200" dirty="0" smtClean="0"/>
            <a:t>3) винесення законного, обґрунтованого і справедливого рішення в кожному кримінальному провадженні.</a:t>
          </a:r>
          <a:endParaRPr lang="ru-RU" sz="3500" b="1" kern="1200" dirty="0"/>
        </a:p>
      </dsp:txBody>
      <dsp:txXfrm>
        <a:off x="0" y="1120242"/>
        <a:ext cx="12057529" cy="428489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6B5108-D304-4D09-AC2B-C1842D8B71C9}">
      <dsp:nvSpPr>
        <dsp:cNvPr id="0" name=""/>
        <dsp:cNvSpPr/>
      </dsp:nvSpPr>
      <dsp:spPr>
        <a:xfrm>
          <a:off x="0" y="74567"/>
          <a:ext cx="11362764" cy="13922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just" defTabSz="1555750" rtl="0">
            <a:lnSpc>
              <a:spcPct val="90000"/>
            </a:lnSpc>
            <a:spcBef>
              <a:spcPct val="0"/>
            </a:spcBef>
            <a:spcAft>
              <a:spcPct val="35000"/>
            </a:spcAft>
          </a:pPr>
          <a:r>
            <a:rPr lang="en-US" sz="3500" b="1" i="1" kern="1200" dirty="0" smtClean="0"/>
            <a:t>	</a:t>
          </a:r>
          <a:r>
            <a:rPr lang="uk-UA" sz="3500" b="1" i="1" kern="1200" dirty="0" smtClean="0">
              <a:solidFill>
                <a:srgbClr val="FF0000"/>
              </a:solidFill>
            </a:rPr>
            <a:t>Прокурор, слідчий</a:t>
          </a:r>
          <a:r>
            <a:rPr lang="uk-UA" sz="3500" b="0" i="0" kern="1200" dirty="0" smtClean="0">
              <a:solidFill>
                <a:srgbClr val="FF0000"/>
              </a:solidFill>
            </a:rPr>
            <a:t> </a:t>
          </a:r>
          <a:r>
            <a:rPr lang="uk-UA" sz="3500" b="0" i="0" kern="1200" dirty="0" smtClean="0">
              <a:solidFill>
                <a:schemeClr val="bg1">
                  <a:lumMod val="95000"/>
                  <a:lumOff val="5000"/>
                </a:schemeClr>
              </a:solidFill>
            </a:rPr>
            <a:t>не має права брати участь у кримінальному провадженні:</a:t>
          </a:r>
          <a:endParaRPr lang="ru-RU" sz="3500" kern="1200" dirty="0">
            <a:solidFill>
              <a:schemeClr val="bg1">
                <a:lumMod val="95000"/>
                <a:lumOff val="5000"/>
              </a:schemeClr>
            </a:solidFill>
          </a:endParaRPr>
        </a:p>
      </dsp:txBody>
      <dsp:txXfrm>
        <a:off x="0" y="74567"/>
        <a:ext cx="11362764" cy="1392299"/>
      </dsp:txXfrm>
    </dsp:sp>
    <dsp:sp modelId="{FCF38E52-995B-4DD3-ADCF-61EADD4915D2}">
      <dsp:nvSpPr>
        <dsp:cNvPr id="0" name=""/>
        <dsp:cNvSpPr/>
      </dsp:nvSpPr>
      <dsp:spPr>
        <a:xfrm>
          <a:off x="0" y="1466867"/>
          <a:ext cx="11362764" cy="492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768" tIns="44450" rIns="248920" bIns="44450" numCol="1" spcCol="1270" anchor="t" anchorCtr="0">
          <a:noAutofit/>
        </a:bodyPr>
        <a:lstStyle/>
        <a:p>
          <a:pPr marL="228600" lvl="1" indent="-228600" algn="just" defTabSz="1200150" rtl="0">
            <a:lnSpc>
              <a:spcPct val="90000"/>
            </a:lnSpc>
            <a:spcBef>
              <a:spcPct val="0"/>
            </a:spcBef>
            <a:spcAft>
              <a:spcPct val="20000"/>
            </a:spcAft>
            <a:buChar char="••"/>
          </a:pPr>
          <a:r>
            <a:rPr lang="uk-UA" sz="2700" b="1" i="0" kern="1200" noProof="0" dirty="0" smtClean="0"/>
            <a:t>1) якщо він є заявником, потерпілим, цивільним позивачем, цивільним відповідачем, членом сім’ї або близьким родичем сторони, заявника, потерпілого, цивільного позивача або цивільного відповідача;</a:t>
          </a:r>
          <a:endParaRPr lang="uk-UA" sz="2700" b="1" i="0" kern="1200" noProof="0" dirty="0"/>
        </a:p>
        <a:p>
          <a:pPr marL="228600" lvl="1" indent="-228600" algn="just" defTabSz="1200150">
            <a:lnSpc>
              <a:spcPct val="90000"/>
            </a:lnSpc>
            <a:spcBef>
              <a:spcPct val="0"/>
            </a:spcBef>
            <a:spcAft>
              <a:spcPct val="20000"/>
            </a:spcAft>
            <a:buChar char="••"/>
          </a:pPr>
          <a:r>
            <a:rPr lang="uk-UA" sz="2700" b="1" i="0" kern="1200" noProof="0" dirty="0" smtClean="0"/>
            <a:t>2) якщо він брав участь у цьому ж провадженні як слідчий суддя, </a:t>
          </a:r>
          <a:r>
            <a:rPr lang="uk-UA" sz="2700" b="1" i="0" kern="1200" noProof="0" dirty="0" err="1" smtClean="0"/>
            <a:t>суддя</a:t>
          </a:r>
          <a:r>
            <a:rPr lang="uk-UA" sz="2700" b="1" i="0" kern="1200" noProof="0" dirty="0" smtClean="0"/>
            <a:t>, захисник або представник, свідок, експерт, спеціаліст, представник персоналу органу </a:t>
          </a:r>
          <a:r>
            <a:rPr lang="uk-UA" sz="2700" b="1" i="0" kern="1200" noProof="0" dirty="0" err="1" smtClean="0"/>
            <a:t>пробації</a:t>
          </a:r>
          <a:r>
            <a:rPr lang="uk-UA" sz="2700" b="1" i="0" kern="1200" noProof="0" dirty="0" smtClean="0"/>
            <a:t>, перекладач;</a:t>
          </a:r>
          <a:endParaRPr lang="uk-UA" sz="2700" b="1" i="0" kern="1200" noProof="0" dirty="0"/>
        </a:p>
        <a:p>
          <a:pPr marL="228600" lvl="1" indent="-228600" algn="just" defTabSz="1200150" rtl="0">
            <a:lnSpc>
              <a:spcPct val="90000"/>
            </a:lnSpc>
            <a:spcBef>
              <a:spcPct val="0"/>
            </a:spcBef>
            <a:spcAft>
              <a:spcPct val="20000"/>
            </a:spcAft>
            <a:buChar char="••"/>
          </a:pPr>
          <a:r>
            <a:rPr lang="uk-UA" sz="2700" b="1" i="0" kern="1200" dirty="0" smtClean="0"/>
            <a:t>3) якщо він особисто, його близькі родичі чи члени його сім’ї заінтересовані в результатах кримінального провадження або існують інші обставини, які викликають обґрунтовані сумніви в його неупередженості.</a:t>
          </a:r>
          <a:endParaRPr lang="ru-RU" sz="2700" b="1" i="0" kern="1200" dirty="0"/>
        </a:p>
      </dsp:txBody>
      <dsp:txXfrm>
        <a:off x="0" y="1466867"/>
        <a:ext cx="11362764" cy="492660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C32A39-2AD9-4A7A-9D88-6C5087F824F3}">
      <dsp:nvSpPr>
        <dsp:cNvPr id="0" name=""/>
        <dsp:cNvSpPr/>
      </dsp:nvSpPr>
      <dsp:spPr>
        <a:xfrm>
          <a:off x="0" y="202266"/>
          <a:ext cx="11618259" cy="6023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rtl="0">
            <a:lnSpc>
              <a:spcPct val="90000"/>
            </a:lnSpc>
            <a:spcBef>
              <a:spcPct val="0"/>
            </a:spcBef>
            <a:spcAft>
              <a:spcPct val="35000"/>
            </a:spcAft>
          </a:pPr>
          <a:r>
            <a:rPr lang="en-US" sz="3300" b="1" i="0" kern="1200" dirty="0" smtClean="0">
              <a:solidFill>
                <a:srgbClr val="FF0000"/>
              </a:solidFill>
            </a:rPr>
            <a:t>	</a:t>
          </a:r>
          <a:r>
            <a:rPr lang="uk-UA" sz="3300" b="1" i="0" kern="1200" dirty="0" smtClean="0">
              <a:solidFill>
                <a:srgbClr val="FF0000"/>
              </a:solidFill>
            </a:rPr>
            <a:t>Спеціаліст, представник персоналу органу </a:t>
          </a:r>
          <a:r>
            <a:rPr lang="uk-UA" sz="3300" b="1" i="0" kern="1200" dirty="0" err="1" smtClean="0">
              <a:solidFill>
                <a:srgbClr val="FF0000"/>
              </a:solidFill>
            </a:rPr>
            <a:t>пробації</a:t>
          </a:r>
          <a:r>
            <a:rPr lang="uk-UA" sz="3300" b="1" i="0" kern="1200" dirty="0" smtClean="0">
              <a:solidFill>
                <a:srgbClr val="FF0000"/>
              </a:solidFill>
            </a:rPr>
            <a:t>, перекладач, експерт, секретар судового засідання</a:t>
          </a:r>
          <a:r>
            <a:rPr lang="uk-UA" sz="3300" b="0" i="0" kern="1200" dirty="0" smtClean="0">
              <a:solidFill>
                <a:srgbClr val="FF0000"/>
              </a:solidFill>
            </a:rPr>
            <a:t> </a:t>
          </a:r>
          <a:r>
            <a:rPr lang="uk-UA" sz="3300" b="1" i="1" kern="1200" dirty="0" smtClean="0"/>
            <a:t>не мають права брати участі в кримінальному провадженні та відводяться за підставами, передбаченими частиною першою статті 77 КПК, з тим обмеженням, що їх попередня участь у цьому кримінальному провадженні як спеціаліста, представника персоналу органу </a:t>
          </a:r>
          <a:r>
            <a:rPr lang="uk-UA" sz="3300" b="1" i="1" kern="1200" dirty="0" err="1" smtClean="0"/>
            <a:t>пробації</a:t>
          </a:r>
          <a:r>
            <a:rPr lang="uk-UA" sz="3300" b="1" i="1" kern="1200" dirty="0" smtClean="0"/>
            <a:t>, перекладача, експерта і секретаря судового засідання не може бути підставою для відводу.</a:t>
          </a:r>
          <a:endParaRPr lang="ru-RU" sz="3300" b="1" i="1" kern="1200" dirty="0"/>
        </a:p>
      </dsp:txBody>
      <dsp:txXfrm>
        <a:off x="0" y="202266"/>
        <a:ext cx="11618259" cy="60231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2B4DF-FFCD-4963-9383-C8BD415AA481}">
      <dsp:nvSpPr>
        <dsp:cNvPr id="0" name=""/>
        <dsp:cNvSpPr/>
      </dsp:nvSpPr>
      <dsp:spPr>
        <a:xfrm>
          <a:off x="0" y="91165"/>
          <a:ext cx="11456894" cy="608400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uk-UA" sz="3200" b="0" i="1" kern="1200" noProof="0" dirty="0" smtClean="0"/>
            <a:t>	</a:t>
          </a:r>
          <a:r>
            <a:rPr lang="uk-UA" sz="4000" b="1" i="1" kern="1200" noProof="0" dirty="0" smtClean="0">
              <a:solidFill>
                <a:srgbClr val="FF0000"/>
              </a:solidFill>
            </a:rPr>
            <a:t>Слідчий суддя</a:t>
          </a:r>
          <a:r>
            <a:rPr lang="uk-UA" sz="4000" b="1" i="0" kern="1200" noProof="0" dirty="0" smtClean="0">
              <a:solidFill>
                <a:srgbClr val="FF0000"/>
              </a:solidFill>
            </a:rPr>
            <a:t> </a:t>
          </a:r>
          <a:r>
            <a:rPr lang="uk-UA" sz="3200" b="0" i="0" kern="1200" noProof="0" dirty="0" smtClean="0"/>
            <a:t>– </a:t>
          </a:r>
          <a:r>
            <a:rPr lang="uk-UA" sz="3200" b="0" i="0" kern="1200" noProof="0" dirty="0" err="1" smtClean="0"/>
            <a:t>суддя</a:t>
          </a:r>
          <a:r>
            <a:rPr lang="uk-UA" sz="3200" b="0" i="0" kern="1200" noProof="0" dirty="0" smtClean="0"/>
            <a:t> суду першої інстанції, до повноважень якого належить здійснення у порядку, передбаченому КПК, судового контролю за дотриманням прав, свобод та інтересів осіб у кримінальному провадженні, та у випадку, передбаченому ст. 247 КПК, - голова чи за його визначенням інший суддя відповідного апеляційного суду.</a:t>
          </a:r>
        </a:p>
        <a:p>
          <a:pPr marL="0" lvl="0" indent="727075" algn="just" defTabSz="1422400" rtl="0">
            <a:lnSpc>
              <a:spcPct val="90000"/>
            </a:lnSpc>
            <a:spcBef>
              <a:spcPct val="0"/>
            </a:spcBef>
            <a:spcAft>
              <a:spcPct val="35000"/>
            </a:spcAft>
          </a:pPr>
          <a:r>
            <a:rPr lang="uk-UA" sz="3200" b="0" i="0" kern="1200" noProof="0" dirty="0" smtClean="0"/>
            <a:t>Слідчий суддя (слідчі судді) у суді першої інстанції обирається зборами суддів зі складу суддів цього суду.</a:t>
          </a:r>
          <a:endParaRPr lang="uk-UA" sz="3200" b="0" kern="1200" noProof="0" dirty="0"/>
        </a:p>
      </dsp:txBody>
      <dsp:txXfrm>
        <a:off x="0" y="91165"/>
        <a:ext cx="11456894" cy="6084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5A043-0C8A-4318-AF56-9F9121A7E028}">
      <dsp:nvSpPr>
        <dsp:cNvPr id="0" name=""/>
        <dsp:cNvSpPr/>
      </dsp:nvSpPr>
      <dsp:spPr>
        <a:xfrm>
          <a:off x="0" y="186947"/>
          <a:ext cx="11990294" cy="7195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uk-UA" sz="3000" b="1" i="0" kern="1200" smtClean="0">
              <a:solidFill>
                <a:schemeClr val="bg1"/>
              </a:solidFill>
            </a:rPr>
            <a:t>Не включаються до списків присяжних громадяни:</a:t>
          </a:r>
          <a:endParaRPr lang="ru-RU" sz="3000" b="1" kern="1200">
            <a:solidFill>
              <a:schemeClr val="bg1"/>
            </a:solidFill>
          </a:endParaRPr>
        </a:p>
      </dsp:txBody>
      <dsp:txXfrm>
        <a:off x="0" y="186947"/>
        <a:ext cx="11990294" cy="719549"/>
      </dsp:txXfrm>
    </dsp:sp>
    <dsp:sp modelId="{55EB77ED-5C1A-4049-8558-F62D62158B67}">
      <dsp:nvSpPr>
        <dsp:cNvPr id="0" name=""/>
        <dsp:cNvSpPr/>
      </dsp:nvSpPr>
      <dsp:spPr>
        <a:xfrm>
          <a:off x="0" y="906497"/>
          <a:ext cx="11990294" cy="50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692" tIns="38100" rIns="213360" bIns="38100" numCol="1" spcCol="1270" anchor="t" anchorCtr="0">
          <a:noAutofit/>
        </a:bodyPr>
        <a:lstStyle/>
        <a:p>
          <a:pPr marL="228600" lvl="1" indent="-228600" algn="just" defTabSz="1022350" rtl="0">
            <a:lnSpc>
              <a:spcPct val="90000"/>
            </a:lnSpc>
            <a:spcBef>
              <a:spcPct val="0"/>
            </a:spcBef>
            <a:spcAft>
              <a:spcPct val="20000"/>
            </a:spcAft>
            <a:buChar char="••"/>
          </a:pPr>
          <a:r>
            <a:rPr lang="uk-UA" sz="2300" b="1" i="0" kern="1200" dirty="0" smtClean="0"/>
            <a:t>1) визнані судом обмежено дієздатними або недієздатними;</a:t>
          </a:r>
          <a:endParaRPr lang="ru-RU" sz="2300" b="1" kern="1200" dirty="0"/>
        </a:p>
        <a:p>
          <a:pPr marL="228600" lvl="1" indent="-228600" algn="just" defTabSz="1022350" rtl="0">
            <a:lnSpc>
              <a:spcPct val="90000"/>
            </a:lnSpc>
            <a:spcBef>
              <a:spcPct val="0"/>
            </a:spcBef>
            <a:spcAft>
              <a:spcPct val="20000"/>
            </a:spcAft>
            <a:buChar char="••"/>
          </a:pPr>
          <a:r>
            <a:rPr lang="uk-UA" sz="2300" b="1" i="0" kern="1200" dirty="0" smtClean="0"/>
            <a:t>2) які мають хронічні психічні чи інші захворювання, що перешкоджають виконанню обов’язків присяжного;</a:t>
          </a:r>
          <a:endParaRPr lang="ru-RU" sz="2300" b="1" kern="1200" dirty="0"/>
        </a:p>
        <a:p>
          <a:pPr marL="228600" lvl="1" indent="-228600" algn="just" defTabSz="1022350" rtl="0">
            <a:lnSpc>
              <a:spcPct val="90000"/>
            </a:lnSpc>
            <a:spcBef>
              <a:spcPct val="0"/>
            </a:spcBef>
            <a:spcAft>
              <a:spcPct val="20000"/>
            </a:spcAft>
            <a:buChar char="••"/>
          </a:pPr>
          <a:r>
            <a:rPr lang="uk-UA" sz="2300" b="1" i="0" kern="1200" dirty="0" smtClean="0"/>
            <a:t>3) які мають незняту чи непогашену судимість;</a:t>
          </a:r>
          <a:endParaRPr lang="ru-RU" sz="2300" b="1" kern="1200" dirty="0"/>
        </a:p>
        <a:p>
          <a:pPr marL="228600" lvl="1" indent="-228600" algn="just" defTabSz="1022350" rtl="0">
            <a:lnSpc>
              <a:spcPct val="90000"/>
            </a:lnSpc>
            <a:spcBef>
              <a:spcPct val="0"/>
            </a:spcBef>
            <a:spcAft>
              <a:spcPct val="20000"/>
            </a:spcAft>
            <a:buChar char="••"/>
          </a:pPr>
          <a:r>
            <a:rPr lang="uk-UA" sz="2300" b="1" i="0" kern="1200" dirty="0" smtClean="0"/>
            <a:t>4) народні депутати України, члени Кабінету Міністрів України, судді, прокурори, працівники правоохоронних органів (органів правопорядку), військовослужбовці, працівники апаратів судів, інші державні службовці, посадові особи органів місцевого самоврядування, адвокати, нотаріуси, члени Вищої кваліфікаційної комісії суддів України, Вищої ради правосуддя;</a:t>
          </a:r>
          <a:endParaRPr lang="ru-RU" sz="2300" b="1" kern="1200" dirty="0"/>
        </a:p>
        <a:p>
          <a:pPr marL="228600" lvl="1" indent="-228600" algn="just" defTabSz="1022350" rtl="0">
            <a:lnSpc>
              <a:spcPct val="90000"/>
            </a:lnSpc>
            <a:spcBef>
              <a:spcPct val="0"/>
            </a:spcBef>
            <a:spcAft>
              <a:spcPct val="20000"/>
            </a:spcAft>
            <a:buChar char="••"/>
          </a:pPr>
          <a:r>
            <a:rPr lang="uk-UA" sz="2300" b="1" i="0" kern="1200" dirty="0" smtClean="0"/>
            <a:t>5) особи, на яких протягом останнього року накладалося адміністративне стягнення за вчинення корупційного правопорушення;</a:t>
          </a:r>
          <a:endParaRPr lang="ru-RU" sz="2300" b="1" kern="1200" dirty="0"/>
        </a:p>
        <a:p>
          <a:pPr marL="228600" lvl="1" indent="-228600" algn="just" defTabSz="1022350" rtl="0">
            <a:lnSpc>
              <a:spcPct val="90000"/>
            </a:lnSpc>
            <a:spcBef>
              <a:spcPct val="0"/>
            </a:spcBef>
            <a:spcAft>
              <a:spcPct val="20000"/>
            </a:spcAft>
            <a:buChar char="••"/>
          </a:pPr>
          <a:r>
            <a:rPr lang="uk-UA" sz="2300" b="1" i="0" kern="1200" dirty="0" smtClean="0"/>
            <a:t>6) громадяни, які досягли шістдесяти п’яти років;</a:t>
          </a:r>
          <a:endParaRPr lang="ru-RU" sz="2300" b="1" kern="1200" dirty="0"/>
        </a:p>
        <a:p>
          <a:pPr marL="228600" lvl="1" indent="-228600" algn="just" defTabSz="1022350" rtl="0">
            <a:lnSpc>
              <a:spcPct val="90000"/>
            </a:lnSpc>
            <a:spcBef>
              <a:spcPct val="0"/>
            </a:spcBef>
            <a:spcAft>
              <a:spcPct val="20000"/>
            </a:spcAft>
            <a:buChar char="••"/>
          </a:pPr>
          <a:r>
            <a:rPr lang="uk-UA" sz="2300" b="1" i="0" kern="1200" dirty="0" smtClean="0"/>
            <a:t>7) особи, які не володіють державною мовою</a:t>
          </a:r>
          <a:r>
            <a:rPr lang="uk-UA" sz="2300" b="0" i="0" kern="1200" dirty="0" smtClean="0"/>
            <a:t>.</a:t>
          </a:r>
          <a:endParaRPr lang="ru-RU" sz="2300" kern="1200" dirty="0"/>
        </a:p>
      </dsp:txBody>
      <dsp:txXfrm>
        <a:off x="0" y="906497"/>
        <a:ext cx="11990294" cy="50922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6924D3-01B1-4BF0-81E1-9B4ACE48601A}">
      <dsp:nvSpPr>
        <dsp:cNvPr id="0" name=""/>
        <dsp:cNvSpPr/>
      </dsp:nvSpPr>
      <dsp:spPr>
        <a:xfrm>
          <a:off x="415455" y="17629"/>
          <a:ext cx="6446221" cy="6446221"/>
        </a:xfrm>
        <a:prstGeom prst="ellipse">
          <a:avLst/>
        </a:prstGeom>
        <a:solidFill>
          <a:schemeClr val="dk2">
            <a:alpha val="50000"/>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933450" rtl="0">
            <a:lnSpc>
              <a:spcPct val="90000"/>
            </a:lnSpc>
            <a:spcBef>
              <a:spcPct val="0"/>
            </a:spcBef>
            <a:spcAft>
              <a:spcPct val="35000"/>
            </a:spcAft>
          </a:pPr>
          <a:r>
            <a:rPr lang="uk-UA" sz="2100" b="1" i="0" kern="1200" dirty="0" smtClean="0"/>
            <a:t>	За присяжними на час виконання ними обов’язків у суді за місцем основної роботи зберігаються всі гарантії та пільги, визначені законом. Час виконання присяжним обов’язків у суді зараховується до всіх видів трудового стажу. Звільнення присяжного з роботи або переведення на іншу роботу без його згоди під час виконання ним обов’язків у суді не допускається.</a:t>
          </a:r>
          <a:endParaRPr lang="ru-RU" sz="2100" b="1" kern="1200" dirty="0"/>
        </a:p>
      </dsp:txBody>
      <dsp:txXfrm>
        <a:off x="1315603" y="777777"/>
        <a:ext cx="3716740" cy="4925925"/>
      </dsp:txXfrm>
    </dsp:sp>
    <dsp:sp modelId="{05C762F5-6743-454C-AE46-59BD55CDDA65}">
      <dsp:nvSpPr>
        <dsp:cNvPr id="0" name=""/>
        <dsp:cNvSpPr/>
      </dsp:nvSpPr>
      <dsp:spPr>
        <a:xfrm>
          <a:off x="5061381" y="17629"/>
          <a:ext cx="6446221" cy="6446221"/>
        </a:xfrm>
        <a:prstGeom prst="ellipse">
          <a:avLst/>
        </a:prstGeom>
        <a:solidFill>
          <a:schemeClr val="dk2">
            <a:alpha val="50000"/>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933450" rtl="0">
            <a:lnSpc>
              <a:spcPct val="90000"/>
            </a:lnSpc>
            <a:spcBef>
              <a:spcPct val="0"/>
            </a:spcBef>
            <a:spcAft>
              <a:spcPct val="35000"/>
            </a:spcAft>
          </a:pPr>
          <a:r>
            <a:rPr lang="uk-UA" sz="2100" b="1" i="0" kern="1200" dirty="0" smtClean="0"/>
            <a:t>	На присяжних поширюються гарантії незалежності і недоторканності суддів, установлені законом, на час виконання ними обов’язків із здійснення правосуддя. За обґрунтованим клопотанням присяжного заходи безпеки щодо нього можуть уживатися і після закінчення виконання цих обов’язків</a:t>
          </a:r>
          <a:endParaRPr lang="ru-RU" sz="2100" b="1" kern="1200" dirty="0"/>
        </a:p>
      </dsp:txBody>
      <dsp:txXfrm>
        <a:off x="6890714" y="777777"/>
        <a:ext cx="3716740" cy="49259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3E06F2-0423-4091-87EE-905C1B661031}">
      <dsp:nvSpPr>
        <dsp:cNvPr id="0" name=""/>
        <dsp:cNvSpPr/>
      </dsp:nvSpPr>
      <dsp:spPr>
        <a:xfrm>
          <a:off x="0" y="5736"/>
          <a:ext cx="8390964" cy="5868589"/>
        </a:xfrm>
        <a:prstGeom prst="roundRect">
          <a:avLst/>
        </a:prstGeom>
        <a:solidFill>
          <a:schemeClr val="bg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uk-UA" sz="3200" b="1" i="0" kern="1200" dirty="0" smtClean="0">
              <a:solidFill>
                <a:schemeClr val="tx1"/>
              </a:solidFill>
            </a:rPr>
            <a:t>	Прокурор </a:t>
          </a:r>
          <a:r>
            <a:rPr lang="uk-UA" sz="3200" b="0" i="0" kern="1200" dirty="0" smtClean="0">
              <a:solidFill>
                <a:schemeClr val="tx1"/>
              </a:solidFill>
            </a:rPr>
            <a:t>– це суб’єкт кримінального процесу, що бере участь у всіх його стадіях, здійснюючи при цьому нагляд за дотриманням законів і підтримуючи державне обвинувачення у суді. Як прокурор у кримінальному процесі може виступати особа, яка обіймає посаду, передбачену ст. 17 Закону України “Про прокуратуру”, та діє у межах своїх повноважень (п. 15 ч. 1 ст. 3 КПК України).</a:t>
          </a:r>
          <a:endParaRPr lang="ru-RU" sz="3200" kern="1200" dirty="0">
            <a:solidFill>
              <a:schemeClr val="tx1"/>
            </a:solidFill>
          </a:endParaRPr>
        </a:p>
      </dsp:txBody>
      <dsp:txXfrm>
        <a:off x="0" y="5736"/>
        <a:ext cx="8390964" cy="586858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3E64E-356D-46F2-AEF2-831F869B9526}">
      <dsp:nvSpPr>
        <dsp:cNvPr id="0" name=""/>
        <dsp:cNvSpPr/>
      </dsp:nvSpPr>
      <dsp:spPr>
        <a:xfrm>
          <a:off x="0" y="477007"/>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1" i="0" kern="1200" dirty="0" smtClean="0"/>
            <a:t>1) починати досудове розслідування за наявності підстав, передбачених КПК;</a:t>
          </a:r>
          <a:endParaRPr lang="ru-RU" sz="1800" b="1" kern="1200" dirty="0"/>
        </a:p>
      </dsp:txBody>
      <dsp:txXfrm>
        <a:off x="0" y="477007"/>
        <a:ext cx="12192000" cy="682864"/>
      </dsp:txXfrm>
    </dsp:sp>
    <dsp:sp modelId="{5F053DA0-2BD5-43CA-B049-3D9E9BC9A72A}">
      <dsp:nvSpPr>
        <dsp:cNvPr id="0" name=""/>
        <dsp:cNvSpPr/>
      </dsp:nvSpPr>
      <dsp:spPr>
        <a:xfrm>
          <a:off x="0" y="1195386"/>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t>2) проводити слідчі (розшукові) дії та негласні слідчі (розшукові) дії у випадках, встановлених КПК;</a:t>
          </a:r>
          <a:endParaRPr lang="ru-RU" sz="1600" b="1" kern="1200" dirty="0"/>
        </a:p>
      </dsp:txBody>
      <dsp:txXfrm>
        <a:off x="0" y="1195386"/>
        <a:ext cx="12192000" cy="682864"/>
      </dsp:txXfrm>
    </dsp:sp>
    <dsp:sp modelId="{AB22E455-F1BE-4238-A4BE-2B9094DF8447}">
      <dsp:nvSpPr>
        <dsp:cNvPr id="0" name=""/>
        <dsp:cNvSpPr/>
      </dsp:nvSpPr>
      <dsp:spPr>
        <a:xfrm>
          <a:off x="0" y="1927211"/>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i="0" kern="1200" dirty="0" smtClean="0"/>
            <a:t>3) доручати проведення слідчих (розшукових) дій та негласних слідчих (розшукових) дій відповідним оперативним підрозділам;</a:t>
          </a:r>
          <a:endParaRPr lang="ru-RU" sz="1600" b="1" kern="1200" dirty="0"/>
        </a:p>
      </dsp:txBody>
      <dsp:txXfrm>
        <a:off x="0" y="1927211"/>
        <a:ext cx="12192000" cy="682864"/>
      </dsp:txXfrm>
    </dsp:sp>
    <dsp:sp modelId="{F39BD930-7F08-47F2-A45C-8CE90152265F}">
      <dsp:nvSpPr>
        <dsp:cNvPr id="0" name=""/>
        <dsp:cNvSpPr/>
      </dsp:nvSpPr>
      <dsp:spPr>
        <a:xfrm>
          <a:off x="0" y="2659035"/>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b="1" i="0" kern="1200" dirty="0" smtClean="0"/>
            <a:t>4) звертатися за погодженням із прокурором до слідчого судді з клопотаннями про застосування заходів забезпечення кримінального провадження, проведення слідчих (розшукових) дій та негласних слідчих (розшукових) дій;</a:t>
          </a:r>
          <a:endParaRPr lang="ru-RU" sz="1400" b="1" kern="1200" dirty="0"/>
        </a:p>
      </dsp:txBody>
      <dsp:txXfrm>
        <a:off x="0" y="2659035"/>
        <a:ext cx="12192000" cy="682864"/>
      </dsp:txXfrm>
    </dsp:sp>
    <dsp:sp modelId="{E4E68185-B0E6-4495-8335-18AA0C234239}">
      <dsp:nvSpPr>
        <dsp:cNvPr id="0" name=""/>
        <dsp:cNvSpPr/>
      </dsp:nvSpPr>
      <dsp:spPr>
        <a:xfrm>
          <a:off x="0" y="3390859"/>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b="1" i="0" kern="1200" dirty="0" smtClean="0"/>
            <a:t>5) повідомляти за погодженням із прокурором особі про підозру;</a:t>
          </a:r>
          <a:endParaRPr lang="ru-RU" sz="1700" b="1" kern="1200" dirty="0"/>
        </a:p>
      </dsp:txBody>
      <dsp:txXfrm>
        <a:off x="0" y="3390859"/>
        <a:ext cx="12192000" cy="682864"/>
      </dsp:txXfrm>
    </dsp:sp>
    <dsp:sp modelId="{057AE65B-D562-4E68-B23F-3D75CDDD0E75}">
      <dsp:nvSpPr>
        <dsp:cNvPr id="0" name=""/>
        <dsp:cNvSpPr/>
      </dsp:nvSpPr>
      <dsp:spPr>
        <a:xfrm>
          <a:off x="0" y="4122683"/>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b="1" i="0" kern="1200" dirty="0" smtClean="0"/>
            <a:t>6) за результатами розслідування складати обвинувальний акт, клопотання про застосування примусових заходів медичного або виховного характеру та подавати їх прокурору на затвердження;</a:t>
          </a:r>
          <a:endParaRPr lang="ru-RU" sz="1700" b="1" kern="1200" dirty="0"/>
        </a:p>
      </dsp:txBody>
      <dsp:txXfrm>
        <a:off x="0" y="4122683"/>
        <a:ext cx="12192000" cy="682864"/>
      </dsp:txXfrm>
    </dsp:sp>
    <dsp:sp modelId="{438915DF-596C-460D-BE09-6AAA9B8D7586}">
      <dsp:nvSpPr>
        <dsp:cNvPr id="0" name=""/>
        <dsp:cNvSpPr/>
      </dsp:nvSpPr>
      <dsp:spPr>
        <a:xfrm>
          <a:off x="0" y="4854507"/>
          <a:ext cx="12192000" cy="6828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b="1" i="0" kern="1200" dirty="0" smtClean="0"/>
            <a:t>7) приймати процесуальні рішення у випадках, передбачених КПК, у тому числі щодо закриття кримінального провадження за наявності підстав, передбачених статтею 284 КПК;</a:t>
          </a:r>
          <a:endParaRPr lang="ru-RU" sz="1700" b="1" kern="1200" dirty="0"/>
        </a:p>
      </dsp:txBody>
      <dsp:txXfrm>
        <a:off x="0" y="4854507"/>
        <a:ext cx="12192000" cy="682864"/>
      </dsp:txXfrm>
    </dsp:sp>
    <dsp:sp modelId="{3D0E532F-D6EB-4AA3-B6B7-957E9E6D9706}">
      <dsp:nvSpPr>
        <dsp:cNvPr id="0" name=""/>
        <dsp:cNvSpPr/>
      </dsp:nvSpPr>
      <dsp:spPr>
        <a:xfrm>
          <a:off x="0" y="5586331"/>
          <a:ext cx="12192000" cy="76776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b="1" i="0" kern="1200" dirty="0" smtClean="0"/>
            <a:t>8) здійснювати інші повноваження, передбачені КПК.</a:t>
          </a:r>
          <a:endParaRPr lang="ru-RU" sz="1700" b="1" kern="1200" dirty="0"/>
        </a:p>
      </dsp:txBody>
      <dsp:txXfrm>
        <a:off x="0" y="5586331"/>
        <a:ext cx="12192000" cy="7677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B7ADE4-B4BF-4532-8CE3-C0CCAD626ADA}">
      <dsp:nvSpPr>
        <dsp:cNvPr id="0" name=""/>
        <dsp:cNvSpPr/>
      </dsp:nvSpPr>
      <dsp:spPr>
        <a:xfrm>
          <a:off x="0" y="146317"/>
          <a:ext cx="12191999" cy="1058065"/>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визначати слідчого (слідчих), який здійснюватиме досудове розслідування, а у випадках здійснення досудового розслідування слідчою групою – визначати старшого слідчої групи;</a:t>
          </a:r>
          <a:endParaRPr lang="ru-RU" sz="1600" b="1" kern="1200" dirty="0">
            <a:solidFill>
              <a:schemeClr val="bg1"/>
            </a:solidFill>
          </a:endParaRPr>
        </a:p>
      </dsp:txBody>
      <dsp:txXfrm>
        <a:off x="0" y="146317"/>
        <a:ext cx="12191999" cy="1058065"/>
      </dsp:txXfrm>
    </dsp:sp>
    <dsp:sp modelId="{30EEABEA-292C-4A49-8CA4-08691DA8E2B8}">
      <dsp:nvSpPr>
        <dsp:cNvPr id="0" name=""/>
        <dsp:cNvSpPr/>
      </dsp:nvSpPr>
      <dsp:spPr>
        <a:xfrm>
          <a:off x="0" y="1250462"/>
          <a:ext cx="12191999" cy="6364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відсторонювати слідчого від проведення досудового розслідування та призначати іншого слідчого;</a:t>
          </a:r>
          <a:endParaRPr lang="ru-RU" sz="1600" b="1" kern="1200" dirty="0">
            <a:solidFill>
              <a:schemeClr val="bg1"/>
            </a:solidFill>
          </a:endParaRPr>
        </a:p>
      </dsp:txBody>
      <dsp:txXfrm>
        <a:off x="0" y="1250462"/>
        <a:ext cx="12191999" cy="636480"/>
      </dsp:txXfrm>
    </dsp:sp>
    <dsp:sp modelId="{8D779878-ADA8-4BC7-A24F-F9ECAB68F467}">
      <dsp:nvSpPr>
        <dsp:cNvPr id="0" name=""/>
        <dsp:cNvSpPr/>
      </dsp:nvSpPr>
      <dsp:spPr>
        <a:xfrm>
          <a:off x="0" y="1933022"/>
          <a:ext cx="12191999" cy="6364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ознайомлюватися з матеріалами досудового розслідування, давати слідчому письмові вказівки, які не можуть суперечити рішенням та вказівкам прокурора;</a:t>
          </a:r>
          <a:endParaRPr lang="ru-RU" sz="1600" b="1" kern="1200" dirty="0">
            <a:solidFill>
              <a:schemeClr val="bg1"/>
            </a:solidFill>
          </a:endParaRPr>
        </a:p>
      </dsp:txBody>
      <dsp:txXfrm>
        <a:off x="0" y="1933022"/>
        <a:ext cx="12191999" cy="636480"/>
      </dsp:txXfrm>
    </dsp:sp>
    <dsp:sp modelId="{F2C78926-9AD1-48D2-BCF2-063DAD37160E}">
      <dsp:nvSpPr>
        <dsp:cNvPr id="0" name=""/>
        <dsp:cNvSpPr/>
      </dsp:nvSpPr>
      <dsp:spPr>
        <a:xfrm>
          <a:off x="0" y="2615582"/>
          <a:ext cx="12191999" cy="6364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вживати заходів до усунення порушень вимог законодавства, у випадку їх допущення слідчим;</a:t>
          </a:r>
          <a:endParaRPr lang="ru-RU" sz="1600" b="1" kern="1200" dirty="0">
            <a:solidFill>
              <a:schemeClr val="bg1"/>
            </a:solidFill>
          </a:endParaRPr>
        </a:p>
      </dsp:txBody>
      <dsp:txXfrm>
        <a:off x="0" y="2615582"/>
        <a:ext cx="12191999" cy="636480"/>
      </dsp:txXfrm>
    </dsp:sp>
    <dsp:sp modelId="{BC1E96F1-F4F9-4627-A455-94D91E1FA70C}">
      <dsp:nvSpPr>
        <dsp:cNvPr id="0" name=""/>
        <dsp:cNvSpPr/>
      </dsp:nvSpPr>
      <dsp:spPr>
        <a:xfrm>
          <a:off x="0" y="3298142"/>
          <a:ext cx="12191999" cy="6364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погоджувати проведення слідчих (розшукових) дій та продовжувати строк їх проведення;</a:t>
          </a:r>
          <a:endParaRPr lang="ru-RU" sz="1600" b="1" kern="1200" dirty="0">
            <a:solidFill>
              <a:schemeClr val="bg1"/>
            </a:solidFill>
          </a:endParaRPr>
        </a:p>
      </dsp:txBody>
      <dsp:txXfrm>
        <a:off x="0" y="3298142"/>
        <a:ext cx="12191999" cy="636480"/>
      </dsp:txXfrm>
    </dsp:sp>
    <dsp:sp modelId="{F4157B4E-4CCD-4C68-96BF-F72D1267CC37}">
      <dsp:nvSpPr>
        <dsp:cNvPr id="0" name=""/>
        <dsp:cNvSpPr/>
      </dsp:nvSpPr>
      <dsp:spPr>
        <a:xfrm>
          <a:off x="0" y="3980702"/>
          <a:ext cx="12191999" cy="6364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здійснювати досудове розслідування, користуючись при цьому повноваженнями слідчого;</a:t>
          </a:r>
          <a:endParaRPr lang="ru-RU" sz="1600" b="1" kern="1200" dirty="0">
            <a:solidFill>
              <a:schemeClr val="bg1"/>
            </a:solidFill>
          </a:endParaRPr>
        </a:p>
      </dsp:txBody>
      <dsp:txXfrm>
        <a:off x="0" y="3980702"/>
        <a:ext cx="12191999" cy="636480"/>
      </dsp:txXfrm>
    </dsp:sp>
    <dsp:sp modelId="{03ACE221-B5D3-435E-AB31-6740485B971D}">
      <dsp:nvSpPr>
        <dsp:cNvPr id="0" name=""/>
        <dsp:cNvSpPr/>
      </dsp:nvSpPr>
      <dsp:spPr>
        <a:xfrm>
          <a:off x="0" y="4663262"/>
          <a:ext cx="12191999" cy="6364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uk-UA" sz="1600" b="1" i="0" kern="1200" dirty="0" smtClean="0">
              <a:solidFill>
                <a:schemeClr val="bg1"/>
              </a:solidFill>
            </a:rPr>
            <a:t>здійснювати інші повноваження, передбачені КПК</a:t>
          </a:r>
          <a:r>
            <a:rPr lang="uk-UA" sz="1600" b="0" i="0" kern="1200" dirty="0" smtClean="0">
              <a:solidFill>
                <a:schemeClr val="bg1"/>
              </a:solidFill>
            </a:rPr>
            <a:t>.</a:t>
          </a:r>
          <a:endParaRPr lang="ru-RU" sz="1600" kern="1200" dirty="0">
            <a:solidFill>
              <a:schemeClr val="bg1"/>
            </a:solidFill>
          </a:endParaRPr>
        </a:p>
      </dsp:txBody>
      <dsp:txXfrm>
        <a:off x="0" y="4663262"/>
        <a:ext cx="12191999" cy="6364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AA51D2-F9D1-4477-8864-50794E9A7E76}">
      <dsp:nvSpPr>
        <dsp:cNvPr id="0" name=""/>
        <dsp:cNvSpPr/>
      </dsp:nvSpPr>
      <dsp:spPr>
        <a:xfrm>
          <a:off x="0" y="24818"/>
          <a:ext cx="11860306" cy="1179360"/>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solidFill>
                <a:schemeClr val="bg1"/>
              </a:solidFill>
            </a:rPr>
            <a:t>1) прибути за викликом до слідчого, прокурора, слідчого судді, суду, а в разі неможливості прибути за викликом у призначений строк – заздалегідь повідомити про це зазначених осіб;</a:t>
          </a:r>
          <a:endParaRPr lang="ru-RU" sz="2100" b="1" kern="1200" dirty="0">
            <a:solidFill>
              <a:schemeClr val="bg1"/>
            </a:solidFill>
          </a:endParaRPr>
        </a:p>
      </dsp:txBody>
      <dsp:txXfrm>
        <a:off x="0" y="24818"/>
        <a:ext cx="11860306" cy="1179360"/>
      </dsp:txXfrm>
    </dsp:sp>
    <dsp:sp modelId="{95D88838-9012-4A84-A4F4-0C4039C57B0F}">
      <dsp:nvSpPr>
        <dsp:cNvPr id="0" name=""/>
        <dsp:cNvSpPr/>
      </dsp:nvSpPr>
      <dsp:spPr>
        <a:xfrm>
          <a:off x="0" y="1264658"/>
          <a:ext cx="11860306" cy="1179360"/>
        </a:xfrm>
        <a:prstGeom prst="roundRect">
          <a:avLst/>
        </a:prstGeom>
        <a:solidFill>
          <a:schemeClr val="tx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solidFill>
                <a:schemeClr val="bg1"/>
              </a:solidFill>
            </a:rPr>
            <a:t>2) виконувати обов'язки, покладені на нього рішенням про застосування заходів забезпечення кримінального провадження;</a:t>
          </a:r>
          <a:endParaRPr lang="ru-RU" sz="2100" b="1" kern="1200" dirty="0">
            <a:solidFill>
              <a:schemeClr val="bg1"/>
            </a:solidFill>
          </a:endParaRPr>
        </a:p>
      </dsp:txBody>
      <dsp:txXfrm>
        <a:off x="0" y="1264658"/>
        <a:ext cx="11860306" cy="1179360"/>
      </dsp:txXfrm>
    </dsp:sp>
    <dsp:sp modelId="{EA082F58-387E-4BF6-A619-29CCCBCF0742}">
      <dsp:nvSpPr>
        <dsp:cNvPr id="0" name=""/>
        <dsp:cNvSpPr/>
      </dsp:nvSpPr>
      <dsp:spPr>
        <a:xfrm>
          <a:off x="0" y="2504498"/>
          <a:ext cx="11860306" cy="1179360"/>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solidFill>
                <a:schemeClr val="bg1"/>
              </a:solidFill>
            </a:rPr>
            <a:t>3) підкорятися законним вимогам та розпорядженням слідчого, прокурора, слідчого судді, суду;</a:t>
          </a:r>
          <a:endParaRPr lang="ru-RU" sz="2100" b="1" kern="1200" dirty="0">
            <a:solidFill>
              <a:schemeClr val="bg1"/>
            </a:solidFill>
          </a:endParaRPr>
        </a:p>
      </dsp:txBody>
      <dsp:txXfrm>
        <a:off x="0" y="2504498"/>
        <a:ext cx="11860306" cy="1179360"/>
      </dsp:txXfrm>
    </dsp:sp>
    <dsp:sp modelId="{11D4B856-2169-47B5-8B57-B643149860A9}">
      <dsp:nvSpPr>
        <dsp:cNvPr id="0" name=""/>
        <dsp:cNvSpPr/>
      </dsp:nvSpPr>
      <dsp:spPr>
        <a:xfrm>
          <a:off x="0" y="3744338"/>
          <a:ext cx="11860306" cy="1179360"/>
        </a:xfrm>
        <a:prstGeom prst="roundRect">
          <a:avLst/>
        </a:prstGeom>
        <a:solidFill>
          <a:schemeClr val="tx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i="0" kern="1200" dirty="0" smtClean="0">
              <a:solidFill>
                <a:schemeClr val="bg1"/>
              </a:solidFill>
            </a:rPr>
            <a:t>4) надавати достовірну інформацію представнику персоналу органу </a:t>
          </a:r>
          <a:r>
            <a:rPr lang="uk-UA" sz="2100" b="1" i="0" kern="1200" dirty="0" err="1" smtClean="0">
              <a:solidFill>
                <a:schemeClr val="bg1"/>
              </a:solidFill>
            </a:rPr>
            <a:t>пробації</a:t>
          </a:r>
          <a:r>
            <a:rPr lang="uk-UA" sz="2100" b="1" i="0" kern="1200" dirty="0" smtClean="0">
              <a:solidFill>
                <a:schemeClr val="bg1"/>
              </a:solidFill>
            </a:rPr>
            <a:t>, необхідну для підготовки досудової доповіді.</a:t>
          </a:r>
          <a:endParaRPr lang="ru-RU" sz="2100" b="1" kern="1200" dirty="0">
            <a:solidFill>
              <a:schemeClr val="bg1"/>
            </a:solidFill>
          </a:endParaRPr>
        </a:p>
      </dsp:txBody>
      <dsp:txXfrm>
        <a:off x="0" y="3744338"/>
        <a:ext cx="11860306" cy="1179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7/7/2019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1.c1.rada.gov.ua/pls/zweb_n/webproc4_1?id=&amp;pf3511=43306" TargetMode="External"/><Relationship Id="rId2" Type="http://schemas.openxmlformats.org/officeDocument/2006/relationships/hyperlink" Target="http://zakon4.rada.gov.ua/laws/show/4651&#8211;1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4304" y="0"/>
            <a:ext cx="12456304" cy="3329581"/>
          </a:xfrm>
        </p:spPr>
        <p:txBody>
          <a:bodyPr/>
          <a:lstStyle/>
          <a:p>
            <a:pPr algn="ctr"/>
            <a:r>
              <a:rPr lang="uk-UA" sz="6000" b="1" dirty="0"/>
              <a:t>СУБ’ЄКТИ КРИМІНАЛЬНОГО ПРОЦЕСУ</a:t>
            </a:r>
            <a:r>
              <a:rPr lang="ru-RU" dirty="0"/>
              <a:t/>
            </a:r>
            <a:br>
              <a:rPr lang="ru-RU" dirty="0"/>
            </a:br>
            <a:endParaRPr lang="ru-RU" dirty="0"/>
          </a:p>
        </p:txBody>
      </p:sp>
      <p:pic>
        <p:nvPicPr>
          <p:cNvPr id="1026" name="Picture 2" descr="ÐÐ°ÑÑÐ¸Ð½ÐºÐ¸ Ð¿Ð¾ Ð·Ð°Ð¿ÑÐ¾ÑÑ Ð½Ð°Ð²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82841" y="2408664"/>
            <a:ext cx="9118523" cy="42743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982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0491" y="528890"/>
            <a:ext cx="10702636" cy="3785652"/>
          </a:xfrm>
          <a:prstGeom prst="rect">
            <a:avLst/>
          </a:prstGeom>
        </p:spPr>
        <p:txBody>
          <a:bodyPr wrap="square">
            <a:spAutoFit/>
          </a:bodyPr>
          <a:lstStyle/>
          <a:p>
            <a:pPr algn="ctr"/>
            <a:r>
              <a:rPr lang="uk-UA" sz="6000" b="1" dirty="0" smtClean="0">
                <a:latin typeface="Arial" pitchFamily="34" charset="0"/>
                <a:cs typeface="Arial" pitchFamily="34" charset="0"/>
              </a:rPr>
              <a:t>2. Суд, слідчий суддя, присяжний як суб’єкти кримінально-процесуальної діяльності</a:t>
            </a:r>
            <a:endParaRPr lang="ru-RU" sz="6000" b="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ÐÐ°ÑÑÐ¸Ð½ÐºÐ¸ Ð¿Ð¾ Ð·Ð°Ð¿ÑÐ¾ÑÑ ÑÐ¾ÑÐ¾ ÑÑÐ´"/>
          <p:cNvPicPr>
            <a:picLocks noGrp="1" noChangeAspect="1" noChangeArrowheads="1"/>
          </p:cNvPicPr>
          <p:nvPr>
            <p:ph idx="1"/>
          </p:nvPr>
        </p:nvPicPr>
        <p:blipFill>
          <a:blip r:embed="rId2"/>
          <a:srcRect/>
          <a:stretch>
            <a:fillRect/>
          </a:stretch>
        </p:blipFill>
        <p:spPr bwMode="auto">
          <a:xfrm>
            <a:off x="1709925" y="4514937"/>
            <a:ext cx="3277711" cy="2107100"/>
          </a:xfrm>
          <a:prstGeom prst="rect">
            <a:avLst/>
          </a:prstGeom>
          <a:noFill/>
        </p:spPr>
      </p:pic>
      <p:pic>
        <p:nvPicPr>
          <p:cNvPr id="50184" name="Picture 8" descr="ÐÐ°ÑÑÐ¸Ð½ÐºÐ¸ Ð¿Ð¾ Ð·Ð°Ð¿ÑÐ¾ÑÑ ÑÐ¾ÑÐ¾ ÑÑÐ´"/>
          <p:cNvPicPr>
            <a:picLocks noChangeAspect="1" noChangeArrowheads="1"/>
          </p:cNvPicPr>
          <p:nvPr/>
        </p:nvPicPr>
        <p:blipFill>
          <a:blip r:embed="rId3"/>
          <a:srcRect/>
          <a:stretch>
            <a:fillRect/>
          </a:stretch>
        </p:blipFill>
        <p:spPr bwMode="auto">
          <a:xfrm>
            <a:off x="8084128" y="4427536"/>
            <a:ext cx="3256600" cy="2167121"/>
          </a:xfrm>
          <a:prstGeom prst="rect">
            <a:avLst/>
          </a:prstGeom>
          <a:noFill/>
        </p:spPr>
      </p:pic>
      <p:grpSp>
        <p:nvGrpSpPr>
          <p:cNvPr id="8" name="Группа 7"/>
          <p:cNvGrpSpPr/>
          <p:nvPr/>
        </p:nvGrpSpPr>
        <p:grpSpPr>
          <a:xfrm>
            <a:off x="506505" y="415636"/>
            <a:ext cx="11685495" cy="3488651"/>
            <a:chOff x="0" y="731686"/>
            <a:chExt cx="11685495" cy="1997002"/>
          </a:xfrm>
        </p:grpSpPr>
        <p:sp>
          <p:nvSpPr>
            <p:cNvPr id="9" name="Скругленный прямоугольник 8"/>
            <p:cNvSpPr/>
            <p:nvPr/>
          </p:nvSpPr>
          <p:spPr>
            <a:xfrm>
              <a:off x="0" y="731686"/>
              <a:ext cx="11685495" cy="1997002"/>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Скругленный прямоугольник 4"/>
            <p:cNvSpPr/>
            <p:nvPr/>
          </p:nvSpPr>
          <p:spPr>
            <a:xfrm>
              <a:off x="97486" y="829172"/>
              <a:ext cx="11490523" cy="1802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uk-UA" sz="3200" b="0" i="1" kern="1200" dirty="0" smtClean="0"/>
                <a:t>	</a:t>
              </a:r>
              <a:r>
                <a:rPr lang="uk-UA" sz="3200" b="1" i="1" kern="1200" dirty="0" smtClean="0">
                  <a:solidFill>
                    <a:srgbClr val="FF0000"/>
                  </a:solidFill>
                </a:rPr>
                <a:t>Суд</a:t>
              </a:r>
              <a:r>
                <a:rPr lang="uk-UA" sz="3200" b="1" i="0" kern="1200" dirty="0" smtClean="0"/>
                <a:t> – це єдиний державний орган, на який покладена функція правосуддя. Відповідно до ч. 1 ст. 127 Конституції України, правосуддя здійснюють судді. У визначених законом випадках правосуддя здійснюється за участю присяжних. </a:t>
              </a:r>
              <a:endParaRPr lang="ru-RU" sz="3200" b="1" kern="1200" dirty="0"/>
            </a:p>
          </p:txBody>
        </p:sp>
      </p:grpSp>
    </p:spTree>
    <p:extLst>
      <p:ext uri="{BB962C8B-B14F-4D97-AF65-F5344CB8AC3E}">
        <p14:creationId xmlns:p14="http://schemas.microsoft.com/office/powerpoint/2010/main" xmlns="" val="198624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702873042"/>
              </p:ext>
            </p:extLst>
          </p:nvPr>
        </p:nvGraphicFramePr>
        <p:xfrm>
          <a:off x="134472" y="295836"/>
          <a:ext cx="11456894" cy="626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4019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внобедренный треугольник 3"/>
          <p:cNvSpPr/>
          <p:nvPr/>
        </p:nvSpPr>
        <p:spPr>
          <a:xfrm>
            <a:off x="3442448" y="322729"/>
            <a:ext cx="5607423" cy="6225988"/>
          </a:xfrm>
          <a:prstGeom prst="triangl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cxnSp>
        <p:nvCxnSpPr>
          <p:cNvPr id="6" name="Прямая соединительная линия 5"/>
          <p:cNvCxnSpPr/>
          <p:nvPr/>
        </p:nvCxnSpPr>
        <p:spPr>
          <a:xfrm flipV="1">
            <a:off x="900953" y="4867835"/>
            <a:ext cx="4195482" cy="40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5042647" y="4854388"/>
            <a:ext cx="26894" cy="26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887506" y="4827494"/>
            <a:ext cx="4168588" cy="94130"/>
          </a:xfrm>
          <a:prstGeom prst="line">
            <a:avLst/>
          </a:prstGeom>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761594" y="2561053"/>
            <a:ext cx="10811435" cy="13850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solidFill>
                <a:latin typeface="Times New Roman" pitchFamily="18" charset="0"/>
                <a:cs typeface="Times New Roman" pitchFamily="18" charset="0"/>
              </a:rPr>
              <a:t>Кримінальне провадження в апеляційному порядку </a:t>
            </a:r>
          </a:p>
          <a:p>
            <a:pPr algn="ctr"/>
            <a:r>
              <a:rPr lang="uk-UA" sz="2400" dirty="0" smtClean="0">
                <a:latin typeface="Times New Roman" pitchFamily="18" charset="0"/>
                <a:cs typeface="Times New Roman" pitchFamily="18" charset="0"/>
              </a:rPr>
              <a:t>здійснюється колегіально судом у складі </a:t>
            </a:r>
            <a:r>
              <a:rPr lang="uk-UA" sz="2400" b="1" dirty="0" smtClean="0">
                <a:solidFill>
                  <a:schemeClr val="bg1"/>
                </a:solidFill>
                <a:latin typeface="Times New Roman" pitchFamily="18" charset="0"/>
                <a:cs typeface="Times New Roman" pitchFamily="18" charset="0"/>
              </a:rPr>
              <a:t>не менше трьох суддів</a:t>
            </a:r>
            <a:r>
              <a:rPr lang="uk-UA" sz="2400" dirty="0" smtClean="0">
                <a:latin typeface="Times New Roman" pitchFamily="18" charset="0"/>
                <a:cs typeface="Times New Roman" pitchFamily="18" charset="0"/>
              </a:rPr>
              <a:t>, крім випадків, передбачених ч.12 ст. 31 КПК, при цьому кількість суддів має бути непарною.</a:t>
            </a:r>
            <a:endParaRPr lang="uk-UA" sz="2400" dirty="0">
              <a:latin typeface="Times New Roman" pitchFamily="18" charset="0"/>
              <a:cs typeface="Times New Roman" pitchFamily="18" charset="0"/>
            </a:endParaRPr>
          </a:p>
        </p:txBody>
      </p:sp>
      <p:sp>
        <p:nvSpPr>
          <p:cNvPr id="13" name="Скругленный прямоугольник 12"/>
          <p:cNvSpPr/>
          <p:nvPr/>
        </p:nvSpPr>
        <p:spPr>
          <a:xfrm>
            <a:off x="528918" y="4364182"/>
            <a:ext cx="11223811" cy="230555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300" b="1" dirty="0" smtClean="0">
                <a:solidFill>
                  <a:schemeClr val="bg1"/>
                </a:solidFill>
                <a:latin typeface="Times New Roman" pitchFamily="18" charset="0"/>
                <a:cs typeface="Times New Roman" pitchFamily="18" charset="0"/>
              </a:rPr>
              <a:t>Кримінальне провадження в суді першої інстанції </a:t>
            </a:r>
          </a:p>
          <a:p>
            <a:pPr algn="ctr"/>
            <a:r>
              <a:rPr lang="uk-UA" sz="2300" dirty="0" smtClean="0">
                <a:solidFill>
                  <a:schemeClr val="bg1"/>
                </a:solidFill>
                <a:latin typeface="Times New Roman" pitchFamily="18" charset="0"/>
                <a:cs typeface="Times New Roman" pitchFamily="18" charset="0"/>
              </a:rPr>
              <a:t>щодо злочинів, за вчинення яких передбачено довічне позбавлення волі, здійснюється колегіально судом у складі </a:t>
            </a:r>
            <a:r>
              <a:rPr lang="uk-UA" sz="2300" b="1" u="sng" dirty="0" smtClean="0">
                <a:solidFill>
                  <a:schemeClr val="bg1"/>
                </a:solidFill>
                <a:latin typeface="Times New Roman" pitchFamily="18" charset="0"/>
                <a:cs typeface="Times New Roman" pitchFamily="18" charset="0"/>
              </a:rPr>
              <a:t>трьох суддів</a:t>
            </a:r>
            <a:r>
              <a:rPr lang="uk-UA" sz="2300" dirty="0" smtClean="0">
                <a:solidFill>
                  <a:schemeClr val="bg1"/>
                </a:solidFill>
                <a:latin typeface="Times New Roman" pitchFamily="18" charset="0"/>
                <a:cs typeface="Times New Roman" pitchFamily="18" charset="0"/>
              </a:rPr>
              <a:t>, а за клопотанням обвинуваченого - </a:t>
            </a:r>
            <a:r>
              <a:rPr lang="uk-UA" sz="2300" b="1" u="sng" dirty="0" smtClean="0">
                <a:solidFill>
                  <a:schemeClr val="bg1"/>
                </a:solidFill>
                <a:latin typeface="Times New Roman" pitchFamily="18" charset="0"/>
                <a:cs typeface="Times New Roman" pitchFamily="18" charset="0"/>
              </a:rPr>
              <a:t>судом присяжних у складі двох суддів та трьох присяжних</a:t>
            </a:r>
            <a:r>
              <a:rPr lang="uk-UA" sz="2300" dirty="0" smtClean="0">
                <a:solidFill>
                  <a:schemeClr val="bg1"/>
                </a:solidFill>
                <a:latin typeface="Times New Roman" pitchFamily="18" charset="0"/>
                <a:cs typeface="Times New Roman" pitchFamily="18" charset="0"/>
              </a:rPr>
              <a:t>. Кримінальне провадження стосовно кількох обвинувачених розглядається судом присяжних стосовно всіх обвинувачених, якщо хоча б один з них заявив клопотання про такий розгляд.</a:t>
            </a:r>
            <a:endParaRPr lang="uk-UA" sz="2300" dirty="0">
              <a:solidFill>
                <a:schemeClr val="bg1"/>
              </a:solidFill>
            </a:endParaRPr>
          </a:p>
        </p:txBody>
      </p:sp>
      <p:sp>
        <p:nvSpPr>
          <p:cNvPr id="14" name="Скругленный прямоугольник 13"/>
          <p:cNvSpPr/>
          <p:nvPr/>
        </p:nvSpPr>
        <p:spPr>
          <a:xfrm>
            <a:off x="791747" y="510581"/>
            <a:ext cx="10811435" cy="13850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solidFill>
                <a:latin typeface="Times New Roman" pitchFamily="18" charset="0"/>
                <a:cs typeface="Times New Roman" pitchFamily="18" charset="0"/>
              </a:rPr>
              <a:t>Кримінальне провадження в касаційному порядку </a:t>
            </a:r>
          </a:p>
          <a:p>
            <a:pPr algn="ctr"/>
            <a:r>
              <a:rPr lang="uk-UA" sz="2400" dirty="0" smtClean="0">
                <a:latin typeface="Times New Roman" pitchFamily="18" charset="0"/>
                <a:cs typeface="Times New Roman" pitchFamily="18" charset="0"/>
              </a:rPr>
              <a:t>здійснюється колегією суддів Кримінального касаційного суду Верховного Суду у складі трьох або більшої непарної кількості суддів.</a:t>
            </a:r>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770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ÐÐ°ÑÑÐ¸Ð½ÐºÐ¸ Ð¿Ð¾ Ð·Ð°Ð¿ÑÐ¾ÑÑ ÑÐ¾ÑÐ¾ Ð¿ÑÐ¸ÑÑÐ¶Ð½Ð¾Ð³Ð¾"/>
          <p:cNvPicPr>
            <a:picLocks noChangeAspect="1" noChangeArrowheads="1"/>
          </p:cNvPicPr>
          <p:nvPr/>
        </p:nvPicPr>
        <p:blipFill>
          <a:blip r:embed="rId2"/>
          <a:srcRect/>
          <a:stretch>
            <a:fillRect/>
          </a:stretch>
        </p:blipFill>
        <p:spPr bwMode="auto">
          <a:xfrm>
            <a:off x="6468034" y="1504857"/>
            <a:ext cx="5540190" cy="4067176"/>
          </a:xfrm>
          <a:prstGeom prst="rect">
            <a:avLst/>
          </a:prstGeom>
          <a:noFill/>
        </p:spPr>
      </p:pic>
      <p:sp>
        <p:nvSpPr>
          <p:cNvPr id="8" name="Прямоугольник 7"/>
          <p:cNvSpPr/>
          <p:nvPr/>
        </p:nvSpPr>
        <p:spPr>
          <a:xfrm>
            <a:off x="766482" y="618565"/>
            <a:ext cx="5499847" cy="6001643"/>
          </a:xfrm>
          <a:prstGeom prst="rect">
            <a:avLst/>
          </a:prstGeom>
        </p:spPr>
        <p:txBody>
          <a:bodyPr wrap="square">
            <a:spAutoFit/>
          </a:bodyPr>
          <a:lstStyle/>
          <a:p>
            <a:r>
              <a:rPr lang="uk-UA" sz="3200" b="1" i="1" dirty="0" smtClean="0"/>
              <a:t>Присяжним</a:t>
            </a:r>
            <a:r>
              <a:rPr lang="uk-UA" sz="3200" i="1" dirty="0" smtClean="0"/>
              <a:t> </a:t>
            </a:r>
          </a:p>
          <a:p>
            <a:pPr algn="just"/>
            <a:r>
              <a:rPr lang="uk-UA" sz="3200" i="1" dirty="0" smtClean="0"/>
              <a:t>може бути</a:t>
            </a:r>
            <a:r>
              <a:rPr lang="uk-UA" sz="3200" dirty="0" smtClean="0"/>
              <a:t> громадяни України, який досяг тридцятирічного віку і постійно проживає на території, на яку поширюється юрисдикція відповідного окружного суду, якщо інше не визначено законом (ст. 65 ЗУ «Про судоустрій і статус суддів»). </a:t>
            </a:r>
            <a:endParaRPr lang="uk-UA" sz="3200" dirty="0"/>
          </a:p>
        </p:txBody>
      </p:sp>
    </p:spTree>
    <p:extLst>
      <p:ext uri="{BB962C8B-B14F-4D97-AF65-F5344CB8AC3E}">
        <p14:creationId xmlns:p14="http://schemas.microsoft.com/office/powerpoint/2010/main" xmlns="" val="369193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609104985"/>
              </p:ext>
            </p:extLst>
          </p:nvPr>
        </p:nvGraphicFramePr>
        <p:xfrm>
          <a:off x="201706" y="497542"/>
          <a:ext cx="11990294" cy="6185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3271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55875661"/>
              </p:ext>
            </p:extLst>
          </p:nvPr>
        </p:nvGraphicFramePr>
        <p:xfrm>
          <a:off x="268941" y="161365"/>
          <a:ext cx="11923059" cy="648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646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5698" y="2371498"/>
            <a:ext cx="10673115" cy="1015663"/>
          </a:xfrm>
          <a:prstGeom prst="rect">
            <a:avLst/>
          </a:prstGeom>
        </p:spPr>
        <p:txBody>
          <a:bodyPr wrap="none">
            <a:spAutoFit/>
          </a:bodyPr>
          <a:lstStyle/>
          <a:p>
            <a:pPr algn="ctr"/>
            <a:r>
              <a:rPr lang="uk-UA" sz="6000" b="1" dirty="0" smtClean="0">
                <a:latin typeface="Arial" pitchFamily="34" charset="0"/>
                <a:cs typeface="Arial" pitchFamily="34" charset="0"/>
              </a:rPr>
              <a:t>3. Сторона обвинувачення</a:t>
            </a:r>
            <a:endParaRPr lang="ru-RU" sz="600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435621007"/>
              </p:ext>
            </p:extLst>
          </p:nvPr>
        </p:nvGraphicFramePr>
        <p:xfrm>
          <a:off x="255495" y="374074"/>
          <a:ext cx="8390964" cy="587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ÐÐ°ÑÑÐ¸Ð½ÐºÐ¸ Ð¿Ð¾ Ð·Ð°Ð¿ÑÐ¾ÑÑ Ð¿ÑÐ¾ÐºÑÑÐ¾Ñ ÐºÐ°ÑÑÐ¸Ð½ÐºÐ¸"/>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39774" y="3173504"/>
            <a:ext cx="4622120" cy="3081413"/>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33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76" y="0"/>
            <a:ext cx="11873753" cy="6736976"/>
          </a:xfrm>
        </p:spPr>
        <p:txBody>
          <a:bodyPr>
            <a:normAutofit lnSpcReduction="10000"/>
          </a:bodyPr>
          <a:lstStyle/>
          <a:p>
            <a:pPr marL="0" indent="0" algn="just">
              <a:buNone/>
            </a:pPr>
            <a:endParaRPr lang="uk-UA" b="1" dirty="0" smtClean="0"/>
          </a:p>
          <a:p>
            <a:pPr marL="0" indent="0" algn="just">
              <a:buNone/>
            </a:pPr>
            <a:r>
              <a:rPr lang="uk-UA" sz="2400" b="1" dirty="0" smtClean="0"/>
              <a:t>	</a:t>
            </a:r>
            <a:r>
              <a:rPr lang="uk-UA" sz="2800" b="1" dirty="0" smtClean="0"/>
              <a:t>Прокурор</a:t>
            </a:r>
            <a:r>
              <a:rPr lang="uk-UA" sz="2800" b="1" dirty="0"/>
              <a:t>, здійснюючи нагляд за додержанням законів під час проведення досудового розслідування у формі процесуального керівництва досудовим розслідуванням, уповноважений:</a:t>
            </a:r>
            <a:endParaRPr lang="ru-RU" sz="2400" b="1" dirty="0"/>
          </a:p>
          <a:p>
            <a:pPr marL="0" indent="0" algn="just">
              <a:buNone/>
            </a:pPr>
            <a:endParaRPr lang="uk-UA" sz="2400" b="1" dirty="0"/>
          </a:p>
          <a:p>
            <a:pPr algn="just">
              <a:buFont typeface="Wingdings" panose="05000000000000000000" pitchFamily="2" charset="2"/>
              <a:buChar char="Ø"/>
            </a:pPr>
            <a:r>
              <a:rPr lang="uk-UA" b="1" dirty="0" smtClean="0"/>
              <a:t>1</a:t>
            </a:r>
            <a:r>
              <a:rPr lang="uk-UA" b="1" dirty="0"/>
              <a:t>) починати досудове розслідування за наявності підстав, передбачених КПК</a:t>
            </a:r>
            <a:r>
              <a:rPr lang="uk-UA" b="1" dirty="0" smtClean="0"/>
              <a:t>;</a:t>
            </a:r>
          </a:p>
          <a:p>
            <a:pPr algn="just">
              <a:buFont typeface="Wingdings" panose="05000000000000000000" pitchFamily="2" charset="2"/>
              <a:buChar char="Ø"/>
            </a:pPr>
            <a:endParaRPr lang="ru-RU" b="1" dirty="0"/>
          </a:p>
          <a:p>
            <a:pPr algn="just">
              <a:buFont typeface="Wingdings" panose="05000000000000000000" pitchFamily="2" charset="2"/>
              <a:buChar char="Ø"/>
            </a:pPr>
            <a:r>
              <a:rPr lang="uk-UA" b="1" dirty="0"/>
              <a:t>2) мати повний доступ до матеріалів, документів та інших відомостей, що стосуються досудового розслідування</a:t>
            </a:r>
            <a:r>
              <a:rPr lang="uk-UA" b="1" dirty="0" smtClean="0"/>
              <a:t>;</a:t>
            </a:r>
          </a:p>
          <a:p>
            <a:pPr algn="just">
              <a:buFont typeface="Wingdings" panose="05000000000000000000" pitchFamily="2" charset="2"/>
              <a:buChar char="Ø"/>
            </a:pPr>
            <a:endParaRPr lang="ru-RU" b="1" dirty="0"/>
          </a:p>
          <a:p>
            <a:pPr algn="just">
              <a:buFont typeface="Wingdings" panose="05000000000000000000" pitchFamily="2" charset="2"/>
              <a:buChar char="Ø"/>
            </a:pPr>
            <a:r>
              <a:rPr lang="uk-UA" b="1" dirty="0"/>
              <a:t>3) доручати органу досудового розслідування проведення досудового розслідування</a:t>
            </a:r>
            <a:r>
              <a:rPr lang="uk-UA" b="1" dirty="0" smtClean="0"/>
              <a:t>;</a:t>
            </a:r>
          </a:p>
          <a:p>
            <a:pPr algn="just">
              <a:buFont typeface="Wingdings" panose="05000000000000000000" pitchFamily="2" charset="2"/>
              <a:buChar char="Ø"/>
            </a:pPr>
            <a:endParaRPr lang="ru-RU" b="1" dirty="0"/>
          </a:p>
          <a:p>
            <a:pPr algn="just">
              <a:buFont typeface="Wingdings" panose="05000000000000000000" pitchFamily="2" charset="2"/>
              <a:buChar char="Ø"/>
            </a:pPr>
            <a:r>
              <a:rPr lang="uk-UA" b="1" dirty="0"/>
              <a:t>4) доручати слідчому, органу досудового розслідування проведення у встановлений прокурором строк слідчих (розшукових) дій, негласних слідчих (розшукових) дій, інших процесуальних дій або давати вказівки щодо їх проведення чи брати участь у них, а в необхідних випадках - особисто проводити слідчі (розшукові) та процесуальні дії в порядку, визначеному </a:t>
            </a:r>
            <a:r>
              <a:rPr lang="uk-UA" b="1" dirty="0" smtClean="0"/>
              <a:t>КПК;</a:t>
            </a:r>
            <a:endParaRPr lang="ru-RU" b="1" dirty="0"/>
          </a:p>
        </p:txBody>
      </p:sp>
    </p:spTree>
    <p:extLst>
      <p:ext uri="{BB962C8B-B14F-4D97-AF65-F5344CB8AC3E}">
        <p14:creationId xmlns:p14="http://schemas.microsoft.com/office/powerpoint/2010/main" xmlns="" val="17964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7586" y="285982"/>
            <a:ext cx="11367214" cy="646331"/>
          </a:xfrm>
          <a:prstGeom prst="rect">
            <a:avLst/>
          </a:prstGeom>
        </p:spPr>
        <p:txBody>
          <a:bodyPr wrap="none">
            <a:spAutoFit/>
          </a:bodyPr>
          <a:lstStyle/>
          <a:p>
            <a:r>
              <a:rPr lang="uk-UA" sz="3600" b="1" dirty="0" smtClean="0"/>
              <a:t>Рекомендовані нормативні акти та література:</a:t>
            </a:r>
            <a:endParaRPr lang="uk-UA" sz="3600" dirty="0"/>
          </a:p>
        </p:txBody>
      </p:sp>
      <p:sp>
        <p:nvSpPr>
          <p:cNvPr id="8" name="Объект 2"/>
          <p:cNvSpPr>
            <a:spLocks noGrp="1"/>
          </p:cNvSpPr>
          <p:nvPr>
            <p:ph idx="1"/>
          </p:nvPr>
        </p:nvSpPr>
        <p:spPr>
          <a:xfrm>
            <a:off x="255495" y="1290920"/>
            <a:ext cx="11645153" cy="3792070"/>
          </a:xfrm>
        </p:spPr>
        <p:txBody>
          <a:bodyPr>
            <a:noAutofit/>
          </a:bodyPr>
          <a:lstStyle/>
          <a:p>
            <a:pPr lvl="0" algn="ctr">
              <a:buNone/>
            </a:pPr>
            <a:endParaRPr lang="uk-UA" sz="2800" b="1"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Кримінальний процесуальний кодекс України : Закон України від 13 квіт. 2012 р. </a:t>
            </a:r>
            <a:r>
              <a:rPr lang="uk-UA" sz="2400" i="1" dirty="0" smtClean="0">
                <a:latin typeface="Times New Roman" pitchFamily="18" charset="0"/>
                <a:cs typeface="Times New Roman" pitchFamily="18" charset="0"/>
              </a:rPr>
              <a:t>Верховна Рада України</a:t>
            </a:r>
            <a:r>
              <a:rPr lang="uk-UA" sz="2400" dirty="0" smtClean="0">
                <a:latin typeface="Times New Roman" pitchFamily="18" charset="0"/>
                <a:cs typeface="Times New Roman" pitchFamily="18" charset="0"/>
              </a:rPr>
              <a:t> : [сайт]. URL: </a:t>
            </a:r>
            <a:r>
              <a:rPr lang="uk-UA" sz="2400" dirty="0" smtClean="0">
                <a:latin typeface="Times New Roman" pitchFamily="18" charset="0"/>
                <a:cs typeface="Times New Roman" pitchFamily="18" charset="0"/>
                <a:hlinkClick r:id="rId2"/>
              </a:rPr>
              <a:t>http://zakon4.rada.gov.ua/laws/show/4651–17</a:t>
            </a:r>
            <a:endParaRPr lang="uk-UA" sz="2400"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Про адвокатуру та адвокатську діяльність : Закон України від 05 лип. 2012 р. </a:t>
            </a:r>
            <a:r>
              <a:rPr lang="uk-UA" sz="2400" i="1" dirty="0" smtClean="0">
                <a:latin typeface="Times New Roman" pitchFamily="18" charset="0"/>
                <a:cs typeface="Times New Roman" pitchFamily="18" charset="0"/>
              </a:rPr>
              <a:t>Верховна Рада України</a:t>
            </a:r>
            <a:r>
              <a:rPr lang="uk-UA" sz="2400" dirty="0" smtClean="0">
                <a:latin typeface="Times New Roman" pitchFamily="18" charset="0"/>
                <a:cs typeface="Times New Roman" pitchFamily="18" charset="0"/>
              </a:rPr>
              <a:t> : [сайт]. URL: </a:t>
            </a:r>
            <a:r>
              <a:rPr lang="uk-UA" sz="2400" u="sng" dirty="0" smtClean="0">
                <a:latin typeface="Times New Roman" pitchFamily="18" charset="0"/>
                <a:cs typeface="Times New Roman" pitchFamily="18" charset="0"/>
                <a:hlinkClick r:id="rId3"/>
              </a:rPr>
              <a:t>http://w1.c1.rada.gov.ua/pls/zweb_n/webproc4_1?id=&amp;pf3511=43306</a:t>
            </a:r>
            <a:endParaRPr lang="uk-UA" sz="2400" dirty="0" smtClean="0">
              <a:latin typeface="Times New Roman" pitchFamily="18" charset="0"/>
              <a:cs typeface="Times New Roman" pitchFamily="18" charset="0"/>
            </a:endParaRPr>
          </a:p>
          <a:p>
            <a:pPr lvl="0" algn="just"/>
            <a:r>
              <a:rPr lang="uk-UA" sz="2400" dirty="0" smtClean="0">
                <a:latin typeface="Times New Roman" pitchFamily="18" charset="0"/>
                <a:cs typeface="Times New Roman" pitchFamily="18" charset="0"/>
              </a:rPr>
              <a:t>Про прокуратуру : Закон України від 14 </a:t>
            </a:r>
            <a:r>
              <a:rPr lang="uk-UA" sz="2400" dirty="0" err="1" smtClean="0">
                <a:latin typeface="Times New Roman" pitchFamily="18" charset="0"/>
                <a:cs typeface="Times New Roman" pitchFamily="18" charset="0"/>
              </a:rPr>
              <a:t>жовт</a:t>
            </a:r>
            <a:r>
              <a:rPr lang="uk-UA" sz="2400" dirty="0" smtClean="0">
                <a:latin typeface="Times New Roman" pitchFamily="18" charset="0"/>
                <a:cs typeface="Times New Roman" pitchFamily="18" charset="0"/>
              </a:rPr>
              <a:t>. 2014 р. </a:t>
            </a:r>
            <a:r>
              <a:rPr lang="uk-UA" sz="2400" i="1" dirty="0" smtClean="0">
                <a:latin typeface="Times New Roman" pitchFamily="18" charset="0"/>
                <a:cs typeface="Times New Roman" pitchFamily="18" charset="0"/>
              </a:rPr>
              <a:t>Офіційний вісник України</a:t>
            </a:r>
            <a:r>
              <a:rPr lang="uk-UA" sz="2400" dirty="0" smtClean="0">
                <a:latin typeface="Times New Roman" pitchFamily="18" charset="0"/>
                <a:cs typeface="Times New Roman" pitchFamily="18" charset="0"/>
              </a:rPr>
              <a:t>. 2014. № 87. </a:t>
            </a:r>
            <a:r>
              <a:rPr lang="uk-UA" sz="2400" dirty="0" err="1" smtClean="0">
                <a:latin typeface="Times New Roman" pitchFamily="18" charset="0"/>
                <a:cs typeface="Times New Roman" pitchFamily="18" charset="0"/>
              </a:rPr>
              <a:t>Cт</a:t>
            </a:r>
            <a:r>
              <a:rPr lang="uk-UA" sz="2400" dirty="0" smtClean="0">
                <a:latin typeface="Times New Roman" pitchFamily="18" charset="0"/>
                <a:cs typeface="Times New Roman" pitchFamily="18" charset="0"/>
              </a:rPr>
              <a:t>. 2471.</a:t>
            </a:r>
          </a:p>
          <a:p>
            <a:pPr lvl="0" algn="just"/>
            <a:r>
              <a:rPr lang="uk-UA" sz="2400" dirty="0" smtClean="0">
                <a:latin typeface="Times New Roman" pitchFamily="18" charset="0"/>
                <a:cs typeface="Times New Roman" pitchFamily="18" charset="0"/>
              </a:rPr>
              <a:t>Про судоустрій і статус суддів : Закон України від 7 лип. 2010 р. </a:t>
            </a:r>
            <a:r>
              <a:rPr lang="uk-UA" sz="2400" i="1" dirty="0" smtClean="0">
                <a:latin typeface="Times New Roman" pitchFamily="18" charset="0"/>
                <a:cs typeface="Times New Roman" pitchFamily="18" charset="0"/>
              </a:rPr>
              <a:t>Відомості Верховної Ради України</a:t>
            </a:r>
            <a:r>
              <a:rPr lang="uk-UA" sz="2400" dirty="0" smtClean="0">
                <a:latin typeface="Times New Roman" pitchFamily="18" charset="0"/>
                <a:cs typeface="Times New Roman" pitchFamily="18" charset="0"/>
              </a:rPr>
              <a:t>. 2010. № 41–45. Ст. 529.</a:t>
            </a:r>
          </a:p>
          <a:p>
            <a:pPr lvl="0" algn="just">
              <a:buFont typeface="Wingdings" panose="05000000000000000000" pitchFamily="2" charset="2"/>
              <a:buChar char="q"/>
            </a:pPr>
            <a:endParaRPr lang="uk-UA" sz="2800" b="1" dirty="0" smtClean="0">
              <a:latin typeface="Times New Roman" pitchFamily="18" charset="0"/>
              <a:cs typeface="Times New Roman" pitchFamily="18" charset="0"/>
            </a:endParaRPr>
          </a:p>
          <a:p>
            <a:pPr lvl="0" algn="just">
              <a:buFont typeface="Wingdings" panose="05000000000000000000" pitchFamily="2" charset="2"/>
              <a:buChar char="q"/>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91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7918"/>
            <a:ext cx="12008224" cy="6521823"/>
          </a:xfrm>
        </p:spPr>
        <p:txBody>
          <a:bodyPr>
            <a:normAutofit lnSpcReduction="10000"/>
          </a:bodyPr>
          <a:lstStyle/>
          <a:p>
            <a:pPr algn="just"/>
            <a:r>
              <a:rPr lang="uk-UA" b="1" dirty="0"/>
              <a:t>5) доручати проведення слідчих (розшукових) дій та негласних слідчих (розшукових) дій відповідним оперативним підрозділам</a:t>
            </a:r>
            <a:r>
              <a:rPr lang="uk-UA" b="1" dirty="0" smtClean="0"/>
              <a:t>;</a:t>
            </a:r>
          </a:p>
          <a:p>
            <a:pPr algn="just"/>
            <a:endParaRPr lang="ru-RU" b="1" dirty="0"/>
          </a:p>
          <a:p>
            <a:pPr algn="just"/>
            <a:r>
              <a:rPr lang="uk-UA" b="1" dirty="0"/>
              <a:t>6) скасовувати незаконні та необґрунтовані постанови слідчих</a:t>
            </a:r>
            <a:r>
              <a:rPr lang="uk-UA" b="1" dirty="0" smtClean="0"/>
              <a:t>;</a:t>
            </a:r>
          </a:p>
          <a:p>
            <a:pPr algn="just"/>
            <a:endParaRPr lang="ru-RU" b="1" dirty="0"/>
          </a:p>
          <a:p>
            <a:pPr algn="just"/>
            <a:r>
              <a:rPr lang="uk-UA" b="1" dirty="0"/>
              <a:t>7) ініціювати перед керівником органу досудового розслідування питання про відсторонення слідчого від проведення досудового розслідування та призначення іншого слідчого за наявності підстав, передбачених </a:t>
            </a:r>
            <a:r>
              <a:rPr lang="uk-UA" b="1" dirty="0" smtClean="0"/>
              <a:t>КПК, </a:t>
            </a:r>
            <a:r>
              <a:rPr lang="uk-UA" b="1" dirty="0"/>
              <a:t>для його відводу, або у випадку неефективного досудового розслідування</a:t>
            </a:r>
            <a:r>
              <a:rPr lang="uk-UA" b="1" dirty="0" smtClean="0"/>
              <a:t>;</a:t>
            </a:r>
          </a:p>
          <a:p>
            <a:pPr algn="just"/>
            <a:endParaRPr lang="ru-RU" b="1" dirty="0"/>
          </a:p>
          <a:p>
            <a:pPr algn="just"/>
            <a:r>
              <a:rPr lang="uk-UA" b="1" dirty="0"/>
              <a:t>8) приймати процесуальні рішення у випадках, передбачених </a:t>
            </a:r>
            <a:r>
              <a:rPr lang="uk-UA" b="1" dirty="0" smtClean="0"/>
              <a:t>КПК, </a:t>
            </a:r>
            <a:r>
              <a:rPr lang="uk-UA" b="1" dirty="0"/>
              <a:t>у тому числі щодо закриття кримінального провадження та продовження строків досудового розслідування за наявності підстав, передбачених </a:t>
            </a:r>
            <a:r>
              <a:rPr lang="uk-UA" b="1" dirty="0" smtClean="0"/>
              <a:t>КПК;</a:t>
            </a:r>
          </a:p>
          <a:p>
            <a:pPr algn="just"/>
            <a:endParaRPr lang="ru-RU" b="1" dirty="0"/>
          </a:p>
          <a:p>
            <a:pPr algn="just"/>
            <a:r>
              <a:rPr lang="uk-UA" b="1" dirty="0"/>
              <a:t>9) погоджувати або відмовляти у погодженні клопотань слідчого до слідчого судді про проведення слідчих (розшукових) дій, негласних слідчих (розшукових) дій, інших процесуальних дій у випадках, передбачених КПК, чи самостійно подавати слідчому судді такі клопотання;</a:t>
            </a:r>
            <a:endParaRPr lang="ru-RU" b="1" dirty="0"/>
          </a:p>
          <a:p>
            <a:endParaRPr lang="ru-RU" dirty="0"/>
          </a:p>
        </p:txBody>
      </p:sp>
    </p:spTree>
    <p:extLst>
      <p:ext uri="{BB962C8B-B14F-4D97-AF65-F5344CB8AC3E}">
        <p14:creationId xmlns:p14="http://schemas.microsoft.com/office/powerpoint/2010/main" xmlns="" val="163612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130" y="282388"/>
            <a:ext cx="11900646" cy="6360459"/>
          </a:xfrm>
        </p:spPr>
        <p:txBody>
          <a:bodyPr>
            <a:normAutofit/>
          </a:bodyPr>
          <a:lstStyle/>
          <a:p>
            <a:pPr algn="just"/>
            <a:r>
              <a:rPr lang="uk-UA" b="1" dirty="0"/>
              <a:t>11) повідомляти особі про підозру;</a:t>
            </a:r>
            <a:endParaRPr lang="ru-RU" b="1" dirty="0"/>
          </a:p>
          <a:p>
            <a:pPr algn="just"/>
            <a:r>
              <a:rPr lang="uk-UA" b="1" dirty="0"/>
              <a:t>12) пред’являти цивільний позов в інтересах держави та громадян, які через фізичний стан чи матеріальне становище, недосягнення повноліття, похилий вік, недієздатність або обмежену дієздатність неспроможні самостійно захистити свої права, у порядку, передбаченому КПК та законом;</a:t>
            </a:r>
            <a:endParaRPr lang="ru-RU" b="1" dirty="0"/>
          </a:p>
          <a:p>
            <a:pPr algn="just"/>
            <a:r>
              <a:rPr lang="uk-UA" b="1" dirty="0"/>
              <a:t>13) затверджувати чи відмовляти у затвердженні обвинувального </a:t>
            </a:r>
            <a:r>
              <a:rPr lang="uk-UA" b="1" dirty="0" err="1"/>
              <a:t>акта</a:t>
            </a:r>
            <a:r>
              <a:rPr lang="uk-UA" b="1" dirty="0"/>
              <a:t>, клопотань про застосування примусових заходів медичного або виховного характеру, вносити зміни до складеного слідчим обвинувального </a:t>
            </a:r>
            <a:r>
              <a:rPr lang="uk-UA" b="1" dirty="0" err="1"/>
              <a:t>акта</a:t>
            </a:r>
            <a:r>
              <a:rPr lang="uk-UA" b="1" dirty="0"/>
              <a:t> чи зазначених клопотань, самостійно складати обвинувальний акт чи зазначені клопотання;</a:t>
            </a:r>
            <a:endParaRPr lang="ru-RU" b="1" dirty="0"/>
          </a:p>
          <a:p>
            <a:pPr algn="just"/>
            <a:r>
              <a:rPr lang="uk-UA" b="1" dirty="0"/>
              <a:t>14) звертатися до суду з обвинувальним актом, клопотанням про застосування примусових заходів медичного або виховного характеру, клопотанням про звільнення особи від кримінальної відповідальності;</a:t>
            </a:r>
            <a:endParaRPr lang="ru-RU" b="1" dirty="0"/>
          </a:p>
          <a:p>
            <a:pPr algn="just"/>
            <a:r>
              <a:rPr lang="uk-UA" b="1" dirty="0"/>
              <a:t>15) підтримувати державне обвинувачення в суді, відмовлятися від підтримання державного обвинувачення, змінювати його або висувати додаткове обвинувачення у порядку, встановленому КПК;</a:t>
            </a:r>
            <a:endParaRPr lang="ru-RU" b="1" dirty="0"/>
          </a:p>
          <a:p>
            <a:pPr algn="just"/>
            <a:r>
              <a:rPr lang="uk-UA" b="1" dirty="0"/>
              <a:t>16) погоджувати запит органу досудового розслідування про міжнародну правову допомогу, передання кримінального провадження або самостійно звертатися з таким клопотанням в порядку, встановленому КПК;</a:t>
            </a:r>
            <a:endParaRPr lang="ru-RU" b="1" dirty="0"/>
          </a:p>
          <a:p>
            <a:endParaRPr lang="ru-RU" dirty="0"/>
          </a:p>
        </p:txBody>
      </p:sp>
    </p:spTree>
    <p:extLst>
      <p:ext uri="{BB962C8B-B14F-4D97-AF65-F5344CB8AC3E}">
        <p14:creationId xmlns:p14="http://schemas.microsoft.com/office/powerpoint/2010/main" xmlns="" val="254302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471" y="295835"/>
            <a:ext cx="11793069" cy="6427693"/>
          </a:xfrm>
        </p:spPr>
        <p:txBody>
          <a:bodyPr>
            <a:normAutofit/>
          </a:bodyPr>
          <a:lstStyle/>
          <a:p>
            <a:endParaRPr lang="uk-UA" dirty="0" smtClean="0"/>
          </a:p>
          <a:p>
            <a:pPr algn="just"/>
            <a:r>
              <a:rPr lang="uk-UA" b="1" dirty="0" smtClean="0"/>
              <a:t>17</a:t>
            </a:r>
            <a:r>
              <a:rPr lang="uk-UA" b="1" dirty="0"/>
              <a:t>) доручати органу досудового розслідування виконання запиту (доручення) компетентного органу іноземної держави про міжнародну правову допомогу або перейняття кримінального провадження, перевіряти повноту і законність проведення процесуальних дій, а також повноту, всебічність та об’єктивність розслідування у перейнятому кримінальному провадженні;</a:t>
            </a:r>
            <a:endParaRPr lang="ru-RU" b="1" dirty="0"/>
          </a:p>
          <a:p>
            <a:pPr algn="just"/>
            <a:r>
              <a:rPr lang="uk-UA" b="1" dirty="0"/>
              <a:t>18) перевіряти перед направленням прокуророві вищого рівня документи органу досудового розслідування про видачу особи (екстрадицію), повертати їх відповідному органу з письмовими вказівками, якщо такі документи необґрунтовані або не відповідають вимогам міжнародних договорів, згода на обов’язковість яких надана Верховною Радою України, чи законам України;</a:t>
            </a:r>
            <a:endParaRPr lang="ru-RU" b="1" dirty="0"/>
          </a:p>
          <a:p>
            <a:pPr algn="just"/>
            <a:r>
              <a:rPr lang="uk-UA" b="1" dirty="0"/>
              <a:t>19) доручати органам досудового розслідування проведення розшуку і затримання осіб, які вчинили кримінальне правопорушення за межами України, виконання окремих процесуальних дій з метою видачі особи (екстрадиції) за запитом компетентного органу іноземної держави;</a:t>
            </a:r>
            <a:endParaRPr lang="ru-RU" b="1" dirty="0"/>
          </a:p>
          <a:p>
            <a:pPr algn="just"/>
            <a:r>
              <a:rPr lang="uk-UA" b="1" dirty="0"/>
              <a:t>20) оскаржувати судові рішення в порядку, встановленому КПК;</a:t>
            </a:r>
            <a:endParaRPr lang="ru-RU" b="1" dirty="0"/>
          </a:p>
          <a:p>
            <a:pPr algn="just"/>
            <a:r>
              <a:rPr lang="uk-UA" b="1" dirty="0"/>
              <a:t>21) здійснювати інші повноваження, передбачені КПК</a:t>
            </a:r>
            <a:endParaRPr lang="ru-RU" b="1" dirty="0"/>
          </a:p>
          <a:p>
            <a:endParaRPr lang="ru-RU" dirty="0"/>
          </a:p>
        </p:txBody>
      </p:sp>
    </p:spTree>
    <p:extLst>
      <p:ext uri="{BB962C8B-B14F-4D97-AF65-F5344CB8AC3E}">
        <p14:creationId xmlns:p14="http://schemas.microsoft.com/office/powerpoint/2010/main" xmlns="" val="48825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3292" y="349624"/>
            <a:ext cx="11450782" cy="5898775"/>
          </a:xfrm>
        </p:spPr>
        <p:txBody>
          <a:bodyPr/>
          <a:lstStyle/>
          <a:p>
            <a:pPr marL="0" indent="0" algn="just">
              <a:buNone/>
            </a:pPr>
            <a:r>
              <a:rPr lang="uk-UA" b="1" dirty="0" smtClean="0"/>
              <a:t>	</a:t>
            </a:r>
            <a:r>
              <a:rPr lang="uk-UA" sz="4000" b="1" dirty="0" smtClean="0">
                <a:solidFill>
                  <a:srgbClr val="FF0000"/>
                </a:solidFill>
              </a:rPr>
              <a:t>Слідчий</a:t>
            </a:r>
            <a:r>
              <a:rPr lang="uk-UA" b="1" i="1" dirty="0" smtClean="0"/>
              <a:t> </a:t>
            </a:r>
            <a:r>
              <a:rPr lang="uk-UA" sz="2800" b="1" i="1" dirty="0"/>
              <a:t>– </a:t>
            </a:r>
            <a:r>
              <a:rPr lang="uk-UA" sz="2800" b="1" dirty="0"/>
              <a:t>службова особа органу досудового розслідування, уповноважена в межах компетенції, передбаченої </a:t>
            </a:r>
            <a:r>
              <a:rPr lang="uk-UA" sz="2800" b="1" dirty="0" smtClean="0"/>
              <a:t>КПК, </a:t>
            </a:r>
            <a:r>
              <a:rPr lang="uk-UA" sz="2800" b="1" dirty="0"/>
              <a:t>здійснювати досудове розслідування кримінальних правопорушень. </a:t>
            </a:r>
            <a:endParaRPr lang="ru-RU" sz="2800" b="1" dirty="0"/>
          </a:p>
          <a:p>
            <a:endParaRPr lang="ru-RU" dirty="0"/>
          </a:p>
        </p:txBody>
      </p:sp>
      <p:pic>
        <p:nvPicPr>
          <p:cNvPr id="3074" name="Picture 2" descr="ÐÐ°ÑÑÐ¸Ð½ÐºÐ¸ Ð¿Ð¾ Ð·Ð°Ð¿ÑÐ¾ÑÑ ÑÐ»ÑÐ´ÑÐ¸Ð¹ ÐºÐ°ÑÑÐ¸Ð½Ðº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674" y="2301057"/>
            <a:ext cx="11521326" cy="4556943"/>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pic>
        <p:nvPicPr>
          <p:cNvPr id="39938" name="Picture 2" descr="http://police.dn.ua/uploads/news/redactor/4Tk8y7Yz.jpg"/>
          <p:cNvPicPr>
            <a:picLocks noChangeAspect="1" noChangeArrowheads="1"/>
          </p:cNvPicPr>
          <p:nvPr/>
        </p:nvPicPr>
        <p:blipFill>
          <a:blip r:embed="rId3"/>
          <a:srcRect/>
          <a:stretch>
            <a:fillRect/>
          </a:stretch>
        </p:blipFill>
        <p:spPr bwMode="auto">
          <a:xfrm>
            <a:off x="384175" y="2474046"/>
            <a:ext cx="6245225" cy="4160882"/>
          </a:xfrm>
          <a:prstGeom prst="rect">
            <a:avLst/>
          </a:prstGeom>
          <a:noFill/>
        </p:spPr>
      </p:pic>
    </p:spTree>
    <p:extLst>
      <p:ext uri="{BB962C8B-B14F-4D97-AF65-F5344CB8AC3E}">
        <p14:creationId xmlns:p14="http://schemas.microsoft.com/office/powerpoint/2010/main" xmlns="" val="324660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4776" y="170347"/>
            <a:ext cx="10542495" cy="861774"/>
          </a:xfrm>
          <a:prstGeom prst="rect">
            <a:avLst/>
          </a:prstGeom>
        </p:spPr>
        <p:txBody>
          <a:bodyPr wrap="square">
            <a:spAutoFit/>
          </a:bodyPr>
          <a:lstStyle/>
          <a:p>
            <a:pPr algn="ctr"/>
            <a:r>
              <a:rPr lang="uk-UA" sz="3200" b="1" dirty="0" smtClean="0"/>
              <a:t>ОРГАНИ ДОСУДОВОГО РОЗСЛІДУВАННЯ</a:t>
            </a:r>
          </a:p>
          <a:p>
            <a:pPr algn="ctr"/>
            <a:r>
              <a:rPr lang="uk-UA" b="1" dirty="0" smtClean="0"/>
              <a:t>(ч. 1 ст. 38 КПК  </a:t>
            </a:r>
            <a:r>
              <a:rPr lang="uk-UA" b="1" i="1" dirty="0" smtClean="0"/>
              <a:t>органи, що здійснюють дізнання і досудове слідство)</a:t>
            </a:r>
            <a:endParaRPr lang="ru-RU" b="1" dirty="0"/>
          </a:p>
        </p:txBody>
      </p:sp>
      <p:sp>
        <p:nvSpPr>
          <p:cNvPr id="3" name="Стрелка вниз 2"/>
          <p:cNvSpPr/>
          <p:nvPr/>
        </p:nvSpPr>
        <p:spPr>
          <a:xfrm>
            <a:off x="2178423" y="1196788"/>
            <a:ext cx="954741" cy="941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Стрелка вниз 5"/>
          <p:cNvSpPr/>
          <p:nvPr/>
        </p:nvSpPr>
        <p:spPr>
          <a:xfrm>
            <a:off x="8933328" y="1120589"/>
            <a:ext cx="954741" cy="941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Прямоугольник 6"/>
          <p:cNvSpPr/>
          <p:nvPr/>
        </p:nvSpPr>
        <p:spPr>
          <a:xfrm>
            <a:off x="623834" y="2182017"/>
            <a:ext cx="3888180" cy="584775"/>
          </a:xfrm>
          <a:prstGeom prst="rect">
            <a:avLst/>
          </a:prstGeom>
        </p:spPr>
        <p:txBody>
          <a:bodyPr wrap="none">
            <a:spAutoFit/>
          </a:bodyPr>
          <a:lstStyle/>
          <a:p>
            <a:r>
              <a:rPr lang="uk-UA" sz="3200" b="1" dirty="0" smtClean="0">
                <a:latin typeface="Times New Roman" pitchFamily="18" charset="0"/>
                <a:cs typeface="Times New Roman" pitchFamily="18" charset="0"/>
              </a:rPr>
              <a:t>1) слідчі підрозділи:</a:t>
            </a:r>
            <a:endParaRPr lang="uk-UA" sz="3200" b="1" dirty="0">
              <a:latin typeface="Times New Roman" pitchFamily="18" charset="0"/>
              <a:cs typeface="Times New Roman" pitchFamily="18" charset="0"/>
            </a:endParaRPr>
          </a:p>
        </p:txBody>
      </p:sp>
      <p:sp>
        <p:nvSpPr>
          <p:cNvPr id="8" name="Прямоугольник 7"/>
          <p:cNvSpPr/>
          <p:nvPr/>
        </p:nvSpPr>
        <p:spPr>
          <a:xfrm>
            <a:off x="7207623" y="2156844"/>
            <a:ext cx="4719917" cy="3046988"/>
          </a:xfrm>
          <a:prstGeom prst="rect">
            <a:avLst/>
          </a:prstGeom>
        </p:spPr>
        <p:txBody>
          <a:bodyPr wrap="square">
            <a:spAutoFit/>
          </a:bodyPr>
          <a:lstStyle/>
          <a:p>
            <a:pPr algn="ctr"/>
            <a:r>
              <a:rPr lang="uk-UA" sz="3200" b="1" dirty="0" smtClean="0">
                <a:latin typeface="Times New Roman" pitchFamily="18" charset="0"/>
                <a:cs typeface="Times New Roman" pitchFamily="18" charset="0"/>
              </a:rPr>
              <a:t>2) підрозділ детективів, підрозділ внутрішнього контролю Національного антикорупційного бюро України</a:t>
            </a:r>
            <a:endParaRPr lang="uk-UA" sz="3200" b="1" dirty="0">
              <a:latin typeface="Times New Roman" pitchFamily="18" charset="0"/>
              <a:cs typeface="Times New Roman" pitchFamily="18" charset="0"/>
            </a:endParaRPr>
          </a:p>
        </p:txBody>
      </p:sp>
      <p:sp>
        <p:nvSpPr>
          <p:cNvPr id="9" name="Прямоугольник 8"/>
          <p:cNvSpPr/>
          <p:nvPr/>
        </p:nvSpPr>
        <p:spPr>
          <a:xfrm>
            <a:off x="345142" y="2939133"/>
            <a:ext cx="6096000" cy="2677656"/>
          </a:xfrm>
          <a:prstGeom prst="rect">
            <a:avLst/>
          </a:prstGeom>
        </p:spPr>
        <p:txBody>
          <a:bodyPr>
            <a:spAutoFit/>
          </a:bodyPr>
          <a:lstStyle/>
          <a:p>
            <a:pPr algn="just"/>
            <a:r>
              <a:rPr lang="uk-UA" sz="2400" dirty="0" smtClean="0">
                <a:latin typeface="Times New Roman" pitchFamily="18" charset="0"/>
                <a:cs typeface="Times New Roman" pitchFamily="18" charset="0"/>
              </a:rPr>
              <a:t>а) органів Національної поліції;</a:t>
            </a:r>
          </a:p>
          <a:p>
            <a:pPr algn="just"/>
            <a:r>
              <a:rPr lang="uk-UA" sz="2400" dirty="0" smtClean="0">
                <a:latin typeface="Times New Roman" pitchFamily="18" charset="0"/>
                <a:cs typeface="Times New Roman" pitchFamily="18" charset="0"/>
              </a:rPr>
              <a:t>б) органів безпеки;</a:t>
            </a:r>
          </a:p>
          <a:p>
            <a:pPr algn="just"/>
            <a:r>
              <a:rPr lang="uk-UA" sz="2400" dirty="0" smtClean="0">
                <a:latin typeface="Times New Roman" pitchFamily="18" charset="0"/>
                <a:cs typeface="Times New Roman" pitchFamily="18" charset="0"/>
              </a:rPr>
              <a:t>в) органів, що здійснюють контроль за додержанням податкового законодавства;</a:t>
            </a:r>
          </a:p>
          <a:p>
            <a:pPr algn="just"/>
            <a:r>
              <a:rPr lang="uk-UA" sz="2400" dirty="0" smtClean="0">
                <a:latin typeface="Times New Roman" pitchFamily="18" charset="0"/>
                <a:cs typeface="Times New Roman" pitchFamily="18" charset="0"/>
              </a:rPr>
              <a:t>г) органів державного бюро розслідувань;</a:t>
            </a:r>
          </a:p>
          <a:p>
            <a:pPr algn="just"/>
            <a:r>
              <a:rPr lang="uk-UA" sz="2400" dirty="0" smtClean="0">
                <a:latin typeface="Times New Roman" pitchFamily="18" charset="0"/>
                <a:cs typeface="Times New Roman" pitchFamily="18" charset="0"/>
              </a:rPr>
              <a:t>ґ) органів Державної кримінально-виконавчої служби України</a:t>
            </a:r>
            <a:endParaRPr lang="uk-UA"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770" y="0"/>
            <a:ext cx="9404723" cy="1400530"/>
          </a:xfrm>
        </p:spPr>
        <p:txBody>
          <a:bodyPr/>
          <a:lstStyle/>
          <a:p>
            <a:pPr algn="ctr"/>
            <a:r>
              <a:rPr lang="uk-UA" b="1" dirty="0"/>
              <a:t>Слідчий </a:t>
            </a:r>
            <a:r>
              <a:rPr lang="uk-UA" b="1" dirty="0" smtClean="0"/>
              <a:t>уповноважений</a:t>
            </a:r>
            <a:r>
              <a:rPr lang="uk-UA" b="1" dirty="0"/>
              <a:t>:</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19817960"/>
              </p:ext>
            </p:extLst>
          </p:nvPr>
        </p:nvGraphicFramePr>
        <p:xfrm>
          <a:off x="0" y="322729"/>
          <a:ext cx="12192000" cy="68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8420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 copy"/>
          <p:cNvPicPr/>
          <p:nvPr/>
        </p:nvPicPr>
        <p:blipFill>
          <a:blip r:embed="rId2"/>
          <a:srcRect l="28986" b="20448"/>
          <a:stretch>
            <a:fillRect/>
          </a:stretch>
        </p:blipFill>
        <p:spPr bwMode="auto">
          <a:xfrm>
            <a:off x="8035636" y="0"/>
            <a:ext cx="4156364" cy="3803072"/>
          </a:xfrm>
          <a:prstGeom prst="rect">
            <a:avLst/>
          </a:prstGeom>
          <a:ln>
            <a:noFill/>
          </a:ln>
          <a:effectLst>
            <a:softEdge rad="112500"/>
          </a:effectLst>
        </p:spPr>
      </p:pic>
      <p:grpSp>
        <p:nvGrpSpPr>
          <p:cNvPr id="8" name="Группа 7"/>
          <p:cNvGrpSpPr/>
          <p:nvPr/>
        </p:nvGrpSpPr>
        <p:grpSpPr>
          <a:xfrm>
            <a:off x="-1" y="0"/>
            <a:ext cx="8104909" cy="3740727"/>
            <a:chOff x="-2" y="-202498"/>
            <a:chExt cx="12075461" cy="2770889"/>
          </a:xfrm>
          <a:scene3d>
            <a:camera prst="orthographicFront"/>
            <a:lightRig rig="flat" dir="t"/>
          </a:scene3d>
        </p:grpSpPr>
        <p:sp>
          <p:nvSpPr>
            <p:cNvPr id="9" name="Скругленный прямоугольник 8"/>
            <p:cNvSpPr/>
            <p:nvPr/>
          </p:nvSpPr>
          <p:spPr>
            <a:xfrm>
              <a:off x="0" y="0"/>
              <a:ext cx="12075459" cy="234971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Скругленный прямоугольник 4"/>
            <p:cNvSpPr/>
            <p:nvPr/>
          </p:nvSpPr>
          <p:spPr>
            <a:xfrm>
              <a:off x="-2" y="-202498"/>
              <a:ext cx="11590153" cy="27708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0" kern="1200" dirty="0" smtClean="0"/>
                <a:t>	</a:t>
              </a:r>
              <a:r>
                <a:rPr lang="uk-UA" sz="3200" b="1" i="0" kern="1200" dirty="0" smtClean="0"/>
                <a:t>Керівник органу досудового розслідування</a:t>
              </a:r>
              <a:r>
                <a:rPr lang="uk-UA" sz="3200" b="0" i="0" kern="1200" dirty="0" smtClean="0"/>
                <a:t> – це посадова особа органу досудового розслідування, на яку покладено обов’язок щодо організації та контролю за діяльністю підлеглих слідчих.</a:t>
              </a:r>
              <a:endParaRPr lang="ru-RU" sz="3200" kern="1200" dirty="0"/>
            </a:p>
          </p:txBody>
        </p:sp>
      </p:grpSp>
      <p:sp>
        <p:nvSpPr>
          <p:cNvPr id="13" name="Скругленный прямоугольник 4"/>
          <p:cNvSpPr/>
          <p:nvPr/>
        </p:nvSpPr>
        <p:spPr>
          <a:xfrm>
            <a:off x="281017" y="1370247"/>
            <a:ext cx="11629965" cy="41175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0" i="0" kern="1200" dirty="0" smtClean="0"/>
              <a:t>	</a:t>
            </a:r>
            <a:endParaRPr lang="ru-RU" sz="2800" b="1" kern="1200" dirty="0"/>
          </a:p>
        </p:txBody>
      </p:sp>
      <p:sp>
        <p:nvSpPr>
          <p:cNvPr id="14" name="Прямоугольник 13"/>
          <p:cNvSpPr/>
          <p:nvPr/>
        </p:nvSpPr>
        <p:spPr>
          <a:xfrm>
            <a:off x="457200" y="3616036"/>
            <a:ext cx="11388436" cy="3046988"/>
          </a:xfrm>
          <a:prstGeom prst="rect">
            <a:avLst/>
          </a:prstGeom>
        </p:spPr>
        <p:txBody>
          <a:bodyPr wrap="square">
            <a:spAutoFit/>
          </a:bodyPr>
          <a:lstStyle/>
          <a:p>
            <a:pPr indent="623888" algn="just"/>
            <a:r>
              <a:rPr lang="uk-UA" sz="2400" b="1" dirty="0" smtClean="0">
                <a:latin typeface="Arial" pitchFamily="34" charset="0"/>
                <a:cs typeface="Arial" pitchFamily="34" charset="0"/>
              </a:rPr>
              <a:t>Відповідно до п. 8 ч. 1 ст. 3 КПК України керівник органу досудового розслідування  – </a:t>
            </a:r>
            <a:r>
              <a:rPr lang="uk-UA" sz="2400" dirty="0" smtClean="0">
                <a:latin typeface="Arial" pitchFamily="34" charset="0"/>
                <a:cs typeface="Arial" pitchFamily="34" charset="0"/>
              </a:rPr>
              <a:t>начальник Головного слідчого управління, слідчого управління, відділу, відділення органу Національної поліції, органу безпеки, органу, що здійснює контроль за додержанням податкового законодавства, органу державного бюро розслідувань, органу Державної кримінально-виконавчої служби України, підрозділу детективів, підрозділу внутрішнього контролю Національного антикорупційного бюро України та його заступники, які діють у межах своїх повноважень.</a:t>
            </a:r>
            <a:endParaRPr lang="uk-UA" sz="2400" dirty="0">
              <a:latin typeface="Arial" pitchFamily="34" charset="0"/>
              <a:cs typeface="Arial" pitchFamily="34" charset="0"/>
            </a:endParaRPr>
          </a:p>
        </p:txBody>
      </p:sp>
    </p:spTree>
    <p:extLst>
      <p:ext uri="{BB962C8B-B14F-4D97-AF65-F5344CB8AC3E}">
        <p14:creationId xmlns:p14="http://schemas.microsoft.com/office/powerpoint/2010/main" xmlns="" val="158740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838328" cy="1400530"/>
          </a:xfrm>
        </p:spPr>
        <p:txBody>
          <a:bodyPr/>
          <a:lstStyle/>
          <a:p>
            <a:pPr algn="ctr"/>
            <a:r>
              <a:rPr lang="uk-UA" b="1" dirty="0"/>
              <a:t>Керівник органу досудового розслідування уповноважений:</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777846497"/>
              </p:ext>
            </p:extLst>
          </p:nvPr>
        </p:nvGraphicFramePr>
        <p:xfrm>
          <a:off x="0" y="1411941"/>
          <a:ext cx="12191999" cy="5446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3366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8224" y="349624"/>
            <a:ext cx="11201399" cy="672352"/>
          </a:xfrm>
        </p:spPr>
        <p:txBody>
          <a:bodyPr>
            <a:noAutofit/>
          </a:bodyPr>
          <a:lstStyle/>
          <a:p>
            <a:pPr marL="0" indent="0" algn="ctr">
              <a:buNone/>
            </a:pPr>
            <a:r>
              <a:rPr lang="uk-UA" sz="3600" b="1" dirty="0" smtClean="0">
                <a:latin typeface="Times New Roman" pitchFamily="18" charset="0"/>
                <a:cs typeface="Times New Roman" pitchFamily="18" charset="0"/>
              </a:rPr>
              <a:t>	</a:t>
            </a:r>
          </a:p>
          <a:p>
            <a:pPr marL="0" indent="0" algn="ctr">
              <a:buNone/>
            </a:pPr>
            <a:r>
              <a:rPr lang="uk-UA" sz="3600" b="1" dirty="0">
                <a:solidFill>
                  <a:srgbClr val="FF0000"/>
                </a:solidFill>
                <a:latin typeface="Times New Roman" pitchFamily="18" charset="0"/>
                <a:cs typeface="Times New Roman" pitchFamily="18" charset="0"/>
              </a:rPr>
              <a:t>	</a:t>
            </a:r>
            <a:r>
              <a:rPr lang="uk-UA" sz="3600" b="1" i="1" dirty="0">
                <a:solidFill>
                  <a:srgbClr val="FF0000"/>
                </a:solidFill>
                <a:latin typeface="Times New Roman" pitchFamily="18" charset="0"/>
                <a:cs typeface="Times New Roman" pitchFamily="18" charset="0"/>
              </a:rPr>
              <a:t>	</a:t>
            </a:r>
            <a:endParaRPr lang="uk-UA" sz="3600" dirty="0" smtClean="0">
              <a:latin typeface="Times New Roman" pitchFamily="18" charset="0"/>
              <a:cs typeface="Times New Roman" pitchFamily="18" charset="0"/>
            </a:endParaRPr>
          </a:p>
        </p:txBody>
      </p:sp>
      <p:sp>
        <p:nvSpPr>
          <p:cNvPr id="4" name="Прямоугольник 3"/>
          <p:cNvSpPr/>
          <p:nvPr/>
        </p:nvSpPr>
        <p:spPr>
          <a:xfrm>
            <a:off x="510988" y="1540639"/>
            <a:ext cx="5993721" cy="3170099"/>
          </a:xfrm>
          <a:prstGeom prst="rect">
            <a:avLst/>
          </a:prstGeom>
        </p:spPr>
        <p:txBody>
          <a:bodyPr wrap="square">
            <a:spAutoFit/>
          </a:bodyPr>
          <a:lstStyle/>
          <a:p>
            <a:pPr lvl="0" algn="just">
              <a:buFont typeface="Wingdings" pitchFamily="2" charset="2"/>
              <a:buChar char="Ø"/>
            </a:pPr>
            <a:r>
              <a:rPr lang="uk-UA" sz="2000" b="1" dirty="0" smtClean="0"/>
              <a:t>органів Національної поліції, </a:t>
            </a:r>
            <a:endParaRPr lang="ru-RU" sz="2000" b="1" dirty="0" smtClean="0"/>
          </a:p>
          <a:p>
            <a:pPr lvl="0" algn="just">
              <a:buFont typeface="Wingdings" pitchFamily="2" charset="2"/>
              <a:buChar char="Ø"/>
            </a:pPr>
            <a:r>
              <a:rPr lang="uk-UA" sz="2000" b="1" dirty="0" smtClean="0"/>
              <a:t>органів безпеки, </a:t>
            </a:r>
            <a:endParaRPr lang="ru-RU" sz="2000" b="1" dirty="0" smtClean="0"/>
          </a:p>
          <a:p>
            <a:pPr lvl="0" algn="just">
              <a:buFont typeface="Wingdings" pitchFamily="2" charset="2"/>
              <a:buChar char="Ø"/>
            </a:pPr>
            <a:r>
              <a:rPr lang="uk-UA" sz="2000" b="1" dirty="0" smtClean="0"/>
              <a:t>Державного бюро розслідувань,</a:t>
            </a:r>
            <a:endParaRPr lang="ru-RU" sz="2000" b="1" dirty="0" smtClean="0"/>
          </a:p>
          <a:p>
            <a:pPr lvl="0" algn="just">
              <a:buFont typeface="Wingdings" pitchFamily="2" charset="2"/>
              <a:buChar char="Ø"/>
            </a:pPr>
            <a:r>
              <a:rPr lang="uk-UA" sz="2000" b="1" dirty="0" smtClean="0"/>
              <a:t>органів, що здійснюють контроль за додержанням податкового і митного законодавства, </a:t>
            </a:r>
            <a:endParaRPr lang="ru-RU" sz="2000" b="1" dirty="0" smtClean="0"/>
          </a:p>
          <a:p>
            <a:pPr lvl="0" algn="just">
              <a:buFont typeface="Wingdings" pitchFamily="2" charset="2"/>
              <a:buChar char="Ø"/>
            </a:pPr>
            <a:r>
              <a:rPr lang="uk-UA" sz="2000" b="1" dirty="0" smtClean="0"/>
              <a:t>органів Державної кримінально-виконавчої служби України, </a:t>
            </a:r>
            <a:endParaRPr lang="ru-RU" sz="2000" b="1" dirty="0" smtClean="0"/>
          </a:p>
          <a:p>
            <a:pPr algn="just">
              <a:buFont typeface="Wingdings" pitchFamily="2" charset="2"/>
              <a:buChar char="Ø"/>
            </a:pPr>
            <a:r>
              <a:rPr lang="uk-UA" sz="2000" b="1" dirty="0" smtClean="0"/>
              <a:t>органів Державної прикордонної служби України</a:t>
            </a:r>
          </a:p>
        </p:txBody>
      </p:sp>
      <p:sp>
        <p:nvSpPr>
          <p:cNvPr id="5" name="Прямоугольник 4"/>
          <p:cNvSpPr/>
          <p:nvPr/>
        </p:nvSpPr>
        <p:spPr>
          <a:xfrm>
            <a:off x="6996545" y="1884960"/>
            <a:ext cx="5195455" cy="1200329"/>
          </a:xfrm>
          <a:prstGeom prst="rect">
            <a:avLst/>
          </a:prstGeom>
        </p:spPr>
        <p:txBody>
          <a:bodyPr wrap="square">
            <a:spAutoFit/>
          </a:bodyPr>
          <a:lstStyle/>
          <a:p>
            <a:pPr algn="ctr">
              <a:buFont typeface="Wingdings" pitchFamily="2" charset="2"/>
              <a:buChar char="Ø"/>
            </a:pPr>
            <a:r>
              <a:rPr lang="uk-UA" sz="2400" b="1" dirty="0" smtClean="0"/>
              <a:t>Національного антикорупційного бюро України </a:t>
            </a:r>
            <a:endParaRPr lang="ru-RU" sz="2400" b="1" dirty="0" smtClean="0"/>
          </a:p>
        </p:txBody>
      </p:sp>
      <p:sp>
        <p:nvSpPr>
          <p:cNvPr id="6" name="Правая фигурная скобка 5"/>
          <p:cNvSpPr/>
          <p:nvPr/>
        </p:nvSpPr>
        <p:spPr>
          <a:xfrm rot="5400000">
            <a:off x="3113606" y="2046399"/>
            <a:ext cx="443752" cy="5526740"/>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solidFill>
                <a:schemeClr val="bg1"/>
              </a:solidFill>
            </a:endParaRPr>
          </a:p>
        </p:txBody>
      </p:sp>
      <p:sp>
        <p:nvSpPr>
          <p:cNvPr id="7" name="Правая фигурная скобка 6"/>
          <p:cNvSpPr/>
          <p:nvPr/>
        </p:nvSpPr>
        <p:spPr>
          <a:xfrm rot="5400000">
            <a:off x="9324924" y="998343"/>
            <a:ext cx="420932" cy="4772891"/>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solidFill>
                <a:schemeClr val="bg1"/>
              </a:solidFill>
            </a:endParaRPr>
          </a:p>
        </p:txBody>
      </p:sp>
      <p:sp>
        <p:nvSpPr>
          <p:cNvPr id="8" name="Прямоугольник 7"/>
          <p:cNvSpPr/>
          <p:nvPr/>
        </p:nvSpPr>
        <p:spPr>
          <a:xfrm>
            <a:off x="7037294" y="4034818"/>
            <a:ext cx="5154706" cy="2308324"/>
          </a:xfrm>
          <a:prstGeom prst="rect">
            <a:avLst/>
          </a:prstGeom>
        </p:spPr>
        <p:txBody>
          <a:bodyPr wrap="square">
            <a:spAutoFit/>
          </a:bodyPr>
          <a:lstStyle/>
          <a:p>
            <a:pPr lvl="0" algn="just"/>
            <a:r>
              <a:rPr lang="uk-UA" sz="2400" dirty="0" smtClean="0">
                <a:solidFill>
                  <a:schemeClr val="bg1"/>
                </a:solidFill>
                <a:latin typeface="Times New Roman" pitchFamily="18" charset="0"/>
                <a:cs typeface="Times New Roman" pitchFamily="18" charset="0"/>
              </a:rPr>
              <a:t>здійснюють слідчі (розшукові) дії та негласні слідчі (розшукові) дії в кримінальному провадженні за письмовим дорученням </a:t>
            </a:r>
            <a:r>
              <a:rPr lang="uk-UA" sz="2400" b="1" dirty="0" smtClean="0">
                <a:solidFill>
                  <a:schemeClr val="bg1"/>
                </a:solidFill>
                <a:latin typeface="Times New Roman" pitchFamily="18" charset="0"/>
                <a:cs typeface="Times New Roman" pitchFamily="18" charset="0"/>
              </a:rPr>
              <a:t>детектива або прокурора Спеціалізованої антикорупційної прокуратури.</a:t>
            </a:r>
            <a:endParaRPr lang="ru-RU" sz="2400" b="1" dirty="0">
              <a:solidFill>
                <a:schemeClr val="bg1"/>
              </a:solidFill>
              <a:latin typeface="Times New Roman" pitchFamily="18" charset="0"/>
              <a:cs typeface="Times New Roman" pitchFamily="18" charset="0"/>
            </a:endParaRPr>
          </a:p>
        </p:txBody>
      </p:sp>
      <p:sp>
        <p:nvSpPr>
          <p:cNvPr id="10" name="Прямоугольник 9"/>
          <p:cNvSpPr/>
          <p:nvPr/>
        </p:nvSpPr>
        <p:spPr>
          <a:xfrm>
            <a:off x="2239394" y="312875"/>
            <a:ext cx="8125302" cy="1200329"/>
          </a:xfrm>
          <a:prstGeom prst="rect">
            <a:avLst/>
          </a:prstGeom>
        </p:spPr>
        <p:txBody>
          <a:bodyPr wrap="none">
            <a:spAutoFit/>
          </a:bodyPr>
          <a:lstStyle/>
          <a:p>
            <a:pPr algn="ctr"/>
            <a:r>
              <a:rPr lang="uk-UA" sz="3600" b="1" dirty="0" smtClean="0">
                <a:latin typeface="Times New Roman" pitchFamily="18" charset="0"/>
                <a:cs typeface="Times New Roman" pitchFamily="18" charset="0"/>
              </a:rPr>
              <a:t>ОПЕРАТИВНИМИ ПІДРОЗДІЛАМИ </a:t>
            </a:r>
          </a:p>
          <a:p>
            <a:pPr algn="ctr"/>
            <a:r>
              <a:rPr lang="uk-UA" sz="3600" b="1" dirty="0" smtClean="0">
                <a:solidFill>
                  <a:schemeClr val="bg1"/>
                </a:solidFill>
                <a:latin typeface="Times New Roman" pitchFamily="18" charset="0"/>
                <a:cs typeface="Times New Roman" pitchFamily="18" charset="0"/>
              </a:rPr>
              <a:t>є відповідні підрозділи:</a:t>
            </a:r>
            <a:endParaRPr lang="uk-UA" sz="3600" dirty="0"/>
          </a:p>
        </p:txBody>
      </p:sp>
      <p:sp>
        <p:nvSpPr>
          <p:cNvPr id="11" name="Прямоугольник 10"/>
          <p:cNvSpPr/>
          <p:nvPr/>
        </p:nvSpPr>
        <p:spPr>
          <a:xfrm>
            <a:off x="379371" y="4987116"/>
            <a:ext cx="6096000" cy="1569660"/>
          </a:xfrm>
          <a:prstGeom prst="rect">
            <a:avLst/>
          </a:prstGeom>
        </p:spPr>
        <p:txBody>
          <a:bodyPr>
            <a:spAutoFit/>
          </a:bodyPr>
          <a:lstStyle/>
          <a:p>
            <a:pPr lvl="0" algn="just"/>
            <a:r>
              <a:rPr lang="uk-UA" sz="2400" dirty="0" smtClean="0">
                <a:solidFill>
                  <a:schemeClr val="bg1"/>
                </a:solidFill>
                <a:latin typeface="Times New Roman" pitchFamily="18" charset="0"/>
                <a:cs typeface="Times New Roman" pitchFamily="18" charset="0"/>
              </a:rPr>
              <a:t>здійснюють слідчі (розшукові) дії та негласні слідчі (розшукові) дії в кримінальному провадженні за письмовим дорученням </a:t>
            </a:r>
            <a:r>
              <a:rPr lang="uk-UA" sz="2400" b="1" dirty="0" smtClean="0">
                <a:solidFill>
                  <a:schemeClr val="bg1"/>
                </a:solidFill>
                <a:latin typeface="Times New Roman" pitchFamily="18" charset="0"/>
                <a:cs typeface="Times New Roman" pitchFamily="18" charset="0"/>
              </a:rPr>
              <a:t>слідчого, прокурора</a:t>
            </a:r>
            <a:endParaRPr lang="ru-RU"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3713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0624" y="3244334"/>
            <a:ext cx="7430752" cy="1015663"/>
          </a:xfrm>
          <a:prstGeom prst="rect">
            <a:avLst/>
          </a:prstGeom>
        </p:spPr>
        <p:txBody>
          <a:bodyPr wrap="none">
            <a:spAutoFit/>
          </a:bodyPr>
          <a:lstStyle/>
          <a:p>
            <a:pPr algn="just"/>
            <a:r>
              <a:rPr lang="uk-UA" sz="6000" b="1" dirty="0" smtClean="0">
                <a:latin typeface="Arial" pitchFamily="34" charset="0"/>
                <a:cs typeface="Arial" pitchFamily="34" charset="0"/>
              </a:rPr>
              <a:t>4. Сторона захисту</a:t>
            </a:r>
            <a:endParaRPr lang="ru-RU" sz="6000" b="1"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1963399" cy="6100482"/>
          </a:xfrm>
        </p:spPr>
        <p:txBody>
          <a:bodyPr>
            <a:noAutofit/>
          </a:bodyPr>
          <a:lstStyle/>
          <a:p>
            <a:pPr marL="0" indent="444500" algn="just"/>
            <a:r>
              <a:rPr lang="uk-UA" sz="2400" dirty="0" err="1" smtClean="0">
                <a:latin typeface="Times New Roman" pitchFamily="18" charset="0"/>
                <a:cs typeface="Times New Roman" pitchFamily="18" charset="0"/>
              </a:rPr>
              <a:t>Бондюк</a:t>
            </a:r>
            <a:r>
              <a:rPr lang="uk-UA" sz="2400" dirty="0" smtClean="0">
                <a:latin typeface="Times New Roman" pitchFamily="18" charset="0"/>
                <a:cs typeface="Times New Roman" pitchFamily="18" charset="0"/>
              </a:rPr>
              <a:t> А.Ф. Процесуальні основи статусу слідчого судді у кримінальному провадженні: автореф. дис. на </a:t>
            </a:r>
            <a:r>
              <a:rPr lang="uk-UA" sz="2400" dirty="0" err="1" smtClean="0">
                <a:latin typeface="Times New Roman" pitchFamily="18" charset="0"/>
                <a:cs typeface="Times New Roman" pitchFamily="18" charset="0"/>
              </a:rPr>
              <a:t>здобут</a:t>
            </a:r>
            <a:r>
              <a:rPr lang="uk-UA" sz="2400" dirty="0" smtClean="0">
                <a:latin typeface="Times New Roman" pitchFamily="18" charset="0"/>
                <a:cs typeface="Times New Roman" pitchFamily="18" charset="0"/>
              </a:rPr>
              <a:t>. наук. ступ. канд. </a:t>
            </a:r>
            <a:r>
              <a:rPr lang="uk-UA" sz="2400" dirty="0" err="1" smtClean="0">
                <a:latin typeface="Times New Roman" pitchFamily="18" charset="0"/>
                <a:cs typeface="Times New Roman" pitchFamily="18" charset="0"/>
              </a:rPr>
              <a:t>юрид</a:t>
            </a:r>
            <a:r>
              <a:rPr lang="uk-UA" sz="2400" dirty="0" smtClean="0">
                <a:latin typeface="Times New Roman" pitchFamily="18" charset="0"/>
                <a:cs typeface="Times New Roman" pitchFamily="18" charset="0"/>
              </a:rPr>
              <a:t>. наук : спец. 12.00.09 "Кримінальний процес та криміналістика ; судова експертиза ; оперативно-розшукова діяльність"/ </a:t>
            </a:r>
            <a:r>
              <a:rPr lang="uk-UA" sz="2400" dirty="0" err="1" smtClean="0">
                <a:latin typeface="Times New Roman" pitchFamily="18" charset="0"/>
                <a:cs typeface="Times New Roman" pitchFamily="18" charset="0"/>
              </a:rPr>
              <a:t>Бондюк</a:t>
            </a:r>
            <a:r>
              <a:rPr lang="uk-UA" sz="2400" dirty="0" smtClean="0">
                <a:latin typeface="Times New Roman" pitchFamily="18" charset="0"/>
                <a:cs typeface="Times New Roman" pitchFamily="18" charset="0"/>
              </a:rPr>
              <a:t> А.Ф..; МВС </a:t>
            </a:r>
            <a:r>
              <a:rPr lang="uk-UA" sz="2400" dirty="0" err="1" smtClean="0">
                <a:latin typeface="Times New Roman" pitchFamily="18" charset="0"/>
                <a:cs typeface="Times New Roman" pitchFamily="18" charset="0"/>
              </a:rPr>
              <a:t>Укарїни</a:t>
            </a:r>
            <a:r>
              <a:rPr lang="uk-UA" sz="2400" dirty="0" smtClean="0">
                <a:latin typeface="Times New Roman" pitchFamily="18" charset="0"/>
                <a:cs typeface="Times New Roman" pitchFamily="18" charset="0"/>
              </a:rPr>
              <a:t> ; НАВС.- Київ, 2017.- 19 с.</a:t>
            </a:r>
            <a:endParaRPr lang="en-US" sz="2400" dirty="0" smtClean="0">
              <a:latin typeface="Times New Roman" pitchFamily="18" charset="0"/>
              <a:cs typeface="Times New Roman" pitchFamily="18" charset="0"/>
            </a:endParaRPr>
          </a:p>
          <a:p>
            <a:pPr marL="0" indent="444500" algn="just"/>
            <a:r>
              <a:rPr lang="uk-UA" sz="2400" dirty="0" smtClean="0">
                <a:latin typeface="Times New Roman" pitchFamily="18" charset="0"/>
                <a:cs typeface="Times New Roman" pitchFamily="18" charset="0"/>
              </a:rPr>
              <a:t>Дубівка І. В. Актуальні проблеми діяльності адвоката у кримінальному провадженні //Актуальні проблеми правоохоронної діяльності: матеріали </a:t>
            </a:r>
            <a:r>
              <a:rPr lang="uk-UA" sz="2400" dirty="0" err="1" smtClean="0">
                <a:latin typeface="Times New Roman" pitchFamily="18" charset="0"/>
                <a:cs typeface="Times New Roman" pitchFamily="18" charset="0"/>
              </a:rPr>
              <a:t>Всеукр</a:t>
            </a:r>
            <a:r>
              <a:rPr lang="uk-UA" sz="2400" dirty="0" smtClean="0">
                <a:latin typeface="Times New Roman" pitchFamily="18" charset="0"/>
                <a:cs typeface="Times New Roman" pitchFamily="18" charset="0"/>
              </a:rPr>
              <a:t>. 18 </a:t>
            </a:r>
            <a:r>
              <a:rPr lang="uk-UA" sz="2400" dirty="0" err="1" smtClean="0">
                <a:latin typeface="Times New Roman" pitchFamily="18" charset="0"/>
                <a:cs typeface="Times New Roman" pitchFamily="18" charset="0"/>
              </a:rPr>
              <a:t>наук.-практ</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інтернет-конференції</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Сєвєродонецьк</a:t>
            </a:r>
            <a:r>
              <a:rPr lang="uk-UA" sz="2400" dirty="0" smtClean="0">
                <a:latin typeface="Times New Roman" pitchFamily="18" charset="0"/>
                <a:cs typeface="Times New Roman" pitchFamily="18" charset="0"/>
              </a:rPr>
              <a:t>, 23 груд. 2016 р.). </a:t>
            </a:r>
            <a:r>
              <a:rPr lang="uk-UA" sz="2400" dirty="0" err="1" smtClean="0">
                <a:latin typeface="Times New Roman" pitchFamily="18" charset="0"/>
                <a:cs typeface="Times New Roman" pitchFamily="18" charset="0"/>
              </a:rPr>
              <a:t>Сєвєродонецьк</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Луган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держ</a:t>
            </a:r>
            <a:r>
              <a:rPr lang="uk-UA" sz="2400" dirty="0" smtClean="0">
                <a:latin typeface="Times New Roman" pitchFamily="18" charset="0"/>
                <a:cs typeface="Times New Roman" pitchFamily="18" charset="0"/>
              </a:rPr>
              <a:t>. ун-т внутр. справ ім. Е. О. </a:t>
            </a:r>
            <a:r>
              <a:rPr lang="uk-UA" sz="2400" dirty="0" err="1" smtClean="0">
                <a:latin typeface="Times New Roman" pitchFamily="18" charset="0"/>
                <a:cs typeface="Times New Roman" pitchFamily="18" charset="0"/>
              </a:rPr>
              <a:t>Дідоренка</a:t>
            </a:r>
            <a:r>
              <a:rPr lang="uk-UA" sz="2400" dirty="0" smtClean="0">
                <a:latin typeface="Times New Roman" pitchFamily="18" charset="0"/>
                <a:cs typeface="Times New Roman" pitchFamily="18" charset="0"/>
              </a:rPr>
              <a:t>, 2017. С. 113–115.</a:t>
            </a:r>
            <a:endParaRPr lang="ru-RU" sz="2400" dirty="0" smtClean="0">
              <a:latin typeface="Times New Roman" pitchFamily="18" charset="0"/>
              <a:cs typeface="Times New Roman" pitchFamily="18" charset="0"/>
            </a:endParaRPr>
          </a:p>
          <a:p>
            <a:pPr marL="0" indent="444500" algn="just"/>
            <a:r>
              <a:rPr lang="uk-UA" sz="2400" dirty="0" err="1" smtClean="0">
                <a:latin typeface="Times New Roman" pitchFamily="18" charset="0"/>
                <a:cs typeface="Times New Roman" pitchFamily="18" charset="0"/>
              </a:rPr>
              <a:t>Канфут</a:t>
            </a:r>
            <a:r>
              <a:rPr lang="uk-UA" sz="2400" dirty="0" smtClean="0">
                <a:latin typeface="Times New Roman" pitchFamily="18" charset="0"/>
                <a:cs typeface="Times New Roman" pitchFamily="18" charset="0"/>
              </a:rPr>
              <a:t> І.В. Правовідносини слідчого, прокурора та слідчого судді у досудовому кримінальному провадженні: автореф. дис. на </a:t>
            </a:r>
            <a:r>
              <a:rPr lang="uk-UA" sz="2400" dirty="0" err="1" smtClean="0">
                <a:latin typeface="Times New Roman" pitchFamily="18" charset="0"/>
                <a:cs typeface="Times New Roman" pitchFamily="18" charset="0"/>
              </a:rPr>
              <a:t>здоб</a:t>
            </a:r>
            <a:r>
              <a:rPr lang="uk-UA" sz="2400" dirty="0" smtClean="0">
                <a:latin typeface="Times New Roman" pitchFamily="18" charset="0"/>
                <a:cs typeface="Times New Roman" pitchFamily="18" charset="0"/>
              </a:rPr>
              <a:t>. наук. ступеня канд. </a:t>
            </a:r>
            <a:r>
              <a:rPr lang="uk-UA" sz="2400" dirty="0" err="1" smtClean="0">
                <a:latin typeface="Times New Roman" pitchFamily="18" charset="0"/>
                <a:cs typeface="Times New Roman" pitchFamily="18" charset="0"/>
              </a:rPr>
              <a:t>юрид</a:t>
            </a:r>
            <a:r>
              <a:rPr lang="uk-UA" sz="2400" dirty="0" smtClean="0">
                <a:latin typeface="Times New Roman" pitchFamily="18" charset="0"/>
                <a:cs typeface="Times New Roman" pitchFamily="18" charset="0"/>
              </a:rPr>
              <a:t>. наук: спец. 12.00.09 "Кримінальний процес та криміналістика; судова експертиза; оперативно-розшукова діяльність"/ </a:t>
            </a:r>
            <a:r>
              <a:rPr lang="uk-UA" sz="2400" dirty="0" err="1" smtClean="0">
                <a:latin typeface="Times New Roman" pitchFamily="18" charset="0"/>
                <a:cs typeface="Times New Roman" pitchFamily="18" charset="0"/>
              </a:rPr>
              <a:t>Канфут</a:t>
            </a:r>
            <a:r>
              <a:rPr lang="uk-UA" sz="2400" dirty="0" smtClean="0">
                <a:latin typeface="Times New Roman" pitchFamily="18" charset="0"/>
                <a:cs typeface="Times New Roman" pitchFamily="18" charset="0"/>
              </a:rPr>
              <a:t> Іван Васильович; МОН України, ПВНЗ "Європейський університет".- Київ, 2017.- 20с</a:t>
            </a:r>
            <a:endParaRPr lang="ru-RU" sz="2400" dirty="0" smtClean="0">
              <a:latin typeface="Times New Roman" pitchFamily="18" charset="0"/>
              <a:cs typeface="Times New Roman" pitchFamily="18" charset="0"/>
            </a:endParaRPr>
          </a:p>
          <a:p>
            <a:pPr marL="0" indent="444500" algn="just"/>
            <a:r>
              <a:rPr lang="uk-UA" sz="2400" dirty="0" smtClean="0">
                <a:latin typeface="Times New Roman" pitchFamily="18" charset="0"/>
                <a:cs typeface="Times New Roman" pitchFamily="18" charset="0"/>
              </a:rPr>
              <a:t>Кримінальний процес : підручник /  [О. В. </a:t>
            </a:r>
            <a:r>
              <a:rPr lang="uk-UA" sz="2400" dirty="0" err="1" smtClean="0">
                <a:latin typeface="Times New Roman" pitchFamily="18" charset="0"/>
                <a:cs typeface="Times New Roman" pitchFamily="18" charset="0"/>
              </a:rPr>
              <a:t>Капліна</a:t>
            </a:r>
            <a:r>
              <a:rPr lang="uk-UA" sz="2400" dirty="0" smtClean="0">
                <a:latin typeface="Times New Roman" pitchFamily="18" charset="0"/>
                <a:cs typeface="Times New Roman" pitchFamily="18" charset="0"/>
              </a:rPr>
              <a:t>, О. Г. Шило, В.М. Трофименко та ін. ] ; за </a:t>
            </a:r>
            <a:r>
              <a:rPr lang="uk-UA" sz="2400" dirty="0" err="1" smtClean="0">
                <a:latin typeface="Times New Roman" pitchFamily="18" charset="0"/>
                <a:cs typeface="Times New Roman" pitchFamily="18" charset="0"/>
              </a:rPr>
              <a:t>заг</a:t>
            </a:r>
            <a:r>
              <a:rPr lang="uk-UA" sz="2400" dirty="0" smtClean="0">
                <a:latin typeface="Times New Roman" pitchFamily="18" charset="0"/>
                <a:cs typeface="Times New Roman" pitchFamily="18" charset="0"/>
              </a:rPr>
              <a:t>. ред. О. В. </a:t>
            </a:r>
            <a:r>
              <a:rPr lang="uk-UA" sz="2400" dirty="0" err="1" smtClean="0">
                <a:latin typeface="Times New Roman" pitchFamily="18" charset="0"/>
                <a:cs typeface="Times New Roman" pitchFamily="18" charset="0"/>
              </a:rPr>
              <a:t>Капліної</a:t>
            </a:r>
            <a:r>
              <a:rPr lang="uk-UA" sz="2400" dirty="0" smtClean="0">
                <a:latin typeface="Times New Roman" pitchFamily="18" charset="0"/>
                <a:cs typeface="Times New Roman" pitchFamily="18" charset="0"/>
              </a:rPr>
              <a:t>, О. Г. Шило.  – Харків : Право, 2018. – 584 с.  </a:t>
            </a:r>
          </a:p>
          <a:p>
            <a:pPr marL="0" lvl="0" indent="444500" algn="just"/>
            <a:r>
              <a:rPr lang="uk-UA" sz="2400" dirty="0" smtClean="0">
                <a:latin typeface="Times New Roman" pitchFamily="18" charset="0"/>
                <a:cs typeface="Times New Roman" pitchFamily="18" charset="0"/>
              </a:rPr>
              <a:t>Кримінальний процес України: Лекції. Процесуальні документи. Молдован В.В., Молдован А.В., Кравець Р.С. 2-ге вид., із змін. та </a:t>
            </a:r>
            <a:r>
              <a:rPr lang="uk-UA" sz="2400" dirty="0" err="1" smtClean="0">
                <a:latin typeface="Times New Roman" pitchFamily="18" charset="0"/>
                <a:cs typeface="Times New Roman" pitchFamily="18" charset="0"/>
              </a:rPr>
              <a:t>доповн</a:t>
            </a:r>
            <a:r>
              <a:rPr lang="uk-UA" sz="2400" dirty="0" smtClean="0">
                <a:latin typeface="Times New Roman" pitchFamily="18" charset="0"/>
                <a:cs typeface="Times New Roman" pitchFamily="18" charset="0"/>
              </a:rPr>
              <a:t>. Київ : </a:t>
            </a:r>
            <a:r>
              <a:rPr lang="uk-UA" sz="2400" dirty="0" err="1" smtClean="0">
                <a:latin typeface="Times New Roman" pitchFamily="18" charset="0"/>
                <a:cs typeface="Times New Roman" pitchFamily="18" charset="0"/>
              </a:rPr>
              <a:t>Алерта</a:t>
            </a:r>
            <a:r>
              <a:rPr lang="uk-UA" sz="2400" dirty="0" smtClean="0">
                <a:latin typeface="Times New Roman" pitchFamily="18" charset="0"/>
                <a:cs typeface="Times New Roman" pitchFamily="18" charset="0"/>
              </a:rPr>
              <a:t>, 2016. 360 с. </a:t>
            </a:r>
          </a:p>
          <a:p>
            <a:pPr algn="just"/>
            <a:endParaRPr lang="ru-RU" sz="2400" dirty="0"/>
          </a:p>
        </p:txBody>
      </p:sp>
    </p:spTree>
    <p:extLst>
      <p:ext uri="{BB962C8B-B14F-4D97-AF65-F5344CB8AC3E}">
        <p14:creationId xmlns:p14="http://schemas.microsoft.com/office/powerpoint/2010/main" xmlns="" val="321503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852" y="129990"/>
            <a:ext cx="11214195" cy="770964"/>
          </a:xfrm>
        </p:spPr>
        <p:txBody>
          <a:bodyPr/>
          <a:lstStyle/>
          <a:p>
            <a:pPr algn="ctr"/>
            <a:r>
              <a:rPr lang="uk-UA" b="1" dirty="0">
                <a:solidFill>
                  <a:schemeClr val="bg1"/>
                </a:solidFill>
              </a:rPr>
              <a:t>СТОРОНА ЗАХИСТУ</a:t>
            </a:r>
            <a:endParaRPr lang="ru-RU" b="1" dirty="0">
              <a:solidFill>
                <a:schemeClr val="bg1"/>
              </a:solidFill>
            </a:endParaRPr>
          </a:p>
        </p:txBody>
      </p:sp>
      <p:sp>
        <p:nvSpPr>
          <p:cNvPr id="5" name="Прямоугольник 4"/>
          <p:cNvSpPr/>
          <p:nvPr/>
        </p:nvSpPr>
        <p:spPr>
          <a:xfrm>
            <a:off x="802341" y="1018873"/>
            <a:ext cx="10793914" cy="5016758"/>
          </a:xfrm>
          <a:prstGeom prst="rect">
            <a:avLst/>
          </a:prstGeom>
        </p:spPr>
        <p:txBody>
          <a:bodyPr wrap="square">
            <a:spAutoFit/>
          </a:bodyPr>
          <a:lstStyle/>
          <a:p>
            <a:pPr indent="623888" algn="just">
              <a:buFont typeface="+mj-lt"/>
              <a:buAutoNum type="arabicPeriod"/>
            </a:pPr>
            <a:r>
              <a:rPr lang="uk-UA" sz="3200" dirty="0" smtClean="0"/>
              <a:t>підозрюваний, </a:t>
            </a:r>
          </a:p>
          <a:p>
            <a:pPr indent="623888" algn="just">
              <a:buFont typeface="+mj-lt"/>
              <a:buAutoNum type="arabicPeriod"/>
            </a:pPr>
            <a:r>
              <a:rPr lang="uk-UA" sz="3200" dirty="0" smtClean="0"/>
              <a:t>обвинувачений (підсудний), </a:t>
            </a:r>
          </a:p>
          <a:p>
            <a:pPr indent="623888" algn="just">
              <a:buFont typeface="+mj-lt"/>
              <a:buAutoNum type="arabicPeriod"/>
            </a:pPr>
            <a:r>
              <a:rPr lang="uk-UA" sz="3200" dirty="0" smtClean="0"/>
              <a:t>засуджений,</a:t>
            </a:r>
          </a:p>
          <a:p>
            <a:pPr indent="623888" algn="just">
              <a:buFont typeface="+mj-lt"/>
              <a:buAutoNum type="arabicPeriod"/>
            </a:pPr>
            <a:r>
              <a:rPr lang="uk-UA" sz="3200" dirty="0" smtClean="0"/>
              <a:t> виправданий, </a:t>
            </a:r>
          </a:p>
          <a:p>
            <a:pPr indent="623888" algn="just">
              <a:buFont typeface="+mj-lt"/>
              <a:buAutoNum type="arabicPeriod"/>
            </a:pPr>
            <a:r>
              <a:rPr lang="uk-UA" sz="3200" dirty="0" smtClean="0"/>
              <a:t>особа, стосовно якої передбачається застосування примусових заходів медичного чи виховного характеру або вирішувалося питання про їх застосування, </a:t>
            </a:r>
          </a:p>
          <a:p>
            <a:pPr indent="623888" algn="just">
              <a:buFont typeface="+mj-lt"/>
              <a:buAutoNum type="arabicPeriod"/>
            </a:pPr>
            <a:r>
              <a:rPr lang="uk-UA" sz="3200" dirty="0" smtClean="0"/>
              <a:t>їхні захисники,</a:t>
            </a:r>
          </a:p>
          <a:p>
            <a:pPr indent="623888" algn="just">
              <a:buFont typeface="+mj-lt"/>
              <a:buAutoNum type="arabicPeriod"/>
            </a:pPr>
            <a:r>
              <a:rPr lang="uk-UA" sz="3200" dirty="0" smtClean="0"/>
              <a:t>їх законні представники.</a:t>
            </a:r>
            <a:endParaRPr lang="uk-UA" sz="3200" dirty="0"/>
          </a:p>
        </p:txBody>
      </p:sp>
    </p:spTree>
    <p:extLst>
      <p:ext uri="{BB962C8B-B14F-4D97-AF65-F5344CB8AC3E}">
        <p14:creationId xmlns:p14="http://schemas.microsoft.com/office/powerpoint/2010/main" xmlns="" val="2830824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vlasno.info/media/k2/items/cache/dd9119ae661efe4252a2d2802c3cee85_XL.jpg"/>
          <p:cNvPicPr>
            <a:picLocks noChangeAspect="1" noChangeArrowheads="1"/>
          </p:cNvPicPr>
          <p:nvPr/>
        </p:nvPicPr>
        <p:blipFill>
          <a:blip r:embed="rId2"/>
          <a:srcRect/>
          <a:stretch>
            <a:fillRect/>
          </a:stretch>
        </p:blipFill>
        <p:spPr bwMode="auto">
          <a:xfrm>
            <a:off x="6502400" y="1"/>
            <a:ext cx="5689600" cy="3200400"/>
          </a:xfrm>
          <a:prstGeom prst="rect">
            <a:avLst/>
          </a:prstGeom>
          <a:ln>
            <a:noFill/>
          </a:ln>
          <a:effectLst>
            <a:softEdge rad="112500"/>
          </a:effectLst>
        </p:spPr>
      </p:pic>
      <p:sp>
        <p:nvSpPr>
          <p:cNvPr id="3" name="Прямоугольник 2"/>
          <p:cNvSpPr/>
          <p:nvPr/>
        </p:nvSpPr>
        <p:spPr>
          <a:xfrm>
            <a:off x="249382" y="356385"/>
            <a:ext cx="6255327" cy="6509474"/>
          </a:xfrm>
          <a:prstGeom prst="rect">
            <a:avLst/>
          </a:prstGeom>
        </p:spPr>
        <p:txBody>
          <a:bodyPr wrap="square">
            <a:spAutoFit/>
          </a:bodyPr>
          <a:lstStyle/>
          <a:p>
            <a:pPr lvl="0" algn="ctr">
              <a:spcBef>
                <a:spcPts val="1000"/>
              </a:spcBef>
              <a:buClr>
                <a:schemeClr val="accent1"/>
              </a:buClr>
              <a:buSzPct val="80000"/>
              <a:defRPr/>
            </a:pPr>
            <a:r>
              <a:rPr lang="uk-UA" sz="2800" b="1" dirty="0" smtClean="0">
                <a:solidFill>
                  <a:srgbClr val="FF0000"/>
                </a:solidFill>
                <a:latin typeface="Times New Roman" pitchFamily="18" charset="0"/>
                <a:cs typeface="Times New Roman" pitchFamily="18" charset="0"/>
              </a:rPr>
              <a:t>ПІДОЗРЮВАНИМ</a:t>
            </a:r>
            <a:r>
              <a:rPr lang="uk-UA" sz="2800" b="1" dirty="0" smtClean="0">
                <a:solidFill>
                  <a:schemeClr val="bg1"/>
                </a:solidFill>
                <a:latin typeface="Times New Roman" pitchFamily="18" charset="0"/>
                <a:cs typeface="Times New Roman" pitchFamily="18" charset="0"/>
              </a:rPr>
              <a:t> </a:t>
            </a:r>
            <a:r>
              <a:rPr lang="uk-UA" sz="2800" dirty="0" smtClean="0">
                <a:solidFill>
                  <a:schemeClr val="bg1"/>
                </a:solidFill>
                <a:latin typeface="Times New Roman" pitchFamily="18" charset="0"/>
                <a:cs typeface="Times New Roman" pitchFamily="18" charset="0"/>
              </a:rPr>
              <a:t>є особа:</a:t>
            </a:r>
          </a:p>
          <a:p>
            <a:pPr lvl="0" indent="269875" algn="just">
              <a:spcBef>
                <a:spcPts val="1000"/>
              </a:spcBef>
              <a:buClr>
                <a:schemeClr val="accent1"/>
              </a:buClr>
              <a:buSzPct val="80000"/>
              <a:buFont typeface="Wingdings" pitchFamily="2" charset="2"/>
              <a:buChar char="§"/>
              <a:defRPr/>
            </a:pPr>
            <a:r>
              <a:rPr lang="uk-UA" sz="2800" dirty="0" smtClean="0">
                <a:latin typeface="Times New Roman" pitchFamily="18" charset="0"/>
                <a:cs typeface="Times New Roman" pitchFamily="18" charset="0"/>
              </a:rPr>
              <a:t>якій у порядку, передбаченому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ст.ст. 276-279 КПК, повідомлено про підозру, </a:t>
            </a:r>
          </a:p>
          <a:p>
            <a:pPr lvl="0" indent="269875" algn="just">
              <a:spcBef>
                <a:spcPts val="1000"/>
              </a:spcBef>
              <a:buClr>
                <a:schemeClr val="accent1"/>
              </a:buClr>
              <a:buSzPct val="80000"/>
              <a:buFont typeface="Wingdings" pitchFamily="2" charset="2"/>
              <a:buChar char="§"/>
              <a:defRPr/>
            </a:pPr>
            <a:r>
              <a:rPr lang="uk-UA" sz="2800" dirty="0" smtClean="0">
                <a:latin typeface="Times New Roman" pitchFamily="18" charset="0"/>
                <a:cs typeface="Times New Roman" pitchFamily="18" charset="0"/>
              </a:rPr>
              <a:t>особа, яка затримана за підозрою у вчиненні кримінального правопорушення, </a:t>
            </a:r>
          </a:p>
          <a:p>
            <a:pPr lvl="0" indent="269875" algn="just">
              <a:spcBef>
                <a:spcPts val="1000"/>
              </a:spcBef>
              <a:buClr>
                <a:schemeClr val="accent1"/>
              </a:buClr>
              <a:buSzPct val="80000"/>
              <a:buFont typeface="Wingdings" pitchFamily="2" charset="2"/>
              <a:buChar char="§"/>
              <a:defRPr/>
            </a:pPr>
            <a:r>
              <a:rPr lang="uk-UA" sz="2800" dirty="0" smtClean="0">
                <a:latin typeface="Times New Roman" pitchFamily="18" charset="0"/>
                <a:cs typeface="Times New Roman" pitchFamily="18" charset="0"/>
              </a:rPr>
              <a:t>особа, щодо якої складено повідомлення про підозру, однак його не вручено їй внаслідок </a:t>
            </a:r>
            <a:r>
              <a:rPr lang="uk-UA" sz="2800" dirty="0" err="1" smtClean="0">
                <a:latin typeface="Times New Roman" pitchFamily="18" charset="0"/>
                <a:cs typeface="Times New Roman" pitchFamily="18" charset="0"/>
              </a:rPr>
              <a:t>невстановлення</a:t>
            </a:r>
            <a:r>
              <a:rPr lang="uk-UA" sz="2800" dirty="0" smtClean="0">
                <a:latin typeface="Times New Roman" pitchFamily="18" charset="0"/>
                <a:cs typeface="Times New Roman" pitchFamily="18" charset="0"/>
              </a:rPr>
              <a:t> місцезнаходження особи, проте вжито заходів для вручення у спосіб, передбачений КПК для вручення повідомлень.</a:t>
            </a:r>
          </a:p>
        </p:txBody>
      </p:sp>
      <p:sp>
        <p:nvSpPr>
          <p:cNvPr id="6" name="Прямоугольник 5"/>
          <p:cNvSpPr/>
          <p:nvPr/>
        </p:nvSpPr>
        <p:spPr>
          <a:xfrm>
            <a:off x="7128164" y="3621216"/>
            <a:ext cx="4738253" cy="2805896"/>
          </a:xfrm>
          <a:prstGeom prst="rect">
            <a:avLst/>
          </a:prstGeom>
        </p:spPr>
        <p:txBody>
          <a:bodyPr wrap="square">
            <a:spAutoFit/>
          </a:bodyPr>
          <a:lstStyle/>
          <a:p>
            <a:pPr lvl="0" algn="ctr">
              <a:spcBef>
                <a:spcPts val="1000"/>
              </a:spcBef>
              <a:buClr>
                <a:schemeClr val="accent1"/>
              </a:buClr>
              <a:buSzPct val="80000"/>
              <a:defRPr/>
            </a:pPr>
            <a:r>
              <a:rPr lang="uk-UA" sz="2800" b="1" dirty="0" smtClean="0">
                <a:solidFill>
                  <a:srgbClr val="FF0000"/>
                </a:solidFill>
                <a:latin typeface="Times New Roman" pitchFamily="18" charset="0"/>
                <a:cs typeface="Times New Roman" pitchFamily="18" charset="0"/>
              </a:rPr>
              <a:t>ОБВИНУВАЧЕНИМ (ПІДСУДНИМ) </a:t>
            </a:r>
          </a:p>
          <a:p>
            <a:pPr lvl="0" algn="ctr">
              <a:spcBef>
                <a:spcPts val="1000"/>
              </a:spcBef>
              <a:buClr>
                <a:schemeClr val="accent1"/>
              </a:buClr>
              <a:buSzPct val="80000"/>
              <a:defRPr/>
            </a:pPr>
            <a:r>
              <a:rPr lang="uk-UA" sz="2800" b="1" dirty="0" smtClean="0">
                <a:latin typeface="Times New Roman" pitchFamily="18" charset="0"/>
                <a:cs typeface="Times New Roman" pitchFamily="18" charset="0"/>
              </a:rPr>
              <a:t>є особа, обвинувальний акт щодо якої переданий до суду у порядку, передбаченому ст. 291 КПК.</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4067124" y="0"/>
            <a:ext cx="4343400" cy="820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chemeClr val="bg1"/>
                </a:solidFill>
              </a:rPr>
              <a:t>ПРАВА:</a:t>
            </a:r>
            <a:endParaRPr lang="uk-UA" sz="4000" b="1" dirty="0">
              <a:solidFill>
                <a:schemeClr val="bg1"/>
              </a:solidFill>
            </a:endParaRPr>
          </a:p>
        </p:txBody>
      </p:sp>
      <p:sp>
        <p:nvSpPr>
          <p:cNvPr id="3" name="Прямоугольник 2"/>
          <p:cNvSpPr/>
          <p:nvPr/>
        </p:nvSpPr>
        <p:spPr>
          <a:xfrm>
            <a:off x="311727" y="1056374"/>
            <a:ext cx="11471564" cy="5847755"/>
          </a:xfrm>
          <a:prstGeom prst="rect">
            <a:avLst/>
          </a:prstGeom>
        </p:spPr>
        <p:txBody>
          <a:bodyPr wrap="square">
            <a:spAutoFit/>
          </a:bodyPr>
          <a:lstStyle/>
          <a:p>
            <a:pPr indent="539750" algn="just">
              <a:buClr>
                <a:schemeClr val="accent1"/>
              </a:buClr>
            </a:pPr>
            <a:r>
              <a:rPr lang="uk-UA" sz="2200" b="1" dirty="0" smtClean="0"/>
              <a:t>1) знати, у вчиненні якого кримінального правопорушення його підозрюють, обвинувачують;</a:t>
            </a:r>
          </a:p>
          <a:p>
            <a:pPr indent="539750" algn="just"/>
            <a:r>
              <a:rPr lang="uk-UA" sz="2200" b="1" dirty="0" smtClean="0"/>
              <a:t>2) бути чітко і своєчасно повідомленим про свої права, передбачені цим Кодексом, а також отримати їх роз’яснення;</a:t>
            </a:r>
          </a:p>
          <a:p>
            <a:pPr indent="539750" algn="just"/>
            <a:r>
              <a:rPr lang="uk-UA" sz="2200" b="1" dirty="0" smtClean="0"/>
              <a:t>3) на першу вимогу мати захисника і побачення з ним до першого допиту з дотриманням умов, що забезпечують конфіденційність спілкування, а також після першого допиту - мати такі побачення без обмеження їх кількості й тривалості; на участь захисника у проведенні допиту та інших процесуальних дій; на відмову від захисника в будь-який момент кримінального провадження; на отримання правової допомоги захисника за рахунок держави у випадках, передбачених цим Кодексом та/або законом, що регулює надання безоплатної правової допомоги, в тому числі у зв’язку з відсутністю коштів на її оплату;</a:t>
            </a:r>
          </a:p>
          <a:p>
            <a:pPr indent="539750" algn="just"/>
            <a:r>
              <a:rPr lang="uk-UA" sz="2200" b="1" dirty="0" smtClean="0"/>
              <a:t>4) не говорити нічого з приводу підозри проти нього, обвинувачення або у будь-який момент відмовитися відповідати на запитання;</a:t>
            </a:r>
          </a:p>
          <a:p>
            <a:pPr indent="539750" algn="just"/>
            <a:r>
              <a:rPr lang="uk-UA" sz="2200" b="1" dirty="0" smtClean="0"/>
              <a:t>5) давати пояснення, показання з приводу підозри, обвинувачення чи в будь-який момент відмовитися їх давати;</a:t>
            </a:r>
            <a:endParaRPr lang="uk-UA" sz="22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76" y="389966"/>
            <a:ext cx="11779624" cy="5657544"/>
          </a:xfrm>
        </p:spPr>
        <p:txBody>
          <a:bodyPr>
            <a:noAutofit/>
          </a:bodyPr>
          <a:lstStyle/>
          <a:p>
            <a:pPr marL="0" indent="623888" algn="just">
              <a:buNone/>
            </a:pPr>
            <a:r>
              <a:rPr lang="uk-UA" sz="2200" b="1" dirty="0"/>
              <a:t>6) вимагати перевірки обґрунтованості затримання;</a:t>
            </a:r>
            <a:endParaRPr lang="ru-RU" sz="2200" b="1" dirty="0"/>
          </a:p>
          <a:p>
            <a:pPr marL="0" indent="623888" algn="just">
              <a:buNone/>
            </a:pPr>
            <a:r>
              <a:rPr lang="uk-UA" sz="2200" b="1" dirty="0"/>
              <a:t>7) у разі затримання або застосування запобіжного заходу у вигляді тримання під вартою – на негайне повідомлення членів сім’ї, близьких родичів чи інших осіб про затримання і місце свого перебування згідно з положеннями </a:t>
            </a:r>
            <a:r>
              <a:rPr lang="uk-UA" sz="2200" b="1" dirty="0" smtClean="0"/>
              <a:t>ст. </a:t>
            </a:r>
            <a:r>
              <a:rPr lang="uk-UA" sz="2200" b="1" dirty="0"/>
              <a:t>213 КПК;</a:t>
            </a:r>
            <a:endParaRPr lang="ru-RU" sz="2200" b="1" dirty="0"/>
          </a:p>
          <a:p>
            <a:pPr marL="0" indent="623888" algn="just">
              <a:buNone/>
            </a:pPr>
            <a:r>
              <a:rPr lang="uk-UA" sz="2200" b="1" dirty="0"/>
              <a:t>8) збирати і подавати слідчому, прокурору, слідчому судді докази;</a:t>
            </a:r>
            <a:endParaRPr lang="ru-RU" sz="2200" b="1" dirty="0"/>
          </a:p>
          <a:p>
            <a:pPr marL="0" indent="623888" algn="just">
              <a:buNone/>
            </a:pPr>
            <a:r>
              <a:rPr lang="uk-UA" sz="2200" b="1" dirty="0"/>
              <a:t>9) брати участь у проведенні процесуальних дій;</a:t>
            </a:r>
            <a:endParaRPr lang="ru-RU" sz="2200" b="1" dirty="0"/>
          </a:p>
          <a:p>
            <a:pPr marL="0" indent="623888" algn="just">
              <a:buNone/>
            </a:pPr>
            <a:r>
              <a:rPr lang="uk-UA" sz="2200" b="1" dirty="0"/>
              <a:t>10) під час проведення процесуальних дій ставити запитання, подавати свої зауваження та заперечення щодо порядку проведення дій, які заносяться до протоколу;</a:t>
            </a:r>
            <a:endParaRPr lang="ru-RU" sz="2200" b="1" dirty="0"/>
          </a:p>
          <a:p>
            <a:pPr marL="0" indent="623888" algn="just">
              <a:buNone/>
            </a:pPr>
            <a:r>
              <a:rPr lang="uk-UA" sz="2200" b="1" dirty="0"/>
              <a:t>11) застосовувати з додержанням вимог </a:t>
            </a:r>
            <a:r>
              <a:rPr lang="uk-UA" sz="2200" b="1" dirty="0" smtClean="0"/>
              <a:t>КПК технічні </a:t>
            </a:r>
            <a:r>
              <a:rPr lang="uk-UA" sz="2200" b="1" dirty="0"/>
              <a:t>засоби при проведенні процесуальних дій, в яких він бере участь. Слідчий, прокурор, слідчий суддя, суд мають право заборонити застосовування технічних засобів при проведенні окремої процесуальної дії чи на певній стадії кримінального провадження з метою нерозголошення відомостей, які містять таємницю, що охороняється законом, чи стосуються інтимного життя особи, про що виноситься (</a:t>
            </a:r>
            <a:r>
              <a:rPr lang="uk-UA" sz="2200" b="1" dirty="0" err="1"/>
              <a:t>постановляється</a:t>
            </a:r>
            <a:r>
              <a:rPr lang="uk-UA" sz="2200" b="1" dirty="0"/>
              <a:t>) вмотивована постанова (ухвала</a:t>
            </a:r>
            <a:r>
              <a:rPr lang="uk-UA" sz="2200" b="1" dirty="0" smtClean="0"/>
              <a:t>);</a:t>
            </a:r>
            <a:endParaRPr lang="ru-RU" sz="2200" b="1" dirty="0"/>
          </a:p>
        </p:txBody>
      </p:sp>
    </p:spTree>
    <p:extLst>
      <p:ext uri="{BB962C8B-B14F-4D97-AF65-F5344CB8AC3E}">
        <p14:creationId xmlns:p14="http://schemas.microsoft.com/office/powerpoint/2010/main" xmlns="" val="171036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63071"/>
            <a:ext cx="12075459" cy="6683188"/>
          </a:xfrm>
        </p:spPr>
        <p:txBody>
          <a:bodyPr>
            <a:normAutofit/>
          </a:bodyPr>
          <a:lstStyle/>
          <a:p>
            <a:pPr algn="just"/>
            <a:r>
              <a:rPr lang="uk-UA" sz="2200" b="1" dirty="0"/>
              <a:t>12) заявляти клопотання про проведення процесуальних дій, про забезпечення безпеки щодо себе, членів своєї сім'ї, близьких родичів, майна,  житла тощо;</a:t>
            </a:r>
            <a:endParaRPr lang="ru-RU" sz="2200" b="1" dirty="0"/>
          </a:p>
          <a:p>
            <a:pPr algn="just"/>
            <a:r>
              <a:rPr lang="uk-UA" sz="2200" b="1" dirty="0"/>
              <a:t>13) заявляти відводи;</a:t>
            </a:r>
            <a:endParaRPr lang="ru-RU" sz="2200" b="1" dirty="0"/>
          </a:p>
          <a:p>
            <a:pPr algn="just"/>
            <a:r>
              <a:rPr lang="uk-UA" sz="2200" b="1" dirty="0"/>
              <a:t>14) ознайомлюватися з матеріалами досудового розслідування в порядку, передбаченому </a:t>
            </a:r>
            <a:r>
              <a:rPr lang="uk-UA" sz="2200" b="1" dirty="0" smtClean="0"/>
              <a:t>ст. 221 </a:t>
            </a:r>
            <a:r>
              <a:rPr lang="uk-UA" sz="2200" b="1" dirty="0"/>
              <a:t>КПК, та вимагати відкриття матеріалів згідно зі </a:t>
            </a:r>
            <a:r>
              <a:rPr lang="uk-UA" sz="2200" b="1" dirty="0" smtClean="0"/>
              <a:t/>
            </a:r>
            <a:br>
              <a:rPr lang="uk-UA" sz="2200" b="1" dirty="0" smtClean="0"/>
            </a:br>
            <a:r>
              <a:rPr lang="uk-UA" sz="2200" b="1" dirty="0" smtClean="0"/>
              <a:t>ст. 290 </a:t>
            </a:r>
            <a:r>
              <a:rPr lang="uk-UA" sz="2200" b="1" dirty="0"/>
              <a:t>КПК;</a:t>
            </a:r>
            <a:endParaRPr lang="ru-RU" sz="2200" b="1" dirty="0"/>
          </a:p>
          <a:p>
            <a:pPr algn="just"/>
            <a:r>
              <a:rPr lang="uk-UA" sz="2200" b="1" dirty="0"/>
              <a:t>15) одержувати копії процесуальних документів та письмові повідомлення;</a:t>
            </a:r>
            <a:endParaRPr lang="ru-RU" sz="2200" b="1" dirty="0"/>
          </a:p>
          <a:p>
            <a:pPr algn="just"/>
            <a:r>
              <a:rPr lang="uk-UA" sz="2200" b="1" dirty="0"/>
              <a:t>16) оскаржувати рішення, дії та бездіяльність слідчого, прокурора, слідчого судді в порядку, передбаченому КПК;</a:t>
            </a:r>
            <a:endParaRPr lang="ru-RU" sz="2200" b="1" dirty="0"/>
          </a:p>
          <a:p>
            <a:pPr algn="just"/>
            <a:r>
              <a:rPr lang="uk-UA" sz="2200" b="1" dirty="0"/>
              <a:t>17) вимагати відшкодування шкоди, завданої незаконними рішеннями, діями чи бездіяльністю органу, що здійснює оперативно-розшукову діяльність, досудове розслідування, прокуратури або суду, в порядку, визначеному законом, а також відновлення репутації, якщо підозра, обвинувачення не підтвердилися;</a:t>
            </a:r>
            <a:endParaRPr lang="ru-RU" sz="2200" b="1" dirty="0"/>
          </a:p>
          <a:p>
            <a:pPr algn="just"/>
            <a:r>
              <a:rPr lang="uk-UA" sz="2200" b="1" dirty="0"/>
              <a:t>18) користуватися рідною мовою, отримувати копії процесуальних документів рідною або іншою мовою, якою він володіє, та в разі необхідності користуватися послугами перекладача за рахунок держави.</a:t>
            </a:r>
            <a:endParaRPr lang="ru-RU" sz="2200" b="1" dirty="0"/>
          </a:p>
          <a:p>
            <a:endParaRPr lang="ru-RU" sz="2200" dirty="0"/>
          </a:p>
        </p:txBody>
      </p:sp>
    </p:spTree>
    <p:extLst>
      <p:ext uri="{BB962C8B-B14F-4D97-AF65-F5344CB8AC3E}">
        <p14:creationId xmlns:p14="http://schemas.microsoft.com/office/powerpoint/2010/main" xmlns="" val="147903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496" y="935184"/>
            <a:ext cx="11609703" cy="5562192"/>
          </a:xfrm>
        </p:spPr>
        <p:txBody>
          <a:bodyPr>
            <a:noAutofit/>
          </a:bodyPr>
          <a:lstStyle/>
          <a:p>
            <a:pPr marL="0" indent="539750" algn="just"/>
            <a:r>
              <a:rPr lang="uk-UA" sz="1800" b="1" dirty="0" smtClean="0"/>
              <a:t>1</a:t>
            </a:r>
            <a:r>
              <a:rPr lang="uk-UA" sz="1800" b="1" dirty="0"/>
              <a:t>) брати участь під час судового розгляду у допиті свідків обвинувачення або вимагати їхнього допиту, а також вимагати виклику і допиту свідків захисту на тих самих умовах, що й свідків обвинувачення;</a:t>
            </a:r>
            <a:endParaRPr lang="ru-RU" sz="1800" b="1" dirty="0"/>
          </a:p>
          <a:p>
            <a:pPr marL="0" indent="539750" algn="just"/>
            <a:r>
              <a:rPr lang="uk-UA" sz="1800" b="1" dirty="0"/>
              <a:t>2) збирати і подавати суду докази;</a:t>
            </a:r>
            <a:endParaRPr lang="ru-RU" sz="1800" b="1" dirty="0"/>
          </a:p>
          <a:p>
            <a:pPr marL="0" indent="539750" algn="just"/>
            <a:r>
              <a:rPr lang="uk-UA" sz="1800" b="1" dirty="0"/>
              <a:t>3) висловлювати в судовому засіданні свою думку щодо клопотань інших учасників судового провадження;</a:t>
            </a:r>
            <a:endParaRPr lang="ru-RU" sz="1800" b="1" dirty="0"/>
          </a:p>
          <a:p>
            <a:pPr marL="0" indent="539750" algn="just"/>
            <a:r>
              <a:rPr lang="uk-UA" sz="1800" b="1" dirty="0"/>
              <a:t>4) виступати в судових дебатах;</a:t>
            </a:r>
            <a:endParaRPr lang="ru-RU" sz="1800" b="1" dirty="0"/>
          </a:p>
          <a:p>
            <a:pPr marL="0" indent="539750" algn="just"/>
            <a:r>
              <a:rPr lang="uk-UA" sz="1800" b="1" dirty="0"/>
              <a:t>5) ознайомлюватися з журналом судового засідання та технічним записом судового процесу, які йому зобов’язані надати уповноважені працівники суду, і подавати щодо них свої зауваження;</a:t>
            </a:r>
            <a:endParaRPr lang="ru-RU" sz="1800" b="1" dirty="0"/>
          </a:p>
          <a:p>
            <a:pPr marL="0" indent="539750" algn="just"/>
            <a:r>
              <a:rPr lang="uk-UA" sz="1800" b="1" dirty="0"/>
              <a:t>6) оскаржувати в установленому цим Кодексом порядку судові рішення та ініціювати їх перегляд, знати про подані на них апеляційні та касаційні скарги, заяви про їх перегляд, подавати на них заперечення;</a:t>
            </a:r>
            <a:endParaRPr lang="ru-RU" sz="1800" b="1" dirty="0"/>
          </a:p>
          <a:p>
            <a:pPr marL="0" indent="539750" algn="just"/>
            <a:r>
              <a:rPr lang="uk-UA" sz="1800" b="1" dirty="0"/>
              <a:t>7) отримувати роз’яснення щодо порядку підготовки та використання досудової доповіді, відмовлятися від участі у підготовці досудової доповіді;</a:t>
            </a:r>
            <a:endParaRPr lang="ru-RU" sz="1800" b="1" dirty="0"/>
          </a:p>
          <a:p>
            <a:pPr marL="0" indent="539750" algn="just"/>
            <a:r>
              <a:rPr lang="uk-UA" sz="1800" b="1" dirty="0"/>
              <a:t>8) брати участь у підготовці досудової доповіді, надавати представнику персоналу органу </a:t>
            </a:r>
            <a:r>
              <a:rPr lang="uk-UA" sz="1800" b="1" dirty="0" err="1"/>
              <a:t>пробації</a:t>
            </a:r>
            <a:r>
              <a:rPr lang="uk-UA" sz="1800" b="1" dirty="0"/>
              <a:t> інформацію, необхідну для підготовки такої доповіді, ознайомлюватися з текстом досудової доповіді, подавати свої зауваження та уточнення</a:t>
            </a:r>
            <a:r>
              <a:rPr lang="uk-UA" sz="1800" b="1" dirty="0" smtClean="0"/>
              <a:t>.</a:t>
            </a:r>
            <a:endParaRPr lang="ru-RU" sz="1800" dirty="0"/>
          </a:p>
        </p:txBody>
      </p:sp>
      <p:sp>
        <p:nvSpPr>
          <p:cNvPr id="8" name="Прямоугольник 7"/>
          <p:cNvSpPr/>
          <p:nvPr/>
        </p:nvSpPr>
        <p:spPr>
          <a:xfrm>
            <a:off x="1579418" y="0"/>
            <a:ext cx="8915400" cy="1039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uk-UA" sz="3800" b="1" i="0" kern="1200" dirty="0" smtClean="0"/>
              <a:t>Обвинувачений має право</a:t>
            </a:r>
            <a:r>
              <a:rPr lang="uk-UA" sz="3800" b="0" i="0" kern="1200" dirty="0" smtClean="0"/>
              <a:t>:</a:t>
            </a:r>
            <a:endParaRPr lang="ru-RU" sz="3800" kern="1200" dirty="0"/>
          </a:p>
        </p:txBody>
      </p:sp>
    </p:spTree>
    <p:extLst>
      <p:ext uri="{BB962C8B-B14F-4D97-AF65-F5344CB8AC3E}">
        <p14:creationId xmlns:p14="http://schemas.microsoft.com/office/powerpoint/2010/main" xmlns="" val="1426894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77" y="291353"/>
            <a:ext cx="11591363" cy="1400530"/>
          </a:xfrm>
        </p:spPr>
        <p:txBody>
          <a:bodyPr/>
          <a:lstStyle/>
          <a:p>
            <a:pPr algn="ctr"/>
            <a:r>
              <a:rPr lang="uk-UA" dirty="0"/>
              <a:t>Підозрюваний, обвинувачений </a:t>
            </a:r>
            <a:r>
              <a:rPr lang="uk-UA" b="1" dirty="0" smtClean="0"/>
              <a:t>ЗОБОВ'ЯЗАНИЙ:</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21225038"/>
              </p:ext>
            </p:extLst>
          </p:nvPr>
        </p:nvGraphicFramePr>
        <p:xfrm>
          <a:off x="161365" y="1586753"/>
          <a:ext cx="11860306" cy="4948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08817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ÐÐ¾ÑÐ¾Ð¶ÐµÐµ Ð¸Ð·Ð¾Ð±ÑÐ°Ð¶ÐµÐ½Ð¸Ðµ"/>
          <p:cNvPicPr>
            <a:picLocks noChangeAspect="1" noChangeArrowheads="1"/>
          </p:cNvPicPr>
          <p:nvPr/>
        </p:nvPicPr>
        <p:blipFill>
          <a:blip r:embed="rId2"/>
          <a:srcRect/>
          <a:stretch>
            <a:fillRect/>
          </a:stretch>
        </p:blipFill>
        <p:spPr bwMode="auto">
          <a:xfrm>
            <a:off x="6963810" y="685799"/>
            <a:ext cx="4964997" cy="2888675"/>
          </a:xfrm>
          <a:prstGeom prst="rect">
            <a:avLst/>
          </a:prstGeom>
          <a:noFill/>
        </p:spPr>
      </p:pic>
      <p:sp>
        <p:nvSpPr>
          <p:cNvPr id="11" name="Прямоугольник 10"/>
          <p:cNvSpPr/>
          <p:nvPr/>
        </p:nvSpPr>
        <p:spPr>
          <a:xfrm>
            <a:off x="311726" y="3990110"/>
            <a:ext cx="11554691" cy="2569934"/>
          </a:xfrm>
          <a:prstGeom prst="rect">
            <a:avLst/>
          </a:prstGeom>
          <a:solidFill>
            <a:schemeClr val="tx1"/>
          </a:solidFill>
        </p:spPr>
        <p:txBody>
          <a:bodyPr wrap="square">
            <a:spAutoFit/>
          </a:bodyPr>
          <a:lstStyle/>
          <a:p>
            <a:pPr lvl="0" defTabSz="1733550">
              <a:lnSpc>
                <a:spcPct val="90000"/>
              </a:lnSpc>
              <a:spcBef>
                <a:spcPct val="0"/>
              </a:spcBef>
              <a:spcAft>
                <a:spcPct val="35000"/>
              </a:spcAft>
            </a:pPr>
            <a:r>
              <a:rPr lang="uk-UA" sz="2800" dirty="0" smtClean="0">
                <a:latin typeface="Arial" pitchFamily="34" charset="0"/>
                <a:cs typeface="Arial" pitchFamily="34" charset="0"/>
              </a:rPr>
              <a:t>	Як </a:t>
            </a:r>
            <a:r>
              <a:rPr lang="uk-UA" sz="2800" b="1" dirty="0" smtClean="0">
                <a:solidFill>
                  <a:schemeClr val="bg1"/>
                </a:solidFill>
                <a:latin typeface="Arial" pitchFamily="34" charset="0"/>
                <a:cs typeface="Arial" pitchFamily="34" charset="0"/>
              </a:rPr>
              <a:t>законні представники </a:t>
            </a:r>
            <a:endParaRPr lang="uk-UA" sz="2800" dirty="0" smtClean="0">
              <a:solidFill>
                <a:schemeClr val="bg1"/>
              </a:solidFill>
              <a:latin typeface="Arial" pitchFamily="34" charset="0"/>
              <a:cs typeface="Arial" pitchFamily="34" charset="0"/>
            </a:endParaRPr>
          </a:p>
          <a:p>
            <a:pPr lvl="0" algn="just" defTabSz="1733550">
              <a:lnSpc>
                <a:spcPct val="90000"/>
              </a:lnSpc>
              <a:spcBef>
                <a:spcPct val="0"/>
              </a:spcBef>
              <a:spcAft>
                <a:spcPct val="35000"/>
              </a:spcAft>
            </a:pPr>
            <a:r>
              <a:rPr lang="uk-UA" sz="2800" dirty="0" smtClean="0">
                <a:solidFill>
                  <a:schemeClr val="bg1"/>
                </a:solidFill>
                <a:latin typeface="Arial" pitchFamily="34" charset="0"/>
                <a:cs typeface="Arial" pitchFamily="34" charset="0"/>
              </a:rPr>
              <a:t>батьки (</a:t>
            </a:r>
            <a:r>
              <a:rPr lang="uk-UA" sz="2800" dirty="0" err="1" smtClean="0">
                <a:solidFill>
                  <a:schemeClr val="bg1"/>
                </a:solidFill>
                <a:latin typeface="Arial" pitchFamily="34" charset="0"/>
                <a:cs typeface="Arial" pitchFamily="34" charset="0"/>
              </a:rPr>
              <a:t>усиновлювачі</a:t>
            </a:r>
            <a:r>
              <a:rPr lang="uk-UA" sz="2800" dirty="0" smtClean="0">
                <a:solidFill>
                  <a:schemeClr val="bg1"/>
                </a:solidFill>
                <a:latin typeface="Arial" pitchFamily="34" charset="0"/>
                <a:cs typeface="Arial" pitchFamily="34" charset="0"/>
              </a:rPr>
              <a:t>), а в разі їх відсутності – опікуни чи піклувальники особи, інші повнолітні близькі родичі чи члени сім'ї, а також представники органів опіки і піклування, установ і організацій, під опікою чи піклуванням яких перебуває неповнолітній, недієздатний чи обмежено дієздатний.</a:t>
            </a:r>
            <a:endParaRPr lang="ru-RU" sz="2800" dirty="0">
              <a:solidFill>
                <a:schemeClr val="bg1"/>
              </a:solidFill>
              <a:latin typeface="Arial" pitchFamily="34" charset="0"/>
              <a:cs typeface="Arial" pitchFamily="34" charset="0"/>
            </a:endParaRPr>
          </a:p>
        </p:txBody>
      </p:sp>
      <p:sp>
        <p:nvSpPr>
          <p:cNvPr id="12" name="Прямоугольник 11"/>
          <p:cNvSpPr/>
          <p:nvPr/>
        </p:nvSpPr>
        <p:spPr>
          <a:xfrm>
            <a:off x="290945" y="826947"/>
            <a:ext cx="6296891" cy="2677656"/>
          </a:xfrm>
          <a:prstGeom prst="rect">
            <a:avLst/>
          </a:prstGeom>
        </p:spPr>
        <p:txBody>
          <a:bodyPr wrap="square">
            <a:spAutoFit/>
          </a:bodyPr>
          <a:lstStyle/>
          <a:p>
            <a:pPr algn="ctr"/>
            <a:r>
              <a:rPr lang="uk-UA" sz="2400" b="1" dirty="0" smtClean="0"/>
              <a:t>Якщо підозрюваним, обвинуваченим </a:t>
            </a:r>
            <a:r>
              <a:rPr lang="uk-UA" sz="2400" b="1" dirty="0" smtClean="0">
                <a:solidFill>
                  <a:schemeClr val="bg1"/>
                </a:solidFill>
              </a:rPr>
              <a:t>є неповнолітній або особа, визнана у встановленому законом порядку недієздатною чи обмежено дієздатною</a:t>
            </a:r>
            <a:r>
              <a:rPr lang="uk-UA" sz="2400" dirty="0" smtClean="0"/>
              <a:t>, до участі в процесуальній дії разом з ним залучається його </a:t>
            </a:r>
            <a:r>
              <a:rPr lang="uk-UA" sz="2400" b="1" i="1" dirty="0" smtClean="0">
                <a:solidFill>
                  <a:schemeClr val="bg1"/>
                </a:solidFill>
              </a:rPr>
              <a:t>ЗАКОННИЙ ПРЕДСТАВНИК</a:t>
            </a:r>
            <a:endParaRPr lang="uk-UA" sz="2400" dirty="0"/>
          </a:p>
        </p:txBody>
      </p:sp>
    </p:spTree>
    <p:extLst>
      <p:ext uri="{BB962C8B-B14F-4D97-AF65-F5344CB8AC3E}">
        <p14:creationId xmlns:p14="http://schemas.microsoft.com/office/powerpoint/2010/main" xmlns="" val="2352870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ÑÑÐ¸Ð½ÐºÐ¸ Ð¿Ð¾ Ð·Ð°Ð¿ÑÐ¾ÑÑ Ð°Ð´Ð²Ð¾ÐºÐ°Ñ ÐºÐ°ÑÑÐ¸Ð½Ðº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09060" y="375296"/>
            <a:ext cx="3782940" cy="3335991"/>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pic>
        <p:nvPicPr>
          <p:cNvPr id="26626" name="Picture 2" descr="ÐÐ°ÑÑÐ¸Ð½ÐºÐ¸ Ð¿Ð¾ Ð·Ð°Ð¿ÑÐ¾ÑÑ ÑÐ¾ÑÐ¾ Ð°Ð´Ð²Ð¾ÐºÐ°ÑÐ°"/>
          <p:cNvPicPr>
            <a:picLocks noChangeAspect="1" noChangeArrowheads="1"/>
          </p:cNvPicPr>
          <p:nvPr/>
        </p:nvPicPr>
        <p:blipFill>
          <a:blip r:embed="rId3"/>
          <a:srcRect/>
          <a:stretch>
            <a:fillRect/>
          </a:stretch>
        </p:blipFill>
        <p:spPr bwMode="auto">
          <a:xfrm>
            <a:off x="8883191" y="4426528"/>
            <a:ext cx="3308809" cy="2431472"/>
          </a:xfrm>
          <a:prstGeom prst="rect">
            <a:avLst/>
          </a:prstGeom>
          <a:ln>
            <a:noFill/>
          </a:ln>
          <a:effectLst>
            <a:softEdge rad="112500"/>
          </a:effectLst>
        </p:spPr>
      </p:pic>
      <p:grpSp>
        <p:nvGrpSpPr>
          <p:cNvPr id="6" name="Группа 5"/>
          <p:cNvGrpSpPr/>
          <p:nvPr/>
        </p:nvGrpSpPr>
        <p:grpSpPr>
          <a:xfrm>
            <a:off x="0" y="408962"/>
            <a:ext cx="8624454" cy="5908712"/>
            <a:chOff x="0" y="71684"/>
            <a:chExt cx="8624454" cy="6449039"/>
          </a:xfrm>
        </p:grpSpPr>
        <p:sp>
          <p:nvSpPr>
            <p:cNvPr id="7" name="Скругленный прямоугольник 6"/>
            <p:cNvSpPr/>
            <p:nvPr/>
          </p:nvSpPr>
          <p:spPr>
            <a:xfrm>
              <a:off x="0" y="71684"/>
              <a:ext cx="8624454" cy="6449039"/>
            </a:xfrm>
            <a:prstGeom prst="roundRect">
              <a:avLst/>
            </a:prstGeom>
          </p:spPr>
          <p:style>
            <a:lnRef idx="2">
              <a:schemeClr val="accent5"/>
            </a:lnRef>
            <a:fillRef idx="1">
              <a:schemeClr val="lt1"/>
            </a:fillRef>
            <a:effectRef idx="0">
              <a:schemeClr val="accent5"/>
            </a:effectRef>
            <a:fontRef idx="minor">
              <a:schemeClr val="dk1"/>
            </a:fontRef>
          </p:style>
        </p:sp>
        <p:sp>
          <p:nvSpPr>
            <p:cNvPr id="8" name="Скругленный прямоугольник 4"/>
            <p:cNvSpPr/>
            <p:nvPr/>
          </p:nvSpPr>
          <p:spPr>
            <a:xfrm>
              <a:off x="314816" y="386500"/>
              <a:ext cx="7994822" cy="581940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ru-RU" sz="2600" b="1" i="1" kern="1200" dirty="0" smtClean="0"/>
                <a:t>	Одним </a:t>
              </a:r>
              <a:r>
                <a:rPr lang="uk-UA" sz="2600" b="1" i="1" kern="1200" dirty="0" smtClean="0"/>
                <a:t>із суб’єктів сторони захисту в кримінальному провадженні є </a:t>
              </a:r>
              <a:r>
                <a:rPr lang="uk-UA" sz="2600" b="1" i="1" u="sng" kern="1200" dirty="0" smtClean="0"/>
                <a:t>ЗАХИСНИК</a:t>
              </a:r>
              <a:r>
                <a:rPr lang="uk-UA" sz="2600" b="1" i="1" kern="1200" dirty="0" smtClean="0"/>
                <a:t>. </a:t>
              </a:r>
            </a:p>
            <a:p>
              <a:pPr marL="0" lvl="0" indent="811213" algn="just" defTabSz="1155700" rtl="0">
                <a:lnSpc>
                  <a:spcPct val="90000"/>
                </a:lnSpc>
                <a:spcBef>
                  <a:spcPct val="0"/>
                </a:spcBef>
                <a:spcAft>
                  <a:spcPct val="35000"/>
                </a:spcAft>
              </a:pPr>
              <a:r>
                <a:rPr lang="uk-UA" sz="2600" b="1" i="1" kern="1200" dirty="0" smtClean="0"/>
                <a:t>Відповідно до ч. 1 ст.45 КПК захисником</a:t>
              </a:r>
              <a:r>
                <a:rPr lang="uk-UA" sz="2600" b="1" i="0" kern="1200" dirty="0" smtClean="0"/>
                <a:t> є адвокат, який уповноважений у передбаченому законом порядку здійснювати захист прав і законних інтересів підозрюваного, обвинуваченого, засудженого, виправданого, особи, стосовно якої передбачається застосування примусових заходів медичного чи виховного характеру або вирішувалося питання про їх застосування, а також особи, стосовно якої передбачається розгляд питання про видачу іноземній державі (екстрадицію) та надати їм необхідну юридичну допомогу. </a:t>
              </a:r>
              <a:endParaRPr lang="ru-RU" sz="2600" b="1" kern="1200" dirty="0"/>
            </a:p>
          </p:txBody>
        </p:sp>
      </p:grpSp>
    </p:spTree>
    <p:extLst>
      <p:ext uri="{BB962C8B-B14F-4D97-AF65-F5344CB8AC3E}">
        <p14:creationId xmlns:p14="http://schemas.microsoft.com/office/powerpoint/2010/main" xmlns="" val="4078166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9989"/>
            <a:ext cx="12192000" cy="1400530"/>
          </a:xfrm>
        </p:spPr>
        <p:txBody>
          <a:bodyPr/>
          <a:lstStyle/>
          <a:p>
            <a:pPr algn="ctr"/>
            <a:r>
              <a:rPr lang="uk-UA" b="1" i="1" dirty="0"/>
              <a:t>Повноваження захисника на участь у кримінальному провадженні підтверджуються</a:t>
            </a:r>
            <a:r>
              <a:rPr lang="uk-UA" b="1" dirty="0"/>
              <a:t>:</a:t>
            </a:r>
            <a:r>
              <a:rPr lang="ru-RU" b="1" dirty="0"/>
              <a:t/>
            </a:r>
            <a:br>
              <a:rPr lang="ru-RU" b="1" dirty="0"/>
            </a:b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501389560"/>
              </p:ext>
            </p:extLst>
          </p:nvPr>
        </p:nvGraphicFramePr>
        <p:xfrm>
          <a:off x="402190" y="2182906"/>
          <a:ext cx="11483787" cy="4675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вал 5"/>
          <p:cNvSpPr/>
          <p:nvPr/>
        </p:nvSpPr>
        <p:spPr>
          <a:xfrm>
            <a:off x="7542339" y="2208339"/>
            <a:ext cx="4649661" cy="4649661"/>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sp>
      <p:sp>
        <p:nvSpPr>
          <p:cNvPr id="25601" name="Rectangle 1"/>
          <p:cNvSpPr>
            <a:spLocks noChangeArrowheads="1"/>
          </p:cNvSpPr>
          <p:nvPr/>
        </p:nvSpPr>
        <p:spPr bwMode="auto">
          <a:xfrm rot="10800000" flipV="1">
            <a:off x="7252855" y="2716133"/>
            <a:ext cx="4634344" cy="3877985"/>
          </a:xfrm>
          <a:prstGeom prst="rect">
            <a:avLst/>
          </a:prstGeom>
          <a:noFill/>
          <a:ln w="9525">
            <a:noFill/>
            <a:miter lim="800000"/>
            <a:headEnd/>
            <a:tailEnd/>
          </a:ln>
          <a:effectLst/>
        </p:spPr>
        <p:txBody>
          <a:bodyPr vert="horz" wrap="square" lIns="347553" tIns="0" rIns="91440" bIns="0" numCol="1" anchor="ctr" anchorCtr="0" compatLnSpc="1">
            <a:prstTxWarp prst="textNoShape">
              <a:avLst/>
            </a:prstTxWarp>
            <a:spAutoFit/>
          </a:bodyPr>
          <a:lstStyle/>
          <a:p>
            <a:pPr lvl="1" algn="ctr" defTabSz="914400" fontAlgn="base">
              <a:spcBef>
                <a:spcPct val="0"/>
              </a:spcBef>
              <a:spcAft>
                <a:spcPct val="0"/>
              </a:spcAft>
            </a:pPr>
            <a:r>
              <a:rPr kumimoji="0" lang="uk-UA" sz="2800" b="1" i="0" u="none" strike="noStrike" cap="none" normalizeH="0" baseline="0" dirty="0" smtClean="0">
                <a:ln>
                  <a:noFill/>
                </a:ln>
                <a:solidFill>
                  <a:schemeClr val="tx1"/>
                </a:solidFill>
                <a:effectLst/>
                <a:latin typeface="Century Gothic" pitchFamily="34" charset="0"/>
                <a:ea typeface="+mn-ea"/>
                <a:cs typeface="+mn-cs"/>
              </a:rPr>
              <a:t>ДОГОВОРОМ </a:t>
            </a:r>
            <a:r>
              <a:rPr kumimoji="0" lang="uk-UA" sz="2800" i="0" u="none" strike="noStrike" cap="none" normalizeH="0" baseline="0" dirty="0" smtClean="0">
                <a:ln>
                  <a:noFill/>
                </a:ln>
                <a:solidFill>
                  <a:schemeClr val="tx1"/>
                </a:solidFill>
                <a:effectLst/>
                <a:latin typeface="Century Gothic" pitchFamily="34" charset="0"/>
                <a:ea typeface="+mn-ea"/>
                <a:cs typeface="+mn-cs"/>
              </a:rPr>
              <a:t>із захисником </a:t>
            </a:r>
            <a:r>
              <a:rPr lang="uk-UA" sz="2800" dirty="0" smtClean="0">
                <a:latin typeface="Century Gothic" pitchFamily="34" charset="0"/>
              </a:rPr>
              <a:t>або </a:t>
            </a:r>
            <a:r>
              <a:rPr lang="uk-UA" sz="2800" b="1" dirty="0" smtClean="0">
                <a:latin typeface="Century Gothic" pitchFamily="34" charset="0"/>
              </a:rPr>
              <a:t>ДОРУЧЕННЯМ </a:t>
            </a:r>
            <a:r>
              <a:rPr kumimoji="0" lang="uk-UA" sz="2800" b="1" i="0" u="none" strike="noStrike" cap="none" normalizeH="0" baseline="0" dirty="0" smtClean="0">
                <a:ln>
                  <a:noFill/>
                </a:ln>
                <a:solidFill>
                  <a:schemeClr val="tx1"/>
                </a:solidFill>
                <a:effectLst/>
                <a:latin typeface="Century Gothic" pitchFamily="34" charset="0"/>
                <a:ea typeface="+mn-ea"/>
                <a:cs typeface="+mn-cs"/>
              </a:rPr>
              <a:t> </a:t>
            </a:r>
            <a:r>
              <a:rPr kumimoji="0" lang="uk-UA" sz="2800" i="0" u="none" strike="noStrike" cap="none" normalizeH="0" baseline="0" dirty="0" smtClean="0">
                <a:ln>
                  <a:noFill/>
                </a:ln>
                <a:solidFill>
                  <a:schemeClr val="tx1"/>
                </a:solidFill>
                <a:effectLst/>
                <a:latin typeface="Century Gothic" pitchFamily="34" charset="0"/>
                <a:ea typeface="+mn-ea"/>
                <a:cs typeface="+mn-cs"/>
              </a:rPr>
              <a:t>органу (установи), уповноваженого законом на надання безоплатної правової допомоги</a:t>
            </a:r>
            <a:endParaRPr kumimoji="0" lang="ru-RU" sz="2800" b="1" i="0" u="none" strike="noStrike" cap="none" normalizeH="0" baseline="0" dirty="0" smtClean="0">
              <a:ln>
                <a:noFill/>
              </a:ln>
              <a:solidFill>
                <a:schemeClr val="tx1"/>
              </a:solidFill>
              <a:effectLst/>
              <a:latin typeface="Century Gothic"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52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0647"/>
            <a:ext cx="11753088" cy="6113033"/>
          </a:xfrm>
        </p:spPr>
        <p:txBody>
          <a:bodyPr>
            <a:normAutofit/>
          </a:bodyPr>
          <a:lstStyle/>
          <a:p>
            <a:pPr algn="just"/>
            <a:r>
              <a:rPr lang="uk-UA" sz="2400" dirty="0" smtClean="0">
                <a:latin typeface="Times New Roman" pitchFamily="18" charset="0"/>
                <a:cs typeface="Times New Roman" pitchFamily="18" charset="0"/>
              </a:rPr>
              <a:t>Макаров М.А. Судовий </a:t>
            </a:r>
            <a:r>
              <a:rPr lang="uk-UA" sz="2400" dirty="0">
                <a:latin typeface="Times New Roman" pitchFamily="18" charset="0"/>
                <a:cs typeface="Times New Roman" pitchFamily="18" charset="0"/>
              </a:rPr>
              <a:t>контроль у кримінальному процесі : теоретичні та правові основи: автореф. дис. на здобуття наук. ступеня </a:t>
            </a:r>
            <a:r>
              <a:rPr lang="uk-UA" sz="2400" dirty="0" err="1">
                <a:latin typeface="Times New Roman" pitchFamily="18" charset="0"/>
                <a:cs typeface="Times New Roman" pitchFamily="18" charset="0"/>
              </a:rPr>
              <a:t>докт</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юрид</a:t>
            </a:r>
            <a:r>
              <a:rPr lang="uk-UA" sz="2400" dirty="0">
                <a:latin typeface="Times New Roman" pitchFamily="18" charset="0"/>
                <a:cs typeface="Times New Roman" pitchFamily="18" charset="0"/>
              </a:rPr>
              <a:t>. наук : спец. 12.00.09 "Кримінальний процес та криміналістика ; судова експертиза ; ОРД"/ Макаров Марк Анатолійович ; МВС України, НАВС.- Київ, 2018.- 38 с</a:t>
            </a:r>
            <a:r>
              <a:rPr lang="uk-UA" sz="2400" dirty="0" smtClean="0">
                <a:latin typeface="Times New Roman" pitchFamily="18" charset="0"/>
                <a:cs typeface="Times New Roman" pitchFamily="18" charset="0"/>
              </a:rPr>
              <a:t>.</a:t>
            </a:r>
          </a:p>
          <a:p>
            <a:pPr algn="just"/>
            <a:r>
              <a:rPr lang="uk-UA" sz="2400" dirty="0" smtClean="0">
                <a:latin typeface="Times New Roman" pitchFamily="18" charset="0"/>
                <a:cs typeface="Times New Roman" pitchFamily="18" charset="0"/>
              </a:rPr>
              <a:t>Удалова Л.Д. Лікарська таємниця в кримінальному процесі України Л.Д.Удалова, Є.В. </a:t>
            </a:r>
            <a:r>
              <a:rPr lang="uk-UA" sz="2400" dirty="0" err="1" smtClean="0">
                <a:latin typeface="Times New Roman" pitchFamily="18" charset="0"/>
                <a:cs typeface="Times New Roman" pitchFamily="18" charset="0"/>
              </a:rPr>
              <a:t>Кузьмічова-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Кисленко</a:t>
            </a:r>
            <a:r>
              <a:rPr lang="uk-UA" sz="2400" dirty="0" smtClean="0">
                <a:latin typeface="Times New Roman" pitchFamily="18" charset="0"/>
                <a:cs typeface="Times New Roman" pitchFamily="18" charset="0"/>
              </a:rPr>
              <a:t>. – К.: Центр учбової літератури, 2015. – 134 с.</a:t>
            </a:r>
            <a:r>
              <a:rPr lang="uk-UA" sz="2400" dirty="0" smtClean="0"/>
              <a:t> </a:t>
            </a:r>
          </a:p>
          <a:p>
            <a:endParaRPr lang="uk-UA" sz="2400" b="1" dirty="0"/>
          </a:p>
        </p:txBody>
      </p:sp>
    </p:spTree>
    <p:extLst>
      <p:ext uri="{BB962C8B-B14F-4D97-AF65-F5344CB8AC3E}">
        <p14:creationId xmlns:p14="http://schemas.microsoft.com/office/powerpoint/2010/main" xmlns="" val="1715292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12" y="11001"/>
            <a:ext cx="10300447" cy="1400530"/>
          </a:xfrm>
        </p:spPr>
        <p:txBody>
          <a:bodyPr/>
          <a:lstStyle/>
          <a:p>
            <a:pPr algn="ctr"/>
            <a:r>
              <a:rPr lang="uk-UA" sz="3200" b="1" dirty="0"/>
              <a:t>Захисник після його залучення має право відмовитися від виконання своїх обов'язків лише у випадках:</a:t>
            </a:r>
            <a:r>
              <a:rPr lang="ru-RU" sz="3200" b="1" dirty="0"/>
              <a:t/>
            </a:r>
            <a:br>
              <a:rPr lang="ru-RU" sz="3200" b="1" dirty="0"/>
            </a:b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632522065"/>
              </p:ext>
            </p:extLst>
          </p:nvPr>
        </p:nvGraphicFramePr>
        <p:xfrm>
          <a:off x="107576" y="1664989"/>
          <a:ext cx="11940989" cy="492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28150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3777"/>
            <a:ext cx="10461812" cy="1400530"/>
          </a:xfrm>
        </p:spPr>
        <p:txBody>
          <a:bodyPr/>
          <a:lstStyle/>
          <a:p>
            <a:pPr algn="ctr"/>
            <a:r>
              <a:rPr lang="uk-UA" sz="3200" b="1" dirty="0"/>
              <a:t>Слідчий, прокурор, слідчий суддя чи суд зобов'язані забезпечити участь захисника у кримінальному провадженні у випадках:</a:t>
            </a:r>
            <a:r>
              <a:rPr lang="ru-RU" sz="3200" b="1" dirty="0"/>
              <a:t/>
            </a:r>
            <a:br>
              <a:rPr lang="ru-RU" sz="3200" b="1" dirty="0"/>
            </a:b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082178262"/>
              </p:ext>
            </p:extLst>
          </p:nvPr>
        </p:nvGraphicFramePr>
        <p:xfrm>
          <a:off x="161365" y="1815353"/>
          <a:ext cx="11860305" cy="469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1611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8473" y="1392382"/>
            <a:ext cx="10474037" cy="3785652"/>
          </a:xfrm>
          <a:prstGeom prst="rect">
            <a:avLst/>
          </a:prstGeom>
        </p:spPr>
        <p:txBody>
          <a:bodyPr wrap="square">
            <a:spAutoFit/>
          </a:bodyPr>
          <a:lstStyle/>
          <a:p>
            <a:pPr algn="ctr"/>
            <a:r>
              <a:rPr lang="uk-UA" sz="6000" b="1" dirty="0" smtClean="0">
                <a:latin typeface="Arial" pitchFamily="34" charset="0"/>
                <a:cs typeface="Arial" pitchFamily="34" charset="0"/>
              </a:rPr>
              <a:t>5. Потерпілий та його представник у кримінальному процесі. </a:t>
            </a:r>
          </a:p>
          <a:p>
            <a:pPr algn="ctr"/>
            <a:r>
              <a:rPr lang="uk-UA" sz="6000" b="1" dirty="0" smtClean="0">
                <a:latin typeface="Arial" pitchFamily="34" charset="0"/>
                <a:cs typeface="Arial" pitchFamily="34" charset="0"/>
              </a:rPr>
              <a:t>Їх процесуальний статус</a:t>
            </a:r>
            <a:endParaRPr lang="ru-RU" sz="6000" b="1"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ÐÐ°ÑÑÐ¸Ð½ÐºÐ¸ Ð¿Ð¾ Ð·Ð°Ð¿ÑÐ¾ÑÑ ÑÐ¾ÑÐ¾ Ð¿Ð¾ÑÐµÑÐ¿ÑÐ»Ð¾Ð³Ð¾"/>
          <p:cNvPicPr>
            <a:picLocks noChangeAspect="1" noChangeArrowheads="1"/>
          </p:cNvPicPr>
          <p:nvPr/>
        </p:nvPicPr>
        <p:blipFill>
          <a:blip r:embed="rId2"/>
          <a:srcRect/>
          <a:stretch>
            <a:fillRect/>
          </a:stretch>
        </p:blipFill>
        <p:spPr bwMode="auto">
          <a:xfrm>
            <a:off x="3782291" y="3158837"/>
            <a:ext cx="5527963" cy="3699164"/>
          </a:xfrm>
          <a:prstGeom prst="rect">
            <a:avLst/>
          </a:prstGeom>
          <a:ln>
            <a:noFill/>
          </a:ln>
          <a:effectLst>
            <a:softEdge rad="112500"/>
          </a:effectLst>
        </p:spPr>
      </p:pic>
      <p:sp>
        <p:nvSpPr>
          <p:cNvPr id="9" name="Прямоугольник 8"/>
          <p:cNvSpPr/>
          <p:nvPr/>
        </p:nvSpPr>
        <p:spPr>
          <a:xfrm>
            <a:off x="3823856" y="311728"/>
            <a:ext cx="5237018" cy="707886"/>
          </a:xfrm>
          <a:prstGeom prst="rect">
            <a:avLst/>
          </a:prstGeom>
          <a:solidFill>
            <a:schemeClr val="bg2">
              <a:lumMod val="40000"/>
              <a:lumOff val="60000"/>
            </a:schemeClr>
          </a:solidFill>
          <a:ln w="38100">
            <a:solidFill>
              <a:schemeClr val="bg1"/>
            </a:solidFill>
          </a:ln>
        </p:spPr>
        <p:txBody>
          <a:bodyPr wrap="square">
            <a:spAutoFit/>
          </a:bodyPr>
          <a:lstStyle/>
          <a:p>
            <a:pPr algn="ctr"/>
            <a:r>
              <a:rPr lang="uk-UA" sz="4000" b="1" dirty="0" smtClean="0">
                <a:solidFill>
                  <a:schemeClr val="bg1"/>
                </a:solidFill>
              </a:rPr>
              <a:t>П О Т Е Р П І Л И Й</a:t>
            </a:r>
            <a:endParaRPr lang="uk-UA" sz="4000" dirty="0"/>
          </a:p>
        </p:txBody>
      </p:sp>
      <p:sp>
        <p:nvSpPr>
          <p:cNvPr id="14" name="Овал 13"/>
          <p:cNvSpPr/>
          <p:nvPr/>
        </p:nvSpPr>
        <p:spPr>
          <a:xfrm>
            <a:off x="0" y="3408219"/>
            <a:ext cx="4987636" cy="307570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Овал 14"/>
          <p:cNvSpPr/>
          <p:nvPr/>
        </p:nvSpPr>
        <p:spPr>
          <a:xfrm>
            <a:off x="7938655" y="3449781"/>
            <a:ext cx="4253345" cy="307570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r>
              <a:rPr lang="uk-UA" sz="3600" b="1" dirty="0" smtClean="0">
                <a:solidFill>
                  <a:schemeClr val="bg1"/>
                </a:solidFill>
              </a:rPr>
              <a:t>МАЙНОВА</a:t>
            </a:r>
            <a:endParaRPr lang="uk-UA" sz="3600" dirty="0"/>
          </a:p>
        </p:txBody>
      </p:sp>
      <p:sp>
        <p:nvSpPr>
          <p:cNvPr id="16" name="Выноска со стрелкой вниз 15"/>
          <p:cNvSpPr/>
          <p:nvPr/>
        </p:nvSpPr>
        <p:spPr>
          <a:xfrm>
            <a:off x="2951018" y="1018308"/>
            <a:ext cx="7086600" cy="2743199"/>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13" name="Прямоугольник 12"/>
          <p:cNvSpPr/>
          <p:nvPr/>
        </p:nvSpPr>
        <p:spPr>
          <a:xfrm>
            <a:off x="3844636" y="1039090"/>
            <a:ext cx="5216238" cy="1569660"/>
          </a:xfrm>
          <a:prstGeom prst="rect">
            <a:avLst/>
          </a:prstGeom>
          <a:solidFill>
            <a:srgbClr val="FFFF00"/>
          </a:solidFill>
        </p:spPr>
        <p:txBody>
          <a:bodyPr wrap="square">
            <a:spAutoFit/>
          </a:bodyPr>
          <a:lstStyle/>
          <a:p>
            <a:pPr algn="ctr"/>
            <a:r>
              <a:rPr lang="uk-UA" sz="2400" b="1" dirty="0" smtClean="0">
                <a:solidFill>
                  <a:schemeClr val="bg1"/>
                </a:solidFill>
              </a:rPr>
              <a:t>кримінальним правопорушенням</a:t>
            </a:r>
          </a:p>
          <a:p>
            <a:pPr algn="ctr"/>
            <a:r>
              <a:rPr lang="uk-UA" sz="2400" b="1" dirty="0" smtClean="0">
                <a:solidFill>
                  <a:schemeClr val="bg1"/>
                </a:solidFill>
              </a:rPr>
              <a:t>завдано</a:t>
            </a:r>
          </a:p>
          <a:p>
            <a:pPr algn="ctr"/>
            <a:r>
              <a:rPr lang="uk-UA" sz="2400" b="1" dirty="0" smtClean="0">
                <a:solidFill>
                  <a:schemeClr val="bg1"/>
                </a:solidFill>
              </a:rPr>
              <a:t>ШКОДУ</a:t>
            </a:r>
            <a:endParaRPr lang="uk-UA" sz="2400" dirty="0"/>
          </a:p>
        </p:txBody>
      </p:sp>
      <p:sp>
        <p:nvSpPr>
          <p:cNvPr id="10" name="Прямоугольник 9"/>
          <p:cNvSpPr/>
          <p:nvPr/>
        </p:nvSpPr>
        <p:spPr>
          <a:xfrm>
            <a:off x="1205346" y="2267588"/>
            <a:ext cx="3013363" cy="1077218"/>
          </a:xfrm>
          <a:prstGeom prst="rect">
            <a:avLst/>
          </a:prstGeom>
          <a:solidFill>
            <a:schemeClr val="bg2">
              <a:lumMod val="40000"/>
              <a:lumOff val="60000"/>
            </a:schemeClr>
          </a:solidFill>
          <a:ln>
            <a:solidFill>
              <a:schemeClr val="bg1"/>
            </a:solidFill>
          </a:ln>
        </p:spPr>
        <p:txBody>
          <a:bodyPr wrap="square">
            <a:spAutoFit/>
          </a:bodyPr>
          <a:lstStyle/>
          <a:p>
            <a:pPr algn="ctr"/>
            <a:r>
              <a:rPr lang="uk-UA" sz="3200" b="1" dirty="0" smtClean="0">
                <a:solidFill>
                  <a:schemeClr val="bg1"/>
                </a:solidFill>
              </a:rPr>
              <a:t>фізична</a:t>
            </a:r>
          </a:p>
          <a:p>
            <a:pPr algn="ctr"/>
            <a:r>
              <a:rPr lang="uk-UA" sz="3200" b="1" dirty="0" smtClean="0">
                <a:solidFill>
                  <a:schemeClr val="bg1"/>
                </a:solidFill>
              </a:rPr>
              <a:t>особа</a:t>
            </a:r>
            <a:endParaRPr lang="uk-UA" sz="3200" dirty="0"/>
          </a:p>
        </p:txBody>
      </p:sp>
      <p:sp>
        <p:nvSpPr>
          <p:cNvPr id="11" name="Прямоугольник 10"/>
          <p:cNvSpPr/>
          <p:nvPr/>
        </p:nvSpPr>
        <p:spPr>
          <a:xfrm>
            <a:off x="8515764" y="2267588"/>
            <a:ext cx="3059708" cy="1119847"/>
          </a:xfrm>
          <a:prstGeom prst="rect">
            <a:avLst/>
          </a:prstGeom>
          <a:solidFill>
            <a:schemeClr val="bg2">
              <a:lumMod val="40000"/>
              <a:lumOff val="60000"/>
            </a:schemeClr>
          </a:solidFill>
          <a:ln>
            <a:solidFill>
              <a:schemeClr val="bg1"/>
            </a:solidFill>
          </a:ln>
        </p:spPr>
        <p:txBody>
          <a:bodyPr wrap="square">
            <a:spAutoFit/>
          </a:bodyPr>
          <a:lstStyle/>
          <a:p>
            <a:pPr algn="ctr"/>
            <a:r>
              <a:rPr lang="uk-UA" sz="3200" b="1" dirty="0" smtClean="0">
                <a:solidFill>
                  <a:schemeClr val="bg1"/>
                </a:solidFill>
              </a:rPr>
              <a:t>юридична </a:t>
            </a:r>
          </a:p>
          <a:p>
            <a:pPr algn="ctr"/>
            <a:r>
              <a:rPr lang="uk-UA" sz="3200" b="1" dirty="0" smtClean="0">
                <a:solidFill>
                  <a:schemeClr val="bg1"/>
                </a:solidFill>
              </a:rPr>
              <a:t>особа</a:t>
            </a:r>
            <a:endParaRPr lang="uk-UA" sz="3200" dirty="0"/>
          </a:p>
        </p:txBody>
      </p:sp>
      <p:sp>
        <p:nvSpPr>
          <p:cNvPr id="17" name="Прямоугольник 16"/>
          <p:cNvSpPr/>
          <p:nvPr/>
        </p:nvSpPr>
        <p:spPr>
          <a:xfrm>
            <a:off x="822875" y="4054825"/>
            <a:ext cx="3448380" cy="1754326"/>
          </a:xfrm>
          <a:prstGeom prst="rect">
            <a:avLst/>
          </a:prstGeom>
        </p:spPr>
        <p:txBody>
          <a:bodyPr wrap="none">
            <a:spAutoFit/>
          </a:bodyPr>
          <a:lstStyle/>
          <a:p>
            <a:pPr algn="just">
              <a:buFont typeface="Wingdings" pitchFamily="2" charset="2"/>
              <a:buChar char="ü"/>
            </a:pPr>
            <a:r>
              <a:rPr lang="uk-UA" sz="3600" b="1" dirty="0" smtClean="0">
                <a:solidFill>
                  <a:schemeClr val="bg1"/>
                </a:solidFill>
              </a:rPr>
              <a:t>МОРАЛЬНА, </a:t>
            </a:r>
          </a:p>
          <a:p>
            <a:pPr algn="just">
              <a:buFont typeface="Wingdings" pitchFamily="2" charset="2"/>
              <a:buChar char="ü"/>
            </a:pPr>
            <a:r>
              <a:rPr lang="uk-UA" sz="3600" b="1" dirty="0" smtClean="0">
                <a:solidFill>
                  <a:schemeClr val="bg1"/>
                </a:solidFill>
              </a:rPr>
              <a:t>ФІЗИЧНА,</a:t>
            </a:r>
          </a:p>
          <a:p>
            <a:pPr algn="just">
              <a:buFont typeface="Wingdings" pitchFamily="2" charset="2"/>
              <a:buChar char="ü"/>
            </a:pPr>
            <a:r>
              <a:rPr lang="uk-UA" sz="3600" b="1" dirty="0" smtClean="0">
                <a:solidFill>
                  <a:schemeClr val="bg1"/>
                </a:solidFill>
              </a:rPr>
              <a:t>МАЙНОВА</a:t>
            </a:r>
            <a:endParaRPr lang="uk-UA" sz="3600" dirty="0"/>
          </a:p>
        </p:txBody>
      </p:sp>
      <p:sp>
        <p:nvSpPr>
          <p:cNvPr id="18" name="Выгнутая вправо стрелка 17"/>
          <p:cNvSpPr/>
          <p:nvPr/>
        </p:nvSpPr>
        <p:spPr>
          <a:xfrm>
            <a:off x="9850583" y="270164"/>
            <a:ext cx="2057400" cy="2036618"/>
          </a:xfrm>
          <a:prstGeom prst="curved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9" name="Выгнутая влево стрелка 18"/>
          <p:cNvSpPr/>
          <p:nvPr/>
        </p:nvSpPr>
        <p:spPr>
          <a:xfrm>
            <a:off x="394854" y="311727"/>
            <a:ext cx="2078181" cy="2140528"/>
          </a:xfrm>
          <a:prstGeom prst="curv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3488677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400530"/>
          </a:xfrm>
        </p:spPr>
        <p:txBody>
          <a:bodyPr/>
          <a:lstStyle/>
          <a:p>
            <a:pPr algn="ctr"/>
            <a:r>
              <a:rPr lang="uk-UA" b="1" dirty="0"/>
              <a:t>Потерпілий </a:t>
            </a:r>
            <a:r>
              <a:rPr lang="uk-UA" b="1" dirty="0" smtClean="0"/>
              <a:t/>
            </a:r>
            <a:br>
              <a:rPr lang="uk-UA" b="1" dirty="0" smtClean="0"/>
            </a:br>
            <a:r>
              <a:rPr lang="uk-UA" b="1" dirty="0" smtClean="0"/>
              <a:t>зобов’язаний</a:t>
            </a:r>
            <a:r>
              <a:rPr lang="uk-UA" b="1" dirty="0"/>
              <a:t>:</a:t>
            </a:r>
            <a:r>
              <a:rPr lang="ru-RU" b="1" dirty="0"/>
              <a:t/>
            </a:r>
            <a:br>
              <a:rPr lang="ru-RU" b="1" dirty="0"/>
            </a:b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084984920"/>
              </p:ext>
            </p:extLst>
          </p:nvPr>
        </p:nvGraphicFramePr>
        <p:xfrm>
          <a:off x="201706" y="1331260"/>
          <a:ext cx="11819965" cy="509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71046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873025503"/>
              </p:ext>
            </p:extLst>
          </p:nvPr>
        </p:nvGraphicFramePr>
        <p:xfrm>
          <a:off x="121024" y="430306"/>
          <a:ext cx="11658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41646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282817689"/>
              </p:ext>
            </p:extLst>
          </p:nvPr>
        </p:nvGraphicFramePr>
        <p:xfrm>
          <a:off x="107575" y="161365"/>
          <a:ext cx="11819965" cy="6508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1487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49928" y="272534"/>
            <a:ext cx="5341527" cy="707886"/>
          </a:xfrm>
          <a:prstGeom prst="rect">
            <a:avLst/>
          </a:prstGeom>
          <a:solidFill>
            <a:schemeClr val="bg2">
              <a:lumMod val="50000"/>
            </a:schemeClr>
          </a:solidFill>
        </p:spPr>
        <p:txBody>
          <a:bodyPr wrap="none">
            <a:spAutoFit/>
          </a:bodyPr>
          <a:lstStyle/>
          <a:p>
            <a:pPr algn="ctr"/>
            <a:r>
              <a:rPr lang="uk-UA" sz="4000" b="1" dirty="0" smtClean="0"/>
              <a:t>Якщо потерпілим є:</a:t>
            </a:r>
            <a:endParaRPr lang="uk-UA" sz="4000" dirty="0"/>
          </a:p>
        </p:txBody>
      </p:sp>
      <p:sp>
        <p:nvSpPr>
          <p:cNvPr id="8" name="Прямоугольник 7"/>
          <p:cNvSpPr/>
          <p:nvPr/>
        </p:nvSpPr>
        <p:spPr>
          <a:xfrm>
            <a:off x="265368" y="1602570"/>
            <a:ext cx="5025735" cy="646331"/>
          </a:xfrm>
          <a:prstGeom prst="rect">
            <a:avLst/>
          </a:prstGeom>
        </p:spPr>
        <p:txBody>
          <a:bodyPr wrap="none">
            <a:spAutoFit/>
          </a:bodyPr>
          <a:lstStyle/>
          <a:p>
            <a:pPr algn="just"/>
            <a:r>
              <a:rPr lang="uk-UA" sz="3600" b="1" dirty="0" smtClean="0"/>
              <a:t>неповнолітня особа </a:t>
            </a:r>
            <a:endParaRPr lang="uk-UA" sz="3600" dirty="0"/>
          </a:p>
        </p:txBody>
      </p:sp>
      <p:sp>
        <p:nvSpPr>
          <p:cNvPr id="9" name="Прямоугольник 8"/>
          <p:cNvSpPr/>
          <p:nvPr/>
        </p:nvSpPr>
        <p:spPr>
          <a:xfrm>
            <a:off x="4447309" y="2336907"/>
            <a:ext cx="7377544" cy="2308324"/>
          </a:xfrm>
          <a:prstGeom prst="rect">
            <a:avLst/>
          </a:prstGeom>
        </p:spPr>
        <p:txBody>
          <a:bodyPr wrap="square">
            <a:spAutoFit/>
          </a:bodyPr>
          <a:lstStyle/>
          <a:p>
            <a:pPr algn="just"/>
            <a:r>
              <a:rPr lang="uk-UA" sz="3600" b="1" dirty="0" smtClean="0"/>
              <a:t>особа, визнана в установленому законом порядку недієздатною чи обмежено дієздатною</a:t>
            </a:r>
            <a:endParaRPr lang="uk-UA" sz="3600" dirty="0"/>
          </a:p>
        </p:txBody>
      </p:sp>
      <p:sp>
        <p:nvSpPr>
          <p:cNvPr id="10" name="Стрелка вниз 9"/>
          <p:cNvSpPr/>
          <p:nvPr/>
        </p:nvSpPr>
        <p:spPr>
          <a:xfrm>
            <a:off x="1579418" y="810491"/>
            <a:ext cx="1683327" cy="831273"/>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a:off x="7197436" y="1316182"/>
            <a:ext cx="1683327" cy="831273"/>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авая фигурная скобка 11"/>
          <p:cNvSpPr/>
          <p:nvPr/>
        </p:nvSpPr>
        <p:spPr>
          <a:xfrm rot="5400000">
            <a:off x="5860471" y="-893619"/>
            <a:ext cx="893619" cy="11242965"/>
          </a:xfrm>
          <a:prstGeom prst="rightBrace">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3" name="Прямоугольник 12"/>
          <p:cNvSpPr/>
          <p:nvPr/>
        </p:nvSpPr>
        <p:spPr>
          <a:xfrm>
            <a:off x="0" y="4965174"/>
            <a:ext cx="12192000" cy="1892826"/>
          </a:xfrm>
          <a:prstGeom prst="rect">
            <a:avLst/>
          </a:prstGeom>
        </p:spPr>
        <p:txBody>
          <a:bodyPr wrap="square">
            <a:spAutoFit/>
          </a:bodyPr>
          <a:lstStyle/>
          <a:p>
            <a:pPr lvl="0" algn="ctr" defTabSz="1466850">
              <a:lnSpc>
                <a:spcPct val="90000"/>
              </a:lnSpc>
              <a:spcBef>
                <a:spcPct val="0"/>
              </a:spcBef>
              <a:spcAft>
                <a:spcPct val="35000"/>
              </a:spcAft>
            </a:pPr>
            <a:r>
              <a:rPr lang="uk-UA" sz="3600" b="1" dirty="0" smtClean="0"/>
              <a:t>до участі в процесуальній дії разом з нею залучається її </a:t>
            </a:r>
          </a:p>
          <a:p>
            <a:pPr lvl="0" algn="ctr" defTabSz="1466850">
              <a:lnSpc>
                <a:spcPct val="90000"/>
              </a:lnSpc>
              <a:spcBef>
                <a:spcPct val="0"/>
              </a:spcBef>
              <a:spcAft>
                <a:spcPct val="35000"/>
              </a:spcAft>
            </a:pPr>
            <a:r>
              <a:rPr lang="uk-UA" sz="4400" b="1" i="1" dirty="0" smtClean="0">
                <a:solidFill>
                  <a:schemeClr val="bg1"/>
                </a:solidFill>
              </a:rPr>
              <a:t>ЗАКОННИЙ ПРЕДСТАВНИК</a:t>
            </a:r>
            <a:endParaRPr lang="ru-RU" sz="44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5835" y="309282"/>
            <a:ext cx="11612147" cy="6373906"/>
          </a:xfrm>
        </p:spPr>
        <p:txBody>
          <a:bodyPr>
            <a:normAutofit/>
          </a:bodyPr>
          <a:lstStyle/>
          <a:p>
            <a:pPr marL="0" indent="0" algn="ctr">
              <a:buNone/>
            </a:pPr>
            <a:r>
              <a:rPr lang="en-US" i="1" dirty="0" smtClean="0"/>
              <a:t>	</a:t>
            </a:r>
            <a:r>
              <a:rPr lang="uk-UA" sz="2800" b="1" i="1" dirty="0" smtClean="0">
                <a:solidFill>
                  <a:srgbClr val="FF0000"/>
                </a:solidFill>
              </a:rPr>
              <a:t>Законні </a:t>
            </a:r>
            <a:r>
              <a:rPr lang="uk-UA" sz="2800" b="1" i="1" dirty="0">
                <a:solidFill>
                  <a:srgbClr val="FF0000"/>
                </a:solidFill>
              </a:rPr>
              <a:t>представники можуть представляти інтереси:</a:t>
            </a:r>
            <a:endParaRPr lang="ru-RU" sz="2800" b="1" dirty="0">
              <a:solidFill>
                <a:srgbClr val="FF0000"/>
              </a:solidFill>
            </a:endParaRPr>
          </a:p>
          <a:p>
            <a:r>
              <a:rPr lang="uk-UA" sz="2400" b="1" i="1" dirty="0"/>
              <a:t>– підозрюваного, обвинуваченого (ст. 44 КПК України);</a:t>
            </a:r>
            <a:endParaRPr lang="ru-RU" sz="2400" b="1" i="1" dirty="0"/>
          </a:p>
          <a:p>
            <a:r>
              <a:rPr lang="uk-UA" sz="2400" b="1" i="1" dirty="0"/>
              <a:t>– потерпілого (ст. 59 КПК України);</a:t>
            </a:r>
            <a:endParaRPr lang="ru-RU" sz="2400" b="1" i="1" dirty="0"/>
          </a:p>
          <a:p>
            <a:r>
              <a:rPr lang="uk-UA" sz="2400" b="1" i="1" dirty="0"/>
              <a:t>– цивільного позивача ( ст. 64 КПК України).</a:t>
            </a:r>
            <a:endParaRPr lang="ru-RU" sz="2400" b="1" i="1" dirty="0"/>
          </a:p>
          <a:p>
            <a:endParaRPr lang="en-US" i="1" dirty="0" smtClean="0"/>
          </a:p>
          <a:p>
            <a:pPr marL="0" indent="0" algn="ctr">
              <a:buNone/>
            </a:pPr>
            <a:r>
              <a:rPr lang="en-US" i="1" dirty="0"/>
              <a:t>	</a:t>
            </a:r>
            <a:r>
              <a:rPr lang="uk-UA" sz="2800" b="1" i="1" dirty="0" smtClean="0">
                <a:solidFill>
                  <a:srgbClr val="FF0000"/>
                </a:solidFill>
              </a:rPr>
              <a:t>Законними </a:t>
            </a:r>
            <a:r>
              <a:rPr lang="uk-UA" sz="2800" b="1" i="1" dirty="0">
                <a:solidFill>
                  <a:srgbClr val="FF0000"/>
                </a:solidFill>
              </a:rPr>
              <a:t>представниками можуть бути</a:t>
            </a:r>
            <a:r>
              <a:rPr lang="uk-UA" sz="2800" b="1" dirty="0">
                <a:solidFill>
                  <a:srgbClr val="FF0000"/>
                </a:solidFill>
              </a:rPr>
              <a:t> </a:t>
            </a:r>
            <a:endParaRPr lang="uk-UA" sz="2800" b="1" dirty="0" smtClean="0">
              <a:solidFill>
                <a:srgbClr val="FF0000"/>
              </a:solidFill>
            </a:endParaRPr>
          </a:p>
          <a:p>
            <a:pPr marL="0" indent="0" algn="ctr">
              <a:buNone/>
            </a:pPr>
            <a:r>
              <a:rPr lang="uk-UA" sz="2800" b="1" dirty="0" smtClean="0">
                <a:solidFill>
                  <a:srgbClr val="FF0000"/>
                </a:solidFill>
              </a:rPr>
              <a:t>(</a:t>
            </a:r>
            <a:r>
              <a:rPr lang="uk-UA" sz="2800" b="1" dirty="0">
                <a:solidFill>
                  <a:srgbClr val="FF0000"/>
                </a:solidFill>
              </a:rPr>
              <a:t>ч. 2 ст. 44 КПК України):</a:t>
            </a:r>
            <a:endParaRPr lang="ru-RU" sz="2800" b="1" dirty="0">
              <a:solidFill>
                <a:srgbClr val="FF0000"/>
              </a:solidFill>
            </a:endParaRPr>
          </a:p>
          <a:p>
            <a:pPr algn="just"/>
            <a:r>
              <a:rPr lang="uk-UA" sz="2400" dirty="0"/>
              <a:t>– </a:t>
            </a:r>
            <a:r>
              <a:rPr lang="uk-UA" sz="2400" b="1" i="1" dirty="0"/>
              <a:t>батьки (</a:t>
            </a:r>
            <a:r>
              <a:rPr lang="uk-UA" sz="2400" b="1" i="1" dirty="0" err="1"/>
              <a:t>усиновлювачі</a:t>
            </a:r>
            <a:r>
              <a:rPr lang="uk-UA" sz="2400" b="1" i="1" dirty="0"/>
              <a:t>), а в разі їх відсутності – опікуни чи піклувальники особи;</a:t>
            </a:r>
            <a:endParaRPr lang="ru-RU" sz="2400" b="1" i="1" dirty="0"/>
          </a:p>
          <a:p>
            <a:pPr algn="just"/>
            <a:r>
              <a:rPr lang="uk-UA" sz="2400" b="1" i="1" dirty="0"/>
              <a:t>– інші повнолітні близькі родичі чи члени сім’ї;</a:t>
            </a:r>
            <a:endParaRPr lang="ru-RU" sz="2400" b="1" i="1" dirty="0"/>
          </a:p>
          <a:p>
            <a:pPr algn="just"/>
            <a:r>
              <a:rPr lang="uk-UA" sz="2400" b="1" i="1" dirty="0"/>
              <a:t>– представники органів опіки і піклування;</a:t>
            </a:r>
            <a:endParaRPr lang="ru-RU" sz="2400" b="1" i="1" dirty="0"/>
          </a:p>
          <a:p>
            <a:pPr algn="just"/>
            <a:r>
              <a:rPr lang="uk-UA" sz="2400" b="1" i="1" dirty="0"/>
              <a:t>– представники установ і організацій, під опікою чи піклуванням яких перебуває неповнолітній, недієздатний чи обмежено дієздатний.</a:t>
            </a:r>
            <a:endParaRPr lang="ru-RU" sz="2400" b="1" i="1" dirty="0"/>
          </a:p>
          <a:p>
            <a:endParaRPr lang="ru-RU" dirty="0"/>
          </a:p>
        </p:txBody>
      </p:sp>
    </p:spTree>
    <p:extLst>
      <p:ext uri="{BB962C8B-B14F-4D97-AF65-F5344CB8AC3E}">
        <p14:creationId xmlns:p14="http://schemas.microsoft.com/office/powerpoint/2010/main" xmlns="" val="2622604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351" y="2018207"/>
            <a:ext cx="11202169" cy="1938992"/>
          </a:xfrm>
          <a:prstGeom prst="rect">
            <a:avLst/>
          </a:prstGeom>
        </p:spPr>
        <p:txBody>
          <a:bodyPr wrap="none">
            <a:spAutoFit/>
          </a:bodyPr>
          <a:lstStyle/>
          <a:p>
            <a:pPr algn="ctr"/>
            <a:r>
              <a:rPr lang="uk-UA" sz="6000" b="1" smtClean="0">
                <a:latin typeface="Arial" pitchFamily="34" charset="0"/>
                <a:cs typeface="Arial" pitchFamily="34" charset="0"/>
              </a:rPr>
              <a:t>6. Інші учасники </a:t>
            </a:r>
          </a:p>
          <a:p>
            <a:pPr algn="ctr"/>
            <a:r>
              <a:rPr lang="uk-UA" sz="6000" b="1" smtClean="0">
                <a:latin typeface="Arial" pitchFamily="34" charset="0"/>
                <a:cs typeface="Arial" pitchFamily="34" charset="0"/>
              </a:rPr>
              <a:t>кримінального провадження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4093" y="374073"/>
            <a:ext cx="9404723" cy="1400530"/>
          </a:xfrm>
        </p:spPr>
        <p:txBody>
          <a:bodyPr/>
          <a:lstStyle/>
          <a:p>
            <a:pPr algn="ctr"/>
            <a:r>
              <a:rPr lang="uk-UA" sz="4400" b="1" dirty="0" smtClean="0"/>
              <a:t>План лекції:</a:t>
            </a:r>
            <a:endParaRPr lang="ru-RU" sz="4400" b="1" dirty="0"/>
          </a:p>
        </p:txBody>
      </p:sp>
      <p:sp>
        <p:nvSpPr>
          <p:cNvPr id="3" name="Объект 2"/>
          <p:cNvSpPr>
            <a:spLocks noGrp="1"/>
          </p:cNvSpPr>
          <p:nvPr>
            <p:ph idx="1"/>
          </p:nvPr>
        </p:nvSpPr>
        <p:spPr>
          <a:xfrm>
            <a:off x="0" y="1887071"/>
            <a:ext cx="12192000" cy="4970929"/>
          </a:xfrm>
        </p:spPr>
        <p:txBody>
          <a:bodyPr>
            <a:normAutofit/>
          </a:bodyPr>
          <a:lstStyle/>
          <a:p>
            <a:pPr marL="0" indent="0" algn="just">
              <a:buNone/>
            </a:pPr>
            <a:r>
              <a:rPr lang="uk-UA" sz="2400" b="1" smtClean="0"/>
              <a:t>1</a:t>
            </a:r>
            <a:r>
              <a:rPr lang="uk-UA" sz="2400" b="1"/>
              <a:t>. Поняття і класифікація суб’єктів кримінального процесу.	</a:t>
            </a:r>
            <a:endParaRPr lang="uk-UA" sz="2400" b="1" smtClean="0"/>
          </a:p>
          <a:p>
            <a:pPr marL="0" indent="0" algn="just">
              <a:buNone/>
            </a:pPr>
            <a:r>
              <a:rPr lang="uk-UA" sz="2400" b="1" smtClean="0"/>
              <a:t>2</a:t>
            </a:r>
            <a:r>
              <a:rPr lang="uk-UA" sz="2400" b="1"/>
              <a:t>. Суд, слідчий суддя, присяжний як суб’єкти кримінально-процесуальної діяльності.	</a:t>
            </a:r>
            <a:endParaRPr lang="uk-UA" sz="2400" b="1" smtClean="0"/>
          </a:p>
          <a:p>
            <a:pPr marL="0" indent="0" algn="just">
              <a:buNone/>
            </a:pPr>
            <a:r>
              <a:rPr lang="uk-UA" sz="2400" b="1" smtClean="0"/>
              <a:t>3</a:t>
            </a:r>
            <a:r>
              <a:rPr lang="uk-UA" sz="2400" b="1"/>
              <a:t>. Сторона обвинувачення.	</a:t>
            </a:r>
            <a:endParaRPr lang="uk-UA" sz="2400" b="1" smtClean="0"/>
          </a:p>
          <a:p>
            <a:pPr marL="0" indent="0" algn="just">
              <a:buNone/>
            </a:pPr>
            <a:r>
              <a:rPr lang="uk-UA" sz="2400" b="1" smtClean="0"/>
              <a:t>4</a:t>
            </a:r>
            <a:r>
              <a:rPr lang="uk-UA" sz="2400" b="1"/>
              <a:t>. Сторона захисту</a:t>
            </a:r>
            <a:r>
              <a:rPr lang="uk-UA" sz="2400" b="1" smtClean="0"/>
              <a:t>.</a:t>
            </a:r>
          </a:p>
          <a:p>
            <a:pPr marL="0" indent="0" algn="just">
              <a:buNone/>
            </a:pPr>
            <a:r>
              <a:rPr lang="uk-UA" sz="2400" b="1" smtClean="0"/>
              <a:t>5</a:t>
            </a:r>
            <a:r>
              <a:rPr lang="uk-UA" sz="2400" b="1"/>
              <a:t>. Потерпілий та його представник у кримінальному процесі. </a:t>
            </a:r>
            <a:endParaRPr lang="uk-UA" sz="2400" b="1" smtClean="0"/>
          </a:p>
          <a:p>
            <a:pPr marL="0" indent="0" algn="just">
              <a:buNone/>
            </a:pPr>
            <a:r>
              <a:rPr lang="uk-UA" sz="2400" b="1" smtClean="0"/>
              <a:t>Їх </a:t>
            </a:r>
            <a:r>
              <a:rPr lang="uk-UA" sz="2400" b="1"/>
              <a:t>процесуальний статус</a:t>
            </a:r>
            <a:r>
              <a:rPr lang="uk-UA" sz="2400" b="1" smtClean="0"/>
              <a:t>.</a:t>
            </a:r>
          </a:p>
          <a:p>
            <a:pPr marL="0" indent="0" algn="just">
              <a:buNone/>
            </a:pPr>
            <a:r>
              <a:rPr lang="uk-UA" sz="2400" b="1" smtClean="0"/>
              <a:t>6. Інші учасники кримінального провадження.</a:t>
            </a:r>
          </a:p>
          <a:p>
            <a:pPr marL="0" indent="0" algn="just">
              <a:buNone/>
            </a:pPr>
            <a:r>
              <a:rPr lang="uk-UA" sz="2400" b="1" smtClean="0"/>
              <a:t>7. Відводи суб’єктів кримінального провадження.</a:t>
            </a:r>
            <a:endParaRPr lang="uk-UA" sz="2400" b="1"/>
          </a:p>
        </p:txBody>
      </p:sp>
    </p:spTree>
    <p:extLst>
      <p:ext uri="{BB962C8B-B14F-4D97-AF65-F5344CB8AC3E}">
        <p14:creationId xmlns:p14="http://schemas.microsoft.com/office/powerpoint/2010/main" xmlns="" val="2617300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5494" y="1611202"/>
            <a:ext cx="7113495" cy="4637198"/>
          </a:xfrm>
        </p:spPr>
        <p:txBody>
          <a:bodyPr/>
          <a:lstStyle/>
          <a:p>
            <a:pPr marL="0" indent="0" algn="just">
              <a:buNone/>
            </a:pPr>
            <a:r>
              <a:rPr lang="en-US" b="1" i="1" dirty="0" smtClean="0"/>
              <a:t>	</a:t>
            </a:r>
            <a:r>
              <a:rPr lang="uk-UA" sz="3200" b="1" i="1" dirty="0" smtClean="0">
                <a:solidFill>
                  <a:srgbClr val="FF0000"/>
                </a:solidFill>
              </a:rPr>
              <a:t>Заявником</a:t>
            </a:r>
            <a:r>
              <a:rPr lang="uk-UA" sz="3200" dirty="0" smtClean="0"/>
              <a:t> </a:t>
            </a:r>
            <a:r>
              <a:rPr lang="uk-UA" sz="3200" dirty="0"/>
              <a:t>– є фізична або юридична особа, яка звернулася із заявою або повідомленням про кримінальне правопорушення до органу державної влади, уповноваженого розпочати досудове розслідування, і не є потерпілим (ч. 1 ст. 60 КПК України).</a:t>
            </a:r>
            <a:endParaRPr lang="ru-RU" sz="3200" dirty="0"/>
          </a:p>
          <a:p>
            <a:endParaRPr lang="ru-RU" dirty="0"/>
          </a:p>
        </p:txBody>
      </p:sp>
      <p:pic>
        <p:nvPicPr>
          <p:cNvPr id="5122" name="Picture 2" descr="ÐÐ°ÑÑÐ¸Ð½ÐºÐ¸ Ð¿Ð¾ Ð·Ð°Ð¿ÑÐ¾ÑÑ Ð·Ð°ÑÐ²Ð½Ð¸Ðº ÐºÐ°ÑÑÐ¸Ð½Ðº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5666" y="2259106"/>
            <a:ext cx="4276561" cy="3421250"/>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624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596" y="640977"/>
            <a:ext cx="6265676" cy="6351494"/>
          </a:xfrm>
        </p:spPr>
        <p:txBody>
          <a:bodyPr>
            <a:noAutofit/>
          </a:bodyPr>
          <a:lstStyle/>
          <a:p>
            <a:pPr marL="0" indent="0" algn="just">
              <a:buNone/>
            </a:pPr>
            <a:r>
              <a:rPr lang="en-US" sz="2400" b="1" i="1" dirty="0" smtClean="0"/>
              <a:t>	</a:t>
            </a:r>
            <a:r>
              <a:rPr lang="uk-UA" sz="3200" b="1" i="1" dirty="0" smtClean="0">
                <a:solidFill>
                  <a:srgbClr val="FF0000"/>
                </a:solidFill>
              </a:rPr>
              <a:t>Цивільним </a:t>
            </a:r>
            <a:r>
              <a:rPr lang="uk-UA" sz="3200" b="1" i="1" dirty="0">
                <a:solidFill>
                  <a:srgbClr val="FF0000"/>
                </a:solidFill>
              </a:rPr>
              <a:t>позивачем</a:t>
            </a:r>
            <a:r>
              <a:rPr lang="uk-UA" sz="3200" b="1" dirty="0">
                <a:solidFill>
                  <a:srgbClr val="FF0000"/>
                </a:solidFill>
              </a:rPr>
              <a:t> </a:t>
            </a:r>
            <a:r>
              <a:rPr lang="uk-UA" sz="2400" b="1" dirty="0"/>
              <a:t>у кримінальному провадженні є фізична особа, якій кримінальним правопорушенням або іншим суспільно небезпечним діянням завдано майнової та/або моральної шкоди, а також юридична особа, якій кримінальним правопорушенням або іншим суспільно небезпечним діянням завдано майнової шкоди, та яка в порядку, встановленому </a:t>
            </a:r>
            <a:r>
              <a:rPr lang="uk-UA" sz="2400" b="1" dirty="0" smtClean="0"/>
              <a:t>КПК, </a:t>
            </a:r>
            <a:r>
              <a:rPr lang="uk-UA" sz="2400" b="1" dirty="0"/>
              <a:t>пред’явила цивільний позов (ч. 1 ст. 61 </a:t>
            </a:r>
            <a:r>
              <a:rPr lang="uk-UA" sz="2400" b="1" dirty="0" smtClean="0"/>
              <a:t>КПК).</a:t>
            </a:r>
            <a:endParaRPr lang="ru-RU" sz="2400" b="1" dirty="0"/>
          </a:p>
          <a:p>
            <a:pPr algn="just"/>
            <a:endParaRPr lang="ru-RU" sz="2400" b="1" dirty="0"/>
          </a:p>
        </p:txBody>
      </p:sp>
      <p:pic>
        <p:nvPicPr>
          <p:cNvPr id="6146" name="Picture 2" descr="ÐÐ°ÑÑÐ¸Ð½ÐºÐ¸ Ð¿Ð¾ Ð·Ð°Ð¿ÑÐ¾ÑÑ ÑÐ¸Ð²ÑÐ»ÑÐ½Ð¸Ð¹ Ð¿Ð¾Ð·Ð¸Ð²Ð°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47367" y="1966399"/>
            <a:ext cx="5444633" cy="3700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1218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748616456"/>
              </p:ext>
            </p:extLst>
          </p:nvPr>
        </p:nvGraphicFramePr>
        <p:xfrm>
          <a:off x="336176" y="376519"/>
          <a:ext cx="11577917" cy="623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09321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118097327"/>
              </p:ext>
            </p:extLst>
          </p:nvPr>
        </p:nvGraphicFramePr>
        <p:xfrm>
          <a:off x="268942" y="0"/>
          <a:ext cx="11282082" cy="6548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40959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76" y="143435"/>
            <a:ext cx="11821188" cy="1539891"/>
          </a:xfrm>
        </p:spPr>
        <p:txBody>
          <a:bodyPr/>
          <a:lstStyle/>
          <a:p>
            <a:pPr algn="ctr"/>
            <a:r>
              <a:rPr lang="uk-UA" sz="4000" b="1" i="1" dirty="0"/>
              <a:t>Представником юридичної особи, щодо якої здійснюється провадження,</a:t>
            </a:r>
            <a:r>
              <a:rPr lang="uk-UA" sz="4000" b="1" dirty="0"/>
              <a:t> може бути: </a:t>
            </a:r>
            <a:r>
              <a:rPr lang="ru-RU" dirty="0"/>
              <a:t/>
            </a:r>
            <a:br>
              <a:rPr lang="ru-RU" dirty="0"/>
            </a:br>
            <a:endParaRPr lang="ru-RU" dirty="0"/>
          </a:p>
        </p:txBody>
      </p:sp>
      <p:grpSp>
        <p:nvGrpSpPr>
          <p:cNvPr id="6" name="Группа 5"/>
          <p:cNvGrpSpPr/>
          <p:nvPr/>
        </p:nvGrpSpPr>
        <p:grpSpPr>
          <a:xfrm>
            <a:off x="0" y="1441005"/>
            <a:ext cx="4890390" cy="4890390"/>
            <a:chOff x="1507501" y="13374"/>
            <a:chExt cx="4890390" cy="4890390"/>
          </a:xfrm>
        </p:grpSpPr>
        <p:sp>
          <p:nvSpPr>
            <p:cNvPr id="7" name="Овал 6"/>
            <p:cNvSpPr/>
            <p:nvPr/>
          </p:nvSpPr>
          <p:spPr>
            <a:xfrm>
              <a:off x="1507501" y="13374"/>
              <a:ext cx="4890390" cy="489039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sp>
        <p:sp>
          <p:nvSpPr>
            <p:cNvPr id="8" name="Овал 4"/>
            <p:cNvSpPr/>
            <p:nvPr/>
          </p:nvSpPr>
          <p:spPr>
            <a:xfrm>
              <a:off x="2460557" y="569274"/>
              <a:ext cx="2819684" cy="373702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uk-UA" sz="2900" b="1" i="0" kern="1200" dirty="0" smtClean="0"/>
                <a:t>а) особа, яка у кримінальному провадженні має право бути захисником;</a:t>
              </a:r>
              <a:endParaRPr lang="ru-RU" sz="2900" b="1" kern="1200" dirty="0"/>
            </a:p>
          </p:txBody>
        </p:sp>
      </p:grpSp>
      <p:grpSp>
        <p:nvGrpSpPr>
          <p:cNvPr id="9" name="Группа 8"/>
          <p:cNvGrpSpPr/>
          <p:nvPr/>
        </p:nvGrpSpPr>
        <p:grpSpPr>
          <a:xfrm>
            <a:off x="6567666" y="1510758"/>
            <a:ext cx="4917139" cy="4917139"/>
            <a:chOff x="3256429" y="0"/>
            <a:chExt cx="4917139" cy="4917139"/>
          </a:xfrm>
        </p:grpSpPr>
        <p:sp>
          <p:nvSpPr>
            <p:cNvPr id="10" name="Овал 9"/>
            <p:cNvSpPr/>
            <p:nvPr/>
          </p:nvSpPr>
          <p:spPr>
            <a:xfrm>
              <a:off x="3256429" y="0"/>
              <a:ext cx="4917139" cy="4917139"/>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sp>
        <p:sp>
          <p:nvSpPr>
            <p:cNvPr id="11" name="Овал 4"/>
            <p:cNvSpPr/>
            <p:nvPr/>
          </p:nvSpPr>
          <p:spPr>
            <a:xfrm>
              <a:off x="3976528" y="720098"/>
              <a:ext cx="3476941" cy="347694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89050" rtl="0">
                <a:lnSpc>
                  <a:spcPct val="90000"/>
                </a:lnSpc>
                <a:spcBef>
                  <a:spcPct val="0"/>
                </a:spcBef>
                <a:spcAft>
                  <a:spcPct val="35000"/>
                </a:spcAft>
              </a:pPr>
              <a:r>
                <a:rPr lang="uk-UA" sz="2900" b="1" i="0" kern="1200" dirty="0" smtClean="0"/>
                <a:t>б) керівник чи інша особа, уповноважена законом або установчими документами; працівник юридичної особи.</a:t>
              </a:r>
              <a:endParaRPr lang="ru-RU" sz="2900" b="1" kern="1200" dirty="0"/>
            </a:p>
          </p:txBody>
        </p:sp>
      </p:grpSp>
    </p:spTree>
    <p:extLst>
      <p:ext uri="{BB962C8B-B14F-4D97-AF65-F5344CB8AC3E}">
        <p14:creationId xmlns:p14="http://schemas.microsoft.com/office/powerpoint/2010/main" xmlns="" val="3720263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71" y="452718"/>
            <a:ext cx="11376211" cy="1400530"/>
          </a:xfrm>
        </p:spPr>
        <p:txBody>
          <a:bodyPr/>
          <a:lstStyle/>
          <a:p>
            <a:pPr algn="ctr"/>
            <a:r>
              <a:rPr lang="uk-UA" sz="3200" b="1" dirty="0"/>
              <a:t>Третя особа, щодо майна якої вирішується питання про арешт, як учасник кримінального провадження</a:t>
            </a:r>
            <a:r>
              <a:rPr lang="ru-RU" sz="3200" dirty="0"/>
              <a:t/>
            </a:r>
            <a:br>
              <a:rPr lang="ru-RU" sz="3200"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921820839"/>
              </p:ext>
            </p:extLst>
          </p:nvPr>
        </p:nvGraphicFramePr>
        <p:xfrm>
          <a:off x="116540" y="1853248"/>
          <a:ext cx="12075460" cy="489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9223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4"/>
          <p:cNvSpPr/>
          <p:nvPr/>
        </p:nvSpPr>
        <p:spPr>
          <a:xfrm>
            <a:off x="545436" y="790629"/>
            <a:ext cx="6645073" cy="51737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just" defTabSz="2178050" rtl="0">
              <a:lnSpc>
                <a:spcPct val="90000"/>
              </a:lnSpc>
              <a:spcBef>
                <a:spcPct val="0"/>
              </a:spcBef>
              <a:spcAft>
                <a:spcPct val="35000"/>
              </a:spcAft>
            </a:pPr>
            <a:r>
              <a:rPr lang="uk-UA" sz="4000" b="1" i="1" kern="1200" dirty="0" smtClean="0"/>
              <a:t>	Свідок</a:t>
            </a:r>
            <a:r>
              <a:rPr lang="uk-UA" sz="4000" b="1" i="0" kern="1200" dirty="0" smtClean="0"/>
              <a:t> </a:t>
            </a:r>
            <a:r>
              <a:rPr lang="uk-UA" sz="4000" b="0" i="0" kern="1200" dirty="0" smtClean="0"/>
              <a:t>– це фізична особа, якій відомі або можуть бути відомі обставини, що підлягають доказуванню під час кримінального провадження, і яка викликана для давання показань (ч. 1 ст. 65 КПК України).</a:t>
            </a:r>
            <a:endParaRPr lang="ru-RU" sz="4000" kern="1200" dirty="0"/>
          </a:p>
        </p:txBody>
      </p:sp>
      <p:pic>
        <p:nvPicPr>
          <p:cNvPr id="11266" name="Picture 2" descr="ÐÐ°ÑÑÐ¸Ð½ÐºÐ¸ Ð¿Ð¾ Ð·Ð°Ð¿ÑÐ¾ÑÑ ÑÐ¾ÑÐ¾ ÑÐ²ÑÐ´Ð¾Ðº Ð·Ð»Ð¾ÑÐ¸Ð½Ñ"/>
          <p:cNvPicPr>
            <a:picLocks noChangeAspect="1" noChangeArrowheads="1"/>
          </p:cNvPicPr>
          <p:nvPr/>
        </p:nvPicPr>
        <p:blipFill>
          <a:blip r:embed="rId2"/>
          <a:srcRect/>
          <a:stretch>
            <a:fillRect/>
          </a:stretch>
        </p:blipFill>
        <p:spPr bwMode="auto">
          <a:xfrm>
            <a:off x="7523019" y="1482435"/>
            <a:ext cx="4384964" cy="3879273"/>
          </a:xfrm>
          <a:prstGeom prst="rect">
            <a:avLst/>
          </a:prstGeom>
          <a:noFill/>
        </p:spPr>
      </p:pic>
    </p:spTree>
    <p:extLst>
      <p:ext uri="{BB962C8B-B14F-4D97-AF65-F5344CB8AC3E}">
        <p14:creationId xmlns:p14="http://schemas.microsoft.com/office/powerpoint/2010/main" xmlns="" val="3152805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Свідок має право</a:t>
            </a:r>
            <a:endParaRPr lang="ru-RU" b="1" dirty="0"/>
          </a:p>
        </p:txBody>
      </p:sp>
      <p:sp>
        <p:nvSpPr>
          <p:cNvPr id="3" name="Объект 2"/>
          <p:cNvSpPr>
            <a:spLocks noGrp="1"/>
          </p:cNvSpPr>
          <p:nvPr>
            <p:ph idx="1"/>
          </p:nvPr>
        </p:nvSpPr>
        <p:spPr>
          <a:xfrm>
            <a:off x="376518" y="1304365"/>
            <a:ext cx="11403106" cy="5378823"/>
          </a:xfrm>
          <a:solidFill>
            <a:schemeClr val="accent3">
              <a:lumMod val="50000"/>
            </a:schemeClr>
          </a:solidFill>
        </p:spPr>
        <p:txBody>
          <a:bodyPr>
            <a:normAutofit fontScale="77500" lnSpcReduction="20000"/>
          </a:bodyPr>
          <a:lstStyle/>
          <a:p>
            <a:pPr marL="0" indent="0">
              <a:buNone/>
            </a:pPr>
            <a:endParaRPr lang="ru-RU" dirty="0"/>
          </a:p>
          <a:p>
            <a:pPr lvl="0" algn="just"/>
            <a:r>
              <a:rPr lang="uk-UA" sz="2300" b="1" dirty="0"/>
              <a:t>знати, у зв'язку з чим і в якому кримінальному провадженні він допитується;</a:t>
            </a:r>
            <a:endParaRPr lang="ru-RU" sz="2300" b="1" dirty="0"/>
          </a:p>
          <a:p>
            <a:pPr lvl="0" algn="just"/>
            <a:r>
              <a:rPr lang="uk-UA" sz="2300" b="1" dirty="0"/>
              <a:t>користуватися під час давання показань та участі в проведенні інших процесуальних дій правовою допомогою адвоката;</a:t>
            </a:r>
            <a:endParaRPr lang="ru-RU" sz="2300" b="1" dirty="0"/>
          </a:p>
          <a:p>
            <a:pPr lvl="0" algn="just"/>
            <a:r>
              <a:rPr lang="uk-UA" sz="2300" b="1" dirty="0"/>
              <a:t>відмовитися давати показання щодо себе, близьких родичів та членів своєї сім'ї, що можуть стати підставою для підозри, обвинувачення у вчиненні ним, близькими родичами чи членами його сім'ї кримінального правопорушення, а також показання щодо відомостей, які згідно з положеннями ст. 65 КПК України не підлягають розголошенню;</a:t>
            </a:r>
            <a:endParaRPr lang="ru-RU" sz="2300" b="1" dirty="0"/>
          </a:p>
          <a:p>
            <a:pPr lvl="0" algn="just"/>
            <a:r>
              <a:rPr lang="uk-UA" sz="2300" b="1" dirty="0"/>
              <a:t>давати показання рідною або іншою мовою, якою він вільно володіє, і користуватися допомогою перекладача;</a:t>
            </a:r>
            <a:endParaRPr lang="ru-RU" sz="2300" b="1" dirty="0"/>
          </a:p>
          <a:p>
            <a:pPr lvl="0" algn="just"/>
            <a:r>
              <a:rPr lang="uk-UA" sz="2300" b="1" dirty="0"/>
              <a:t>користуватися нотатками і документами при даванні показань у тих випадках, коли показання стосуються будь-яких розрахунків та інших відомостей, які йому важко тримати в пам'яті;</a:t>
            </a:r>
            <a:endParaRPr lang="ru-RU" sz="2300" b="1" dirty="0"/>
          </a:p>
          <a:p>
            <a:pPr lvl="0" algn="just"/>
            <a:r>
              <a:rPr lang="uk-UA" sz="2300" b="1" dirty="0"/>
              <a:t>на відшкодування витрат, пов'язаних з викликом для давання показань;</a:t>
            </a:r>
            <a:endParaRPr lang="ru-RU" sz="2300" b="1" dirty="0"/>
          </a:p>
          <a:p>
            <a:pPr lvl="0" algn="just"/>
            <a:r>
              <a:rPr lang="uk-UA" sz="2300" b="1" dirty="0"/>
              <a:t>ознайомлюватися з протоколом допиту та заявляти клопотання про внесення до нього змін, доповнень і зауважень, а також власноручно робити такі доповнення і зауваження;</a:t>
            </a:r>
            <a:endParaRPr lang="ru-RU" sz="2300" b="1" dirty="0"/>
          </a:p>
          <a:p>
            <a:pPr lvl="0" algn="just"/>
            <a:r>
              <a:rPr lang="uk-UA" sz="2300" b="1" dirty="0"/>
              <a:t>заявляти клопотання про забезпечення безпеки у випадках, передбачених законом;</a:t>
            </a:r>
            <a:endParaRPr lang="ru-RU" sz="2300" b="1" dirty="0"/>
          </a:p>
          <a:p>
            <a:pPr lvl="0" algn="just"/>
            <a:r>
              <a:rPr lang="uk-UA" sz="2300" b="1" dirty="0"/>
              <a:t>заявляти відвід перекладачу.</a:t>
            </a:r>
            <a:endParaRPr lang="ru-RU" sz="2300" b="1" dirty="0"/>
          </a:p>
          <a:p>
            <a:pPr algn="just"/>
            <a:endParaRPr lang="ru-RU" sz="2300" b="1" dirty="0"/>
          </a:p>
        </p:txBody>
      </p:sp>
    </p:spTree>
    <p:extLst>
      <p:ext uri="{BB962C8B-B14F-4D97-AF65-F5344CB8AC3E}">
        <p14:creationId xmlns:p14="http://schemas.microsoft.com/office/powerpoint/2010/main" xmlns="" val="421240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Свідок зобов'язаний:</a:t>
            </a:r>
            <a:r>
              <a:rPr lang="ru-RU" b="1" dirty="0"/>
              <a:t/>
            </a:r>
            <a:br>
              <a:rPr lang="ru-RU" b="1" dirty="0"/>
            </a:b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507979806"/>
              </p:ext>
            </p:extLst>
          </p:nvPr>
        </p:nvGraphicFramePr>
        <p:xfrm>
          <a:off x="201707" y="1398493"/>
          <a:ext cx="11672046" cy="5284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8502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antydot.info/wp-content/uploads/2018/02/1-89.jpg"/>
          <p:cNvPicPr>
            <a:picLocks noChangeAspect="1" noChangeArrowheads="1"/>
          </p:cNvPicPr>
          <p:nvPr/>
        </p:nvPicPr>
        <p:blipFill>
          <a:blip r:embed="rId2"/>
          <a:srcRect/>
          <a:stretch>
            <a:fillRect/>
          </a:stretch>
        </p:blipFill>
        <p:spPr bwMode="auto">
          <a:xfrm>
            <a:off x="7190509" y="393411"/>
            <a:ext cx="5001491" cy="3575916"/>
          </a:xfrm>
          <a:prstGeom prst="rect">
            <a:avLst/>
          </a:prstGeom>
          <a:ln>
            <a:noFill/>
          </a:ln>
          <a:effectLst>
            <a:softEdge rad="112500"/>
          </a:effectLst>
        </p:spPr>
      </p:pic>
      <p:sp>
        <p:nvSpPr>
          <p:cNvPr id="8" name="Скругленный прямоугольник 4"/>
          <p:cNvSpPr/>
          <p:nvPr/>
        </p:nvSpPr>
        <p:spPr>
          <a:xfrm>
            <a:off x="0" y="1020186"/>
            <a:ext cx="7026026" cy="2656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just" defTabSz="1511300" rtl="0">
              <a:lnSpc>
                <a:spcPct val="90000"/>
              </a:lnSpc>
              <a:spcBef>
                <a:spcPct val="0"/>
              </a:spcBef>
              <a:spcAft>
                <a:spcPct val="35000"/>
              </a:spcAft>
            </a:pPr>
            <a:r>
              <a:rPr lang="en-US" sz="3400" b="1" i="1" kern="1200" dirty="0" smtClean="0">
                <a:solidFill>
                  <a:schemeClr val="bg1"/>
                </a:solidFill>
                <a:latin typeface="Arial" pitchFamily="34" charset="0"/>
                <a:cs typeface="Arial" pitchFamily="34" charset="0"/>
              </a:rPr>
              <a:t>	</a:t>
            </a:r>
            <a:r>
              <a:rPr lang="uk-UA" sz="3400" b="1" i="1" kern="1200" dirty="0" smtClean="0">
                <a:solidFill>
                  <a:schemeClr val="bg1"/>
                </a:solidFill>
                <a:latin typeface="Arial" pitchFamily="34" charset="0"/>
                <a:cs typeface="Arial" pitchFamily="34" charset="0"/>
              </a:rPr>
              <a:t>ПОНЯТИЙ</a:t>
            </a:r>
            <a:r>
              <a:rPr lang="uk-UA" sz="3400" b="0" i="1" kern="1200" dirty="0" smtClean="0">
                <a:solidFill>
                  <a:schemeClr val="tx1"/>
                </a:solidFill>
                <a:latin typeface="Arial" pitchFamily="34" charset="0"/>
                <a:cs typeface="Arial" pitchFamily="34" charset="0"/>
              </a:rPr>
              <a:t> </a:t>
            </a:r>
            <a:r>
              <a:rPr lang="uk-UA" sz="3400" b="0" i="0" kern="1200" dirty="0" smtClean="0">
                <a:solidFill>
                  <a:schemeClr val="tx1"/>
                </a:solidFill>
                <a:latin typeface="Arial" pitchFamily="34" charset="0"/>
                <a:cs typeface="Arial" pitchFamily="34" charset="0"/>
              </a:rPr>
              <a:t>– це незаінтересована особа, яка на запрошення слідчого, прокурора присутня при провадженні слідчих (розшукових) дій і своїм підписом засвідчує відповідність записів у протоколі виконаним діям.</a:t>
            </a:r>
            <a:endParaRPr lang="ru-RU" sz="3400" kern="1200" dirty="0">
              <a:solidFill>
                <a:schemeClr val="tx1"/>
              </a:solidFill>
              <a:latin typeface="Arial" pitchFamily="34" charset="0"/>
              <a:cs typeface="Arial" pitchFamily="34" charset="0"/>
            </a:endParaRPr>
          </a:p>
        </p:txBody>
      </p:sp>
      <p:sp>
        <p:nvSpPr>
          <p:cNvPr id="12" name="Прямоугольник 11"/>
          <p:cNvSpPr/>
          <p:nvPr/>
        </p:nvSpPr>
        <p:spPr>
          <a:xfrm>
            <a:off x="935182" y="4242138"/>
            <a:ext cx="10910453" cy="2677656"/>
          </a:xfrm>
          <a:prstGeom prst="rect">
            <a:avLst/>
          </a:prstGeom>
        </p:spPr>
        <p:txBody>
          <a:bodyPr wrap="square">
            <a:spAutoFit/>
          </a:bodyPr>
          <a:lstStyle/>
          <a:p>
            <a:pPr algn="ctr"/>
            <a:r>
              <a:rPr lang="uk-UA" sz="2800" b="1" dirty="0" smtClean="0">
                <a:solidFill>
                  <a:schemeClr val="bg1"/>
                </a:solidFill>
              </a:rPr>
              <a:t>ПОНЯТИМИ НЕ МОЖУТЬ БУТИ:</a:t>
            </a:r>
          </a:p>
          <a:p>
            <a:pPr indent="539750" algn="just">
              <a:buFont typeface="Wingdings" pitchFamily="2" charset="2"/>
              <a:buChar char="q"/>
            </a:pPr>
            <a:r>
              <a:rPr lang="uk-UA" sz="2800" b="1" dirty="0" smtClean="0"/>
              <a:t>потерпілий, </a:t>
            </a:r>
          </a:p>
          <a:p>
            <a:pPr indent="539750" algn="just">
              <a:buFont typeface="Wingdings" pitchFamily="2" charset="2"/>
              <a:buChar char="q"/>
            </a:pPr>
            <a:r>
              <a:rPr lang="uk-UA" sz="2800" b="1" dirty="0" smtClean="0"/>
              <a:t>родичі підозрюваного, обвинуваченого і потерпілого, </a:t>
            </a:r>
          </a:p>
          <a:p>
            <a:pPr indent="539750" algn="just">
              <a:buFont typeface="Wingdings" pitchFamily="2" charset="2"/>
              <a:buChar char="q"/>
            </a:pPr>
            <a:r>
              <a:rPr lang="uk-UA" sz="2800" b="1" dirty="0" smtClean="0"/>
              <a:t>працівники правоохоронних органів, </a:t>
            </a:r>
          </a:p>
          <a:p>
            <a:pPr indent="539750" algn="just">
              <a:buFont typeface="Wingdings" pitchFamily="2" charset="2"/>
              <a:buChar char="q"/>
            </a:pPr>
            <a:r>
              <a:rPr lang="uk-UA" sz="2800" b="1" dirty="0" smtClean="0"/>
              <a:t>особи, заінтересовані в результатах кримінального провадження. </a:t>
            </a:r>
            <a:endParaRPr lang="uk-UA" sz="2800" b="1" dirty="0"/>
          </a:p>
        </p:txBody>
      </p:sp>
    </p:spTree>
    <p:extLst>
      <p:ext uri="{BB962C8B-B14F-4D97-AF65-F5344CB8AC3E}">
        <p14:creationId xmlns:p14="http://schemas.microsoft.com/office/powerpoint/2010/main" xmlns="" val="320372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65" y="1331260"/>
            <a:ext cx="11497235" cy="5199528"/>
          </a:xfrm>
        </p:spPr>
        <p:txBody>
          <a:bodyPr>
            <a:normAutofit/>
          </a:bodyPr>
          <a:lstStyle/>
          <a:p>
            <a:pPr marL="0" lvl="0" indent="0" algn="ctr">
              <a:spcBef>
                <a:spcPts val="0"/>
              </a:spcBef>
              <a:buClrTx/>
              <a:buSzTx/>
              <a:buNone/>
            </a:pPr>
            <a:r>
              <a:rPr lang="uk-UA" sz="6000" b="1" dirty="0" smtClean="0">
                <a:latin typeface="Arial" pitchFamily="34" charset="0"/>
                <a:ea typeface="+mn-ea"/>
                <a:cs typeface="Arial" pitchFamily="34" charset="0"/>
              </a:rPr>
              <a:t>1. Поняття </a:t>
            </a:r>
            <a:r>
              <a:rPr lang="uk-UA" sz="6000" b="1" dirty="0">
                <a:latin typeface="Arial" pitchFamily="34" charset="0"/>
                <a:ea typeface="+mn-ea"/>
                <a:cs typeface="Arial" pitchFamily="34" charset="0"/>
              </a:rPr>
              <a:t>і класифікація суб’єктів кримінального процесу</a:t>
            </a:r>
            <a:endParaRPr lang="ru-RU" sz="6000" b="1" dirty="0">
              <a:latin typeface="Arial" pitchFamily="34" charset="0"/>
              <a:ea typeface="+mn-ea"/>
              <a:cs typeface="Arial" pitchFamily="34" charset="0"/>
            </a:endParaRPr>
          </a:p>
          <a:p>
            <a:endParaRPr lang="ru-RU" sz="6000" dirty="0">
              <a:latin typeface="Arial" pitchFamily="34" charset="0"/>
              <a:cs typeface="Arial" pitchFamily="34" charset="0"/>
            </a:endParaRPr>
          </a:p>
        </p:txBody>
      </p:sp>
    </p:spTree>
    <p:extLst>
      <p:ext uri="{BB962C8B-B14F-4D97-AF65-F5344CB8AC3E}">
        <p14:creationId xmlns:p14="http://schemas.microsoft.com/office/powerpoint/2010/main" xmlns="" val="793406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ÑÑÐ¸Ð½ÐºÐ¸ Ð¿Ð¾ Ð·Ð°Ð¿ÑÐ¾ÑÑ ÑÐ¾ÑÐ¾ ÐµÐºÑÐ¿ÐµÑÑÐ° ÑÑÐ´Ð¾Ð²Ð¾-Ð¼ÐµÐ´Ð¸ÑÐ½Ð¾Ð³Ð¾"/>
          <p:cNvPicPr>
            <a:picLocks noChangeAspect="1" noChangeArrowheads="1"/>
          </p:cNvPicPr>
          <p:nvPr/>
        </p:nvPicPr>
        <p:blipFill>
          <a:blip r:embed="rId2"/>
          <a:srcRect/>
          <a:stretch>
            <a:fillRect/>
          </a:stretch>
        </p:blipFill>
        <p:spPr bwMode="auto">
          <a:xfrm>
            <a:off x="6002329" y="0"/>
            <a:ext cx="5199069" cy="3491345"/>
          </a:xfrm>
          <a:prstGeom prst="rect">
            <a:avLst/>
          </a:prstGeom>
          <a:ln>
            <a:noFill/>
          </a:ln>
          <a:effectLst>
            <a:softEdge rad="112500"/>
          </a:effectLst>
        </p:spPr>
      </p:pic>
      <p:sp>
        <p:nvSpPr>
          <p:cNvPr id="5" name="Прямоугольник 4"/>
          <p:cNvSpPr/>
          <p:nvPr/>
        </p:nvSpPr>
        <p:spPr>
          <a:xfrm>
            <a:off x="346364" y="355424"/>
            <a:ext cx="6096000" cy="6186309"/>
          </a:xfrm>
          <a:prstGeom prst="rect">
            <a:avLst/>
          </a:prstGeom>
        </p:spPr>
        <p:txBody>
          <a:bodyPr>
            <a:spAutoFit/>
          </a:bodyPr>
          <a:lstStyle/>
          <a:p>
            <a:pPr algn="ctr"/>
            <a:r>
              <a:rPr lang="uk-UA" sz="3600" b="1" i="1" dirty="0" smtClean="0">
                <a:solidFill>
                  <a:schemeClr val="bg1"/>
                </a:solidFill>
              </a:rPr>
              <a:t>ЕКСПЕРТ</a:t>
            </a:r>
            <a:r>
              <a:rPr lang="uk-UA" sz="2400" b="1" dirty="0" smtClean="0"/>
              <a:t> </a:t>
            </a:r>
            <a:endParaRPr lang="en-US" sz="2400" b="1" dirty="0" smtClean="0"/>
          </a:p>
          <a:p>
            <a:pPr algn="just"/>
            <a:r>
              <a:rPr lang="uk-UA" sz="2400" b="1" dirty="0" smtClean="0"/>
              <a:t>у кримінальному провадженні є особа, яка володіє науковими, технічними або іншими спеціальними знаннями, має право відповідно до Закону України «Про судову експертизу» на проведення експертизи і якій доручено провести дослідження об'єктів, явищ і процесів, що містять відомості про обставини вчинення кримінального правопорушення, та дати висновок з питань, які виникають під час кримінального провадження і стосуються сфери її знань (ч. 1 ст. 69 КПК України).</a:t>
            </a:r>
            <a:endParaRPr lang="ru-RU" sz="2400" b="1" dirty="0"/>
          </a:p>
        </p:txBody>
      </p:sp>
      <p:pic>
        <p:nvPicPr>
          <p:cNvPr id="8196" name="Picture 4" descr="ÐÐ°ÑÑÐ¸Ð½ÐºÐ¸ Ð¿Ð¾ Ð·Ð°Ð¿ÑÐ¾ÑÑ ÑÐ¾ÑÐ¾ ÐµÐºÑÐ¿ÐµÑÑÐ° ÑÑÐ´Ð¾Ð²Ð¾-Ð¼ÐµÐ´Ð¸ÑÐ½Ð¾Ð³Ð¾"/>
          <p:cNvPicPr>
            <a:picLocks noChangeAspect="1" noChangeArrowheads="1"/>
          </p:cNvPicPr>
          <p:nvPr/>
        </p:nvPicPr>
        <p:blipFill>
          <a:blip r:embed="rId3"/>
          <a:srcRect/>
          <a:stretch>
            <a:fillRect/>
          </a:stretch>
        </p:blipFill>
        <p:spPr bwMode="auto">
          <a:xfrm>
            <a:off x="7045036" y="3311042"/>
            <a:ext cx="5146964" cy="3412663"/>
          </a:xfrm>
          <a:prstGeom prst="rect">
            <a:avLst/>
          </a:prstGeom>
          <a:ln>
            <a:noFill/>
          </a:ln>
          <a:effectLst>
            <a:softEdge rad="112500"/>
          </a:effectLst>
        </p:spPr>
      </p:pic>
    </p:spTree>
    <p:extLst>
      <p:ext uri="{BB962C8B-B14F-4D97-AF65-F5344CB8AC3E}">
        <p14:creationId xmlns:p14="http://schemas.microsoft.com/office/powerpoint/2010/main" xmlns="" val="3209510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7982" y="436418"/>
            <a:ext cx="7232073" cy="5509200"/>
          </a:xfrm>
          <a:prstGeom prst="rect">
            <a:avLst/>
          </a:prstGeom>
        </p:spPr>
        <p:txBody>
          <a:bodyPr wrap="square">
            <a:spAutoFit/>
          </a:bodyPr>
          <a:lstStyle/>
          <a:p>
            <a:pPr algn="ctr"/>
            <a:r>
              <a:rPr lang="uk-UA" sz="3200" b="1" i="1" dirty="0" smtClean="0">
                <a:solidFill>
                  <a:schemeClr val="bg1"/>
                </a:solidFill>
                <a:latin typeface="Arial" pitchFamily="34" charset="0"/>
                <a:cs typeface="Arial" pitchFamily="34" charset="0"/>
              </a:rPr>
              <a:t>СПЕЦІАЛІСТ</a:t>
            </a:r>
            <a:r>
              <a:rPr lang="uk-UA" sz="3200" dirty="0" smtClean="0">
                <a:solidFill>
                  <a:schemeClr val="bg1"/>
                </a:solidFill>
                <a:latin typeface="Arial" pitchFamily="34" charset="0"/>
                <a:cs typeface="Arial" pitchFamily="34" charset="0"/>
              </a:rPr>
              <a:t> </a:t>
            </a:r>
            <a:endParaRPr lang="en-US" sz="3200" dirty="0" smtClean="0">
              <a:solidFill>
                <a:schemeClr val="bg1"/>
              </a:solidFill>
              <a:latin typeface="Arial" pitchFamily="34" charset="0"/>
              <a:cs typeface="Arial" pitchFamily="34" charset="0"/>
            </a:endParaRPr>
          </a:p>
          <a:p>
            <a:pPr algn="just"/>
            <a:r>
              <a:rPr lang="uk-UA" sz="3200" b="1" dirty="0" smtClean="0">
                <a:latin typeface="Arial" pitchFamily="34" charset="0"/>
                <a:cs typeface="Arial" pitchFamily="34" charset="0"/>
              </a:rPr>
              <a:t>у кримінальному провадженні є особа, яка володіє спеціальними знаннями та навичками застосування технічних або інших засобів і може надавати консультації під час досудового розслідування і судового розгляду з питань, що потребують відповідних спеціальних знань й навичок (ч. 1 ст. 71 КПК України).</a:t>
            </a:r>
            <a:endParaRPr lang="ru-RU" sz="3200" b="1" dirty="0">
              <a:latin typeface="Arial" pitchFamily="34" charset="0"/>
              <a:cs typeface="Arial" pitchFamily="34" charset="0"/>
            </a:endParaRPr>
          </a:p>
        </p:txBody>
      </p:sp>
      <p:pic>
        <p:nvPicPr>
          <p:cNvPr id="91138" name="Picture 2" descr="ÐÐ°ÑÑÐ¸Ð½ÐºÐ¸ Ð¿Ð¾ Ð·Ð°Ð¿ÑÐ¾ÑÑ ÑÐ¾ÑÐ¾ ÐºÑÐ¸Ð¼Ð¸Ð½Ð°Ð»Ð¸ÑÑÐ°"/>
          <p:cNvPicPr>
            <a:picLocks noChangeAspect="1" noChangeArrowheads="1"/>
          </p:cNvPicPr>
          <p:nvPr/>
        </p:nvPicPr>
        <p:blipFill>
          <a:blip r:embed="rId2"/>
          <a:srcRect/>
          <a:stretch>
            <a:fillRect/>
          </a:stretch>
        </p:blipFill>
        <p:spPr bwMode="auto">
          <a:xfrm>
            <a:off x="7813964" y="1983221"/>
            <a:ext cx="3956051" cy="333692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3291" y="260384"/>
            <a:ext cx="11533909" cy="6185647"/>
          </a:xfrm>
        </p:spPr>
        <p:txBody>
          <a:bodyPr>
            <a:normAutofit/>
          </a:bodyPr>
          <a:lstStyle/>
          <a:p>
            <a:pPr marL="0" indent="0" algn="just">
              <a:buNone/>
            </a:pPr>
            <a:r>
              <a:rPr lang="uk-UA" sz="2800" b="1" dirty="0" smtClean="0"/>
              <a:t>	</a:t>
            </a:r>
            <a:r>
              <a:rPr lang="uk-UA" sz="2800" b="1" dirty="0" smtClean="0">
                <a:solidFill>
                  <a:schemeClr val="bg1">
                    <a:lumMod val="95000"/>
                    <a:lumOff val="5000"/>
                  </a:schemeClr>
                </a:solidFill>
              </a:rPr>
              <a:t>Перекладач </a:t>
            </a:r>
            <a:r>
              <a:rPr lang="uk-UA" sz="2800" b="1" dirty="0">
                <a:solidFill>
                  <a:schemeClr val="bg1">
                    <a:lumMod val="95000"/>
                    <a:lumOff val="5000"/>
                  </a:schemeClr>
                </a:solidFill>
              </a:rPr>
              <a:t>(</a:t>
            </a:r>
            <a:r>
              <a:rPr lang="uk-UA" sz="2800" b="1" dirty="0" err="1">
                <a:solidFill>
                  <a:schemeClr val="bg1">
                    <a:lumMod val="95000"/>
                    <a:lumOff val="5000"/>
                  </a:schemeClr>
                </a:solidFill>
              </a:rPr>
              <a:t>сурдоперекладач</a:t>
            </a:r>
            <a:r>
              <a:rPr lang="uk-UA" sz="2800" b="1" dirty="0">
                <a:solidFill>
                  <a:schemeClr val="bg1">
                    <a:lumMod val="95000"/>
                    <a:lumOff val="5000"/>
                  </a:schemeClr>
                </a:solidFill>
              </a:rPr>
              <a:t>)</a:t>
            </a:r>
            <a:r>
              <a:rPr lang="uk-UA" sz="2800" dirty="0">
                <a:solidFill>
                  <a:schemeClr val="bg1">
                    <a:lumMod val="95000"/>
                    <a:lumOff val="5000"/>
                  </a:schemeClr>
                </a:solidFill>
              </a:rPr>
              <a:t> </a:t>
            </a:r>
            <a:r>
              <a:rPr lang="uk-UA" sz="2800" dirty="0"/>
              <a:t>– це особа, яка володіє мовою, якою здійснюється кримінальне провадження, і мовою особи, яка не володіє мовою якою здійснюється кримінальне провадження, яка залучається сторонами кримінального провадження або слідчим суддею чи судом до участі в провадженні у разі необхідності перекладу пояснень, показань або документів (ч. 1 ст. 68 </a:t>
            </a:r>
            <a:r>
              <a:rPr lang="uk-UA" sz="2800" dirty="0" smtClean="0"/>
              <a:t>КПК).</a:t>
            </a:r>
          </a:p>
          <a:p>
            <a:pPr algn="just">
              <a:buNone/>
            </a:pPr>
            <a:endParaRPr lang="uk-UA" sz="2800" b="1" i="1" dirty="0" smtClean="0"/>
          </a:p>
          <a:p>
            <a:pPr marL="0" indent="0" algn="just">
              <a:buNone/>
            </a:pPr>
            <a:r>
              <a:rPr lang="uk-UA" sz="2800" b="1" i="1" dirty="0" smtClean="0"/>
              <a:t>	</a:t>
            </a:r>
            <a:r>
              <a:rPr lang="uk-UA" sz="2800" b="1" i="1" dirty="0" smtClean="0">
                <a:solidFill>
                  <a:schemeClr val="bg1">
                    <a:lumMod val="95000"/>
                    <a:lumOff val="5000"/>
                  </a:schemeClr>
                </a:solidFill>
              </a:rPr>
              <a:t>Представник </a:t>
            </a:r>
            <a:r>
              <a:rPr lang="uk-UA" sz="2800" b="1" i="1" dirty="0">
                <a:solidFill>
                  <a:schemeClr val="bg1">
                    <a:lumMod val="95000"/>
                    <a:lumOff val="5000"/>
                  </a:schemeClr>
                </a:solidFill>
              </a:rPr>
              <a:t>персоналу органу </a:t>
            </a:r>
            <a:r>
              <a:rPr lang="uk-UA" sz="2800" b="1" i="1" dirty="0" err="1" smtClean="0">
                <a:solidFill>
                  <a:schemeClr val="bg1">
                    <a:lumMod val="95000"/>
                    <a:lumOff val="5000"/>
                  </a:schemeClr>
                </a:solidFill>
              </a:rPr>
              <a:t>пробації</a:t>
            </a:r>
            <a:endParaRPr lang="uk-UA" sz="2800" dirty="0" smtClean="0">
              <a:solidFill>
                <a:schemeClr val="bg1">
                  <a:lumMod val="95000"/>
                  <a:lumOff val="5000"/>
                </a:schemeClr>
              </a:solidFill>
            </a:endParaRPr>
          </a:p>
          <a:p>
            <a:pPr marL="0" indent="0" algn="just">
              <a:buNone/>
            </a:pPr>
            <a:r>
              <a:rPr lang="uk-UA" sz="2800" dirty="0" smtClean="0"/>
              <a:t>	Представником </a:t>
            </a:r>
            <a:r>
              <a:rPr lang="uk-UA" sz="2800" dirty="0"/>
              <a:t>персоналу органу </a:t>
            </a:r>
            <a:r>
              <a:rPr lang="uk-UA" sz="2800" dirty="0" err="1"/>
              <a:t>пробації</a:t>
            </a:r>
            <a:r>
              <a:rPr lang="uk-UA" sz="2800" dirty="0"/>
              <a:t> є посадова особа такого органу, яка за ухвалою суду складає та подає до суду досудову доповідь</a:t>
            </a:r>
            <a:r>
              <a:rPr lang="uk-UA" sz="2800" dirty="0" smtClean="0"/>
              <a:t>.</a:t>
            </a:r>
          </a:p>
          <a:p>
            <a:endParaRPr lang="uk-UA" sz="2800" dirty="0"/>
          </a:p>
        </p:txBody>
      </p:sp>
    </p:spTree>
    <p:extLst>
      <p:ext uri="{BB962C8B-B14F-4D97-AF65-F5344CB8AC3E}">
        <p14:creationId xmlns:p14="http://schemas.microsoft.com/office/powerpoint/2010/main" xmlns="" val="1757992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650182" cy="4031873"/>
          </a:xfrm>
          <a:prstGeom prst="rect">
            <a:avLst/>
          </a:prstGeom>
        </p:spPr>
        <p:txBody>
          <a:bodyPr wrap="square">
            <a:spAutoFit/>
          </a:bodyPr>
          <a:lstStyle/>
          <a:p>
            <a:pPr algn="ctr"/>
            <a:r>
              <a:rPr lang="uk-UA" sz="3200" b="1" dirty="0" smtClean="0">
                <a:solidFill>
                  <a:schemeClr val="bg1">
                    <a:lumMod val="95000"/>
                    <a:lumOff val="5000"/>
                  </a:schemeClr>
                </a:solidFill>
              </a:rPr>
              <a:t>інша особа, права чи законні інтереси якої обмежуються під час досудового розслідування</a:t>
            </a:r>
            <a:r>
              <a:rPr lang="uk-UA" sz="3200" dirty="0" smtClean="0"/>
              <a:t>, </a:t>
            </a:r>
          </a:p>
          <a:p>
            <a:pPr algn="ctr"/>
            <a:r>
              <a:rPr lang="uk-UA" sz="3200" dirty="0" smtClean="0"/>
              <a:t>- особа, стосовно якої (в тому числі щодо її майна) здійснюються процесуальні дії, визначені КПК</a:t>
            </a:r>
            <a:endParaRPr lang="uk-UA" sz="3200" dirty="0"/>
          </a:p>
        </p:txBody>
      </p:sp>
      <p:pic>
        <p:nvPicPr>
          <p:cNvPr id="79874" name="Picture 2" descr="https://narodna-pravda.ua/wp-content/uploads/2018/07/Zt_killer_0.jpg"/>
          <p:cNvPicPr>
            <a:picLocks noChangeAspect="1" noChangeArrowheads="1"/>
          </p:cNvPicPr>
          <p:nvPr/>
        </p:nvPicPr>
        <p:blipFill>
          <a:blip r:embed="rId2"/>
          <a:srcRect/>
          <a:stretch>
            <a:fillRect/>
          </a:stretch>
        </p:blipFill>
        <p:spPr bwMode="auto">
          <a:xfrm>
            <a:off x="6670964" y="311727"/>
            <a:ext cx="5126182" cy="4165024"/>
          </a:xfrm>
          <a:prstGeom prst="rect">
            <a:avLst/>
          </a:prstGeom>
          <a:gradFill>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5400000" scaled="0"/>
          </a:gradFill>
        </p:spPr>
      </p:pic>
      <p:sp>
        <p:nvSpPr>
          <p:cNvPr id="5" name="Прямоугольник 4"/>
          <p:cNvSpPr/>
          <p:nvPr/>
        </p:nvSpPr>
        <p:spPr>
          <a:xfrm>
            <a:off x="831273" y="4611231"/>
            <a:ext cx="10868891" cy="2246769"/>
          </a:xfrm>
          <a:prstGeom prst="rect">
            <a:avLst/>
          </a:prstGeom>
        </p:spPr>
        <p:txBody>
          <a:bodyPr wrap="square">
            <a:spAutoFit/>
          </a:bodyPr>
          <a:lstStyle/>
          <a:p>
            <a:pPr algn="ctr"/>
            <a:r>
              <a:rPr lang="uk-UA" sz="2800" dirty="0" smtClean="0">
                <a:latin typeface="Arial" pitchFamily="34" charset="0"/>
                <a:cs typeface="Arial" pitchFamily="34" charset="0"/>
              </a:rPr>
              <a:t>За рішенням слідчого чи прокурора може бути проведено обшук осіб, які перебувають в житлі чи іншому володінні, якщо є достатні підстави вважати, що вони переховують при собі предмети або документи, які мають значення для кримінального провадження (ч.5 ст. 256 КПК).</a:t>
            </a:r>
            <a:endParaRPr lang="uk-UA" sz="2800" dirty="0">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051176"/>
          </a:xfrm>
        </p:spPr>
        <p:txBody>
          <a:bodyPr>
            <a:noAutofit/>
          </a:bodyPr>
          <a:lstStyle/>
          <a:p>
            <a:pPr algn="just"/>
            <a:r>
              <a:rPr lang="uk-UA" sz="2800" b="1" i="1" dirty="0" smtClean="0">
                <a:solidFill>
                  <a:srgbClr val="FF0000"/>
                </a:solidFill>
              </a:rPr>
              <a:t> 		Секретар судового засідання</a:t>
            </a:r>
            <a:r>
              <a:rPr lang="uk-UA" sz="2800" dirty="0" smtClean="0">
                <a:solidFill>
                  <a:srgbClr val="FF0000"/>
                </a:solidFill>
              </a:rPr>
              <a:t> </a:t>
            </a:r>
            <a:r>
              <a:rPr lang="uk-UA" sz="2800" b="1" dirty="0" smtClean="0"/>
              <a:t>є учасником кримінального провадження, на якого покладається організаційне забезпечення судового провадження. Він є працівником суду якого не віднесено до кола учасників судового провадження.</a:t>
            </a:r>
          </a:p>
          <a:p>
            <a:pPr algn="just"/>
            <a:endParaRPr lang="uk-UA" sz="2800" dirty="0" smtClean="0"/>
          </a:p>
          <a:p>
            <a:pPr algn="just"/>
            <a:r>
              <a:rPr lang="uk-UA" sz="2800" dirty="0" smtClean="0"/>
              <a:t> 		До </a:t>
            </a:r>
            <a:r>
              <a:rPr lang="uk-UA" sz="2800" dirty="0"/>
              <a:t>участі в кримінальному провадженні головуючим у судовому засіданні може залучатися </a:t>
            </a:r>
            <a:r>
              <a:rPr lang="uk-UA" sz="2800" b="1" i="1" dirty="0">
                <a:solidFill>
                  <a:srgbClr val="FF0000"/>
                </a:solidFill>
              </a:rPr>
              <a:t>судовий розпорядник</a:t>
            </a:r>
            <a:r>
              <a:rPr lang="uk-UA" sz="2800" dirty="0"/>
              <a:t>. </a:t>
            </a:r>
            <a:endParaRPr lang="uk-UA" sz="2800" dirty="0" smtClean="0"/>
          </a:p>
          <a:p>
            <a:pPr algn="just"/>
            <a:r>
              <a:rPr lang="uk-UA" sz="2800" b="1" dirty="0" smtClean="0"/>
              <a:t> 		Судовий </a:t>
            </a:r>
            <a:r>
              <a:rPr lang="uk-UA" sz="2800" b="1" dirty="0"/>
              <a:t>розпорядник є учасником кримінального провадження, на якого покладається організаційно-технічне забезпечення судового провадження. Судовий розпорядник вирішує питання, які стосуються організації та проведення конкретного судового засідання, порядок вирішення яких, як правило, не регулюється процесуальним законодавством. До кола учасників судового провадження судовий розпорядник не входить</a:t>
            </a:r>
            <a:r>
              <a:rPr lang="uk-UA" sz="2800" b="1" dirty="0" smtClean="0"/>
              <a:t>.</a:t>
            </a:r>
          </a:p>
          <a:p>
            <a:pPr algn="just"/>
            <a:endParaRPr lang="uk-UA" sz="2800" dirty="0"/>
          </a:p>
        </p:txBody>
      </p:sp>
    </p:spTree>
    <p:extLst>
      <p:ext uri="{BB962C8B-B14F-4D97-AF65-F5344CB8AC3E}">
        <p14:creationId xmlns:p14="http://schemas.microsoft.com/office/powerpoint/2010/main" xmlns="" val="3454002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260" y="1207716"/>
            <a:ext cx="11202169" cy="1938992"/>
          </a:xfrm>
          <a:prstGeom prst="rect">
            <a:avLst/>
          </a:prstGeom>
        </p:spPr>
        <p:txBody>
          <a:bodyPr wrap="none">
            <a:spAutoFit/>
          </a:bodyPr>
          <a:lstStyle/>
          <a:p>
            <a:pPr algn="ctr"/>
            <a:r>
              <a:rPr lang="uk-UA" sz="6000" b="1" dirty="0" smtClean="0">
                <a:latin typeface="Arial" pitchFamily="34" charset="0"/>
                <a:cs typeface="Arial" pitchFamily="34" charset="0"/>
              </a:rPr>
              <a:t>7. Відводи суб’єктів </a:t>
            </a:r>
          </a:p>
          <a:p>
            <a:pPr algn="ctr"/>
            <a:r>
              <a:rPr lang="uk-UA" sz="6000" b="1" dirty="0" smtClean="0">
                <a:latin typeface="Arial" pitchFamily="34" charset="0"/>
                <a:cs typeface="Arial" pitchFamily="34" charset="0"/>
              </a:rPr>
              <a:t>кримінального провадження</a:t>
            </a:r>
            <a:endParaRPr lang="uk-UA" sz="6000" b="1" dirty="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883"/>
            <a:ext cx="10717306" cy="1400530"/>
          </a:xfrm>
        </p:spPr>
        <p:txBody>
          <a:bodyPr/>
          <a:lstStyle/>
          <a:p>
            <a:pPr algn="ctr"/>
            <a:r>
              <a:rPr lang="ru-RU" b="1" dirty="0"/>
              <a:t>Відводи </a:t>
            </a:r>
            <a:r>
              <a:rPr lang="ru-RU" b="1" dirty="0" err="1"/>
              <a:t>суб’єктів</a:t>
            </a:r>
            <a:r>
              <a:rPr lang="ru-RU" b="1" dirty="0"/>
              <a:t> </a:t>
            </a:r>
            <a:r>
              <a:rPr lang="ru-RU" b="1" dirty="0" err="1"/>
              <a:t>кримінального</a:t>
            </a:r>
            <a:r>
              <a:rPr lang="ru-RU" b="1" dirty="0"/>
              <a:t> </a:t>
            </a:r>
            <a:r>
              <a:rPr lang="ru-RU" b="1" dirty="0" err="1"/>
              <a:t>провадження</a:t>
            </a:r>
            <a:r>
              <a:rPr lang="ru-RU" b="1" dirty="0"/>
              <a:t>.</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894836993"/>
              </p:ext>
            </p:extLst>
          </p:nvPr>
        </p:nvGraphicFramePr>
        <p:xfrm>
          <a:off x="134471" y="1411941"/>
          <a:ext cx="12057529" cy="544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10502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471596599"/>
              </p:ext>
            </p:extLst>
          </p:nvPr>
        </p:nvGraphicFramePr>
        <p:xfrm>
          <a:off x="174812" y="201706"/>
          <a:ext cx="11362764" cy="6468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79811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381001" y="284040"/>
            <a:ext cx="11429998" cy="62899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Скругленный прямоугольник 4"/>
          <p:cNvSpPr/>
          <p:nvPr/>
        </p:nvSpPr>
        <p:spPr>
          <a:xfrm>
            <a:off x="688050" y="591089"/>
            <a:ext cx="10815900" cy="5675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just" defTabSz="1866900" rtl="0">
              <a:lnSpc>
                <a:spcPct val="90000"/>
              </a:lnSpc>
              <a:spcBef>
                <a:spcPct val="0"/>
              </a:spcBef>
              <a:spcAft>
                <a:spcPct val="35000"/>
              </a:spcAft>
            </a:pPr>
            <a:r>
              <a:rPr lang="en-US" sz="4200" b="1" i="0" kern="1200" dirty="0" smtClean="0"/>
              <a:t>	</a:t>
            </a:r>
            <a:r>
              <a:rPr lang="uk-UA" sz="4200" b="1" i="0" kern="1200" dirty="0" smtClean="0">
                <a:solidFill>
                  <a:srgbClr val="FF0000"/>
                </a:solidFill>
              </a:rPr>
              <a:t>Захисником, представником </a:t>
            </a:r>
            <a:r>
              <a:rPr lang="uk-UA" sz="4200" b="1" i="0" kern="1200" dirty="0" smtClean="0"/>
              <a:t>не має права бути особа, яка брала участь у цьому ж кримінальному провадженні як слідчий суддя, суддя, присяжний, прокурор, слідчий, потерпілий, цивільний позивач, цивільний відповідач, експерт, спеціаліст, представник персоналу органу </a:t>
            </a:r>
            <a:r>
              <a:rPr lang="uk-UA" sz="4200" b="1" i="0" kern="1200" dirty="0" err="1" smtClean="0"/>
              <a:t>пробації</a:t>
            </a:r>
            <a:r>
              <a:rPr lang="uk-UA" sz="4200" b="1" i="0" kern="1200" dirty="0" smtClean="0"/>
              <a:t>, перекладач.</a:t>
            </a:r>
            <a:endParaRPr lang="ru-RU" sz="4200" b="1" kern="1200" dirty="0"/>
          </a:p>
        </p:txBody>
      </p:sp>
    </p:spTree>
    <p:extLst>
      <p:ext uri="{BB962C8B-B14F-4D97-AF65-F5344CB8AC3E}">
        <p14:creationId xmlns:p14="http://schemas.microsoft.com/office/powerpoint/2010/main" xmlns="" val="2456619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68341563"/>
              </p:ext>
            </p:extLst>
          </p:nvPr>
        </p:nvGraphicFramePr>
        <p:xfrm>
          <a:off x="174812" y="255494"/>
          <a:ext cx="11618259" cy="642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5508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xmlns="" val="3254767287"/>
              </p:ext>
            </p:extLst>
          </p:nvPr>
        </p:nvGraphicFramePr>
        <p:xfrm>
          <a:off x="0" y="268941"/>
          <a:ext cx="12192001" cy="6373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961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954107"/>
          </a:xfrm>
          <a:prstGeom prst="rect">
            <a:avLst/>
          </a:prstGeom>
        </p:spPr>
        <p:txBody>
          <a:bodyPr wrap="square">
            <a:spAutoFit/>
          </a:bodyPr>
          <a:lstStyle/>
          <a:p>
            <a:pPr algn="ctr"/>
            <a:r>
              <a:rPr lang="uk-UA" sz="2800" b="1" dirty="0" smtClean="0"/>
              <a:t>ПЕРЕЛІК  УЧАСНИКІВ  КРИМІНАЛЬНОГО  ПРОВАДЖЕННЯ </a:t>
            </a:r>
          </a:p>
          <a:p>
            <a:pPr algn="ctr"/>
            <a:r>
              <a:rPr lang="uk-UA" sz="2800" b="1" dirty="0" smtClean="0"/>
              <a:t>(п. 25 ч. 1 ст. 3 КПК України ): </a:t>
            </a:r>
            <a:endParaRPr lang="uk-UA" sz="2800" dirty="0"/>
          </a:p>
        </p:txBody>
      </p:sp>
      <p:sp>
        <p:nvSpPr>
          <p:cNvPr id="6" name="Прямоугольник 5"/>
          <p:cNvSpPr/>
          <p:nvPr/>
        </p:nvSpPr>
        <p:spPr>
          <a:xfrm>
            <a:off x="387928" y="1208128"/>
            <a:ext cx="6470072" cy="4832092"/>
          </a:xfrm>
          <a:prstGeom prst="rect">
            <a:avLst/>
          </a:prstGeom>
        </p:spPr>
        <p:txBody>
          <a:bodyPr wrap="square">
            <a:spAutoFit/>
          </a:bodyPr>
          <a:lstStyle/>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сторони кримінального провадження, </a:t>
            </a:r>
          </a:p>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потерпілий, його представник та законний представник, </a:t>
            </a:r>
          </a:p>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цивільний позивач, його представник та законний представник, </a:t>
            </a:r>
          </a:p>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цивільний відповідач та його представник, </a:t>
            </a:r>
          </a:p>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представник юридичної особи, щодо якої здійснюється провадження, </a:t>
            </a:r>
          </a:p>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третя особа, щодо майна якої вирішується питання про арешт, </a:t>
            </a:r>
          </a:p>
          <a:p>
            <a:pPr indent="357188" algn="just">
              <a:buFont typeface="Arial" pitchFamily="34" charset="0"/>
              <a:buChar char="•"/>
            </a:pPr>
            <a:r>
              <a:rPr lang="uk-UA" sz="2200" b="1" dirty="0" smtClean="0">
                <a:solidFill>
                  <a:schemeClr val="tx1">
                    <a:lumMod val="95000"/>
                  </a:schemeClr>
                </a:solidFill>
                <a:latin typeface="Arial" pitchFamily="34" charset="0"/>
                <a:cs typeface="Arial" pitchFamily="34" charset="0"/>
              </a:rPr>
              <a:t>інша особа, права чи законні інтереси якої обмежуються під час досудового розслідування, </a:t>
            </a:r>
          </a:p>
        </p:txBody>
      </p:sp>
      <p:sp>
        <p:nvSpPr>
          <p:cNvPr id="7" name="Прямоугольник 6"/>
          <p:cNvSpPr/>
          <p:nvPr/>
        </p:nvSpPr>
        <p:spPr>
          <a:xfrm>
            <a:off x="7114309" y="1353603"/>
            <a:ext cx="5334000" cy="5170646"/>
          </a:xfrm>
          <a:prstGeom prst="rect">
            <a:avLst/>
          </a:prstGeom>
        </p:spPr>
        <p:txBody>
          <a:bodyPr wrap="square">
            <a:spAutoFit/>
          </a:bodyPr>
          <a:lstStyle/>
          <a:p>
            <a:pPr marL="457200" indent="-457200">
              <a:buFont typeface="Arial" pitchFamily="34" charset="0"/>
              <a:buChar char="•"/>
            </a:pPr>
            <a:r>
              <a:rPr lang="uk-UA" sz="2200" b="1" dirty="0" smtClean="0">
                <a:solidFill>
                  <a:schemeClr val="tx1">
                    <a:lumMod val="95000"/>
                  </a:schemeClr>
                </a:solidFill>
                <a:latin typeface="Arial" pitchFamily="34" charset="0"/>
                <a:cs typeface="Arial" pitchFamily="34" charset="0"/>
              </a:rPr>
              <a:t>особа, стосовно якої розглядається питання про видачу в іноземну державу (екстрадицію), </a:t>
            </a:r>
          </a:p>
          <a:p>
            <a:pPr marL="457200" indent="-457200">
              <a:buFont typeface="Arial" pitchFamily="34" charset="0"/>
              <a:buChar char="•"/>
            </a:pPr>
            <a:r>
              <a:rPr lang="uk-UA" sz="2200" b="1" dirty="0" smtClean="0">
                <a:latin typeface="Arial" pitchFamily="34" charset="0"/>
                <a:cs typeface="Arial" pitchFamily="34" charset="0"/>
              </a:rPr>
              <a:t>заявник, </a:t>
            </a:r>
          </a:p>
          <a:p>
            <a:pPr marL="457200" indent="-457200">
              <a:buFont typeface="Arial" pitchFamily="34" charset="0"/>
              <a:buChar char="•"/>
            </a:pPr>
            <a:r>
              <a:rPr lang="uk-UA" sz="2200" b="1" dirty="0" smtClean="0">
                <a:latin typeface="Arial" pitchFamily="34" charset="0"/>
                <a:cs typeface="Arial" pitchFamily="34" charset="0"/>
              </a:rPr>
              <a:t>свідок та його адвокат, </a:t>
            </a:r>
          </a:p>
          <a:p>
            <a:pPr marL="457200" indent="-457200">
              <a:buFont typeface="Arial" pitchFamily="34" charset="0"/>
              <a:buChar char="•"/>
            </a:pPr>
            <a:r>
              <a:rPr lang="uk-UA" sz="2200" b="1" dirty="0" smtClean="0">
                <a:latin typeface="Arial" pitchFamily="34" charset="0"/>
                <a:cs typeface="Arial" pitchFamily="34" charset="0"/>
              </a:rPr>
              <a:t>понятий, </a:t>
            </a:r>
          </a:p>
          <a:p>
            <a:pPr marL="457200" indent="-457200">
              <a:buFont typeface="Arial" pitchFamily="34" charset="0"/>
              <a:buChar char="•"/>
            </a:pPr>
            <a:r>
              <a:rPr lang="uk-UA" sz="2200" b="1" dirty="0" err="1" smtClean="0">
                <a:latin typeface="Arial" pitchFamily="34" charset="0"/>
                <a:cs typeface="Arial" pitchFamily="34" charset="0"/>
              </a:rPr>
              <a:t>заставодавець</a:t>
            </a:r>
            <a:r>
              <a:rPr lang="uk-UA" sz="2200" b="1" dirty="0" smtClean="0">
                <a:latin typeface="Arial" pitchFamily="34" charset="0"/>
                <a:cs typeface="Arial" pitchFamily="34" charset="0"/>
              </a:rPr>
              <a:t>, </a:t>
            </a:r>
          </a:p>
          <a:p>
            <a:pPr marL="457200" indent="-457200">
              <a:buFont typeface="Arial" pitchFamily="34" charset="0"/>
              <a:buChar char="•"/>
            </a:pPr>
            <a:r>
              <a:rPr lang="uk-UA" sz="2200" b="1" dirty="0" smtClean="0">
                <a:latin typeface="Arial" pitchFamily="34" charset="0"/>
                <a:cs typeface="Arial" pitchFamily="34" charset="0"/>
              </a:rPr>
              <a:t>перекладач, </a:t>
            </a:r>
          </a:p>
          <a:p>
            <a:pPr marL="457200" indent="-457200">
              <a:buFont typeface="Arial" pitchFamily="34" charset="0"/>
              <a:buChar char="•"/>
            </a:pPr>
            <a:r>
              <a:rPr lang="uk-UA" sz="2200" b="1" dirty="0" smtClean="0">
                <a:latin typeface="Arial" pitchFamily="34" charset="0"/>
                <a:cs typeface="Arial" pitchFamily="34" charset="0"/>
              </a:rPr>
              <a:t>експерт, </a:t>
            </a:r>
          </a:p>
          <a:p>
            <a:pPr marL="457200" indent="-457200">
              <a:buFont typeface="Arial" pitchFamily="34" charset="0"/>
              <a:buChar char="•"/>
            </a:pPr>
            <a:r>
              <a:rPr lang="uk-UA" sz="2200" b="1" dirty="0" smtClean="0">
                <a:latin typeface="Arial" pitchFamily="34" charset="0"/>
                <a:cs typeface="Arial" pitchFamily="34" charset="0"/>
              </a:rPr>
              <a:t>спеціаліст, </a:t>
            </a:r>
          </a:p>
          <a:p>
            <a:pPr marL="457200" indent="-457200">
              <a:buFont typeface="Arial" pitchFamily="34" charset="0"/>
              <a:buChar char="•"/>
            </a:pPr>
            <a:r>
              <a:rPr lang="uk-UA" sz="2200" b="1" dirty="0" smtClean="0">
                <a:latin typeface="Arial" pitchFamily="34" charset="0"/>
                <a:cs typeface="Arial" pitchFamily="34" charset="0"/>
              </a:rPr>
              <a:t>представник персоналу органу </a:t>
            </a:r>
            <a:r>
              <a:rPr lang="uk-UA" sz="2200" b="1" dirty="0" err="1" smtClean="0">
                <a:latin typeface="Arial" pitchFamily="34" charset="0"/>
                <a:cs typeface="Arial" pitchFamily="34" charset="0"/>
              </a:rPr>
              <a:t>пробації</a:t>
            </a:r>
            <a:r>
              <a:rPr lang="uk-UA" sz="2200" b="1" dirty="0" smtClean="0">
                <a:latin typeface="Arial" pitchFamily="34" charset="0"/>
                <a:cs typeface="Arial" pitchFamily="34" charset="0"/>
              </a:rPr>
              <a:t>, </a:t>
            </a:r>
          </a:p>
          <a:p>
            <a:pPr marL="457200" indent="-457200">
              <a:buFont typeface="Arial" pitchFamily="34" charset="0"/>
              <a:buChar char="•"/>
            </a:pPr>
            <a:r>
              <a:rPr lang="uk-UA" sz="2200" b="1" dirty="0" smtClean="0">
                <a:latin typeface="Arial" pitchFamily="34" charset="0"/>
                <a:cs typeface="Arial" pitchFamily="34" charset="0"/>
              </a:rPr>
              <a:t>секретар судового засідання, </a:t>
            </a:r>
          </a:p>
          <a:p>
            <a:pPr marL="457200" indent="-457200">
              <a:buFont typeface="Arial" pitchFamily="34" charset="0"/>
              <a:buChar char="•"/>
            </a:pPr>
            <a:r>
              <a:rPr lang="uk-UA" sz="2200" b="1" dirty="0" smtClean="0">
                <a:latin typeface="Arial" pitchFamily="34" charset="0"/>
                <a:cs typeface="Arial" pitchFamily="34" charset="0"/>
              </a:rPr>
              <a:t>судовий розпорядник</a:t>
            </a:r>
            <a:endParaRPr lang="uk-UA" sz="2200" b="1" dirty="0">
              <a:latin typeface="Arial" pitchFamily="34" charset="0"/>
              <a:cs typeface="Arial" pitchFamily="34" charset="0"/>
            </a:endParaRPr>
          </a:p>
        </p:txBody>
      </p:sp>
    </p:spTree>
    <p:extLst>
      <p:ext uri="{BB962C8B-B14F-4D97-AF65-F5344CB8AC3E}">
        <p14:creationId xmlns:p14="http://schemas.microsoft.com/office/powerpoint/2010/main" xmlns="" val="229069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71455703"/>
              </p:ext>
            </p:extLst>
          </p:nvPr>
        </p:nvGraphicFramePr>
        <p:xfrm>
          <a:off x="147918" y="134471"/>
          <a:ext cx="11846858" cy="6454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1113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633</TotalTime>
  <Words>3816</Words>
  <Application>Microsoft Office PowerPoint</Application>
  <PresentationFormat>Произвольный</PresentationFormat>
  <Paragraphs>320</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Ион</vt:lpstr>
      <vt:lpstr>СУБ’ЄКТИ КРИМІНАЛЬНОГО ПРОЦЕСУ </vt:lpstr>
      <vt:lpstr>Слайд 2</vt:lpstr>
      <vt:lpstr>Слайд 3</vt:lpstr>
      <vt:lpstr>Слайд 4</vt:lpstr>
      <vt:lpstr>План лекції:</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Слідчий уповноважений: </vt:lpstr>
      <vt:lpstr>Слайд 26</vt:lpstr>
      <vt:lpstr>Керівник органу досудового розслідування уповноважений: </vt:lpstr>
      <vt:lpstr>Слайд 28</vt:lpstr>
      <vt:lpstr>Слайд 29</vt:lpstr>
      <vt:lpstr>СТОРОНА ЗАХИСТУ</vt:lpstr>
      <vt:lpstr>Слайд 31</vt:lpstr>
      <vt:lpstr>Слайд 32</vt:lpstr>
      <vt:lpstr>Слайд 33</vt:lpstr>
      <vt:lpstr>Слайд 34</vt:lpstr>
      <vt:lpstr>Слайд 35</vt:lpstr>
      <vt:lpstr>Підозрюваний, обвинувачений ЗОБОВ'ЯЗАНИЙ: </vt:lpstr>
      <vt:lpstr>Слайд 37</vt:lpstr>
      <vt:lpstr>Слайд 38</vt:lpstr>
      <vt:lpstr>Повноваження захисника на участь у кримінальному провадженні підтверджуються: </vt:lpstr>
      <vt:lpstr>Захисник після його залучення має право відмовитися від виконання своїх обов'язків лише у випадках: </vt:lpstr>
      <vt:lpstr>Слідчий, прокурор, слідчий суддя чи суд зобов'язані забезпечити участь захисника у кримінальному провадженні у випадках: </vt:lpstr>
      <vt:lpstr>Слайд 42</vt:lpstr>
      <vt:lpstr>Слайд 43</vt:lpstr>
      <vt:lpstr>Потерпілий  зобов’язаний: </vt:lpstr>
      <vt:lpstr>Слайд 45</vt:lpstr>
      <vt:lpstr>Слайд 46</vt:lpstr>
      <vt:lpstr>Слайд 47</vt:lpstr>
      <vt:lpstr>Слайд 48</vt:lpstr>
      <vt:lpstr>Слайд 49</vt:lpstr>
      <vt:lpstr>Слайд 50</vt:lpstr>
      <vt:lpstr>Слайд 51</vt:lpstr>
      <vt:lpstr>Слайд 52</vt:lpstr>
      <vt:lpstr>Слайд 53</vt:lpstr>
      <vt:lpstr>Представником юридичної особи, щодо якої здійснюється провадження, може бути:  </vt:lpstr>
      <vt:lpstr>Третя особа, щодо майна якої вирішується питання про арешт, як учасник кримінального провадження </vt:lpstr>
      <vt:lpstr>Слайд 56</vt:lpstr>
      <vt:lpstr>Свідок має право</vt:lpstr>
      <vt:lpstr>Свідок зобов'язаний: </vt:lpstr>
      <vt:lpstr>Слайд 59</vt:lpstr>
      <vt:lpstr>Слайд 60</vt:lpstr>
      <vt:lpstr>Слайд 61</vt:lpstr>
      <vt:lpstr>Слайд 62</vt:lpstr>
      <vt:lpstr>Слайд 63</vt:lpstr>
      <vt:lpstr>Слайд 64</vt:lpstr>
      <vt:lpstr>Слайд 65</vt:lpstr>
      <vt:lpstr>Відводи суб’єктів кримінального провадження.</vt:lpstr>
      <vt:lpstr>Слайд 67</vt:lpstr>
      <vt:lpstr>Слайд 68</vt:lpstr>
      <vt:lpstr>Слайд 69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HP</cp:lastModifiedBy>
  <cp:revision>108</cp:revision>
  <dcterms:created xsi:type="dcterms:W3CDTF">2018-04-04T18:36:55Z</dcterms:created>
  <dcterms:modified xsi:type="dcterms:W3CDTF">2019-07-07T16:52:09Z</dcterms:modified>
</cp:coreProperties>
</file>