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sldIdLst>
    <p:sldId id="256" r:id="rId2"/>
    <p:sldId id="329" r:id="rId3"/>
    <p:sldId id="330" r:id="rId4"/>
    <p:sldId id="257" r:id="rId5"/>
    <p:sldId id="258" r:id="rId6"/>
    <p:sldId id="259" r:id="rId7"/>
    <p:sldId id="306" r:id="rId8"/>
    <p:sldId id="260" r:id="rId9"/>
    <p:sldId id="308" r:id="rId10"/>
    <p:sldId id="307" r:id="rId11"/>
    <p:sldId id="261" r:id="rId12"/>
    <p:sldId id="262" r:id="rId13"/>
    <p:sldId id="333" r:id="rId14"/>
    <p:sldId id="263" r:id="rId15"/>
    <p:sldId id="334" r:id="rId16"/>
    <p:sldId id="309" r:id="rId17"/>
    <p:sldId id="310" r:id="rId18"/>
    <p:sldId id="264" r:id="rId19"/>
    <p:sldId id="335" r:id="rId20"/>
    <p:sldId id="311" r:id="rId21"/>
    <p:sldId id="265" r:id="rId22"/>
    <p:sldId id="266" r:id="rId23"/>
    <p:sldId id="267" r:id="rId24"/>
    <p:sldId id="268" r:id="rId25"/>
    <p:sldId id="269" r:id="rId26"/>
    <p:sldId id="331" r:id="rId27"/>
    <p:sldId id="312" r:id="rId28"/>
    <p:sldId id="270" r:id="rId29"/>
    <p:sldId id="271" r:id="rId30"/>
    <p:sldId id="332" r:id="rId31"/>
    <p:sldId id="272" r:id="rId32"/>
    <p:sldId id="273" r:id="rId33"/>
    <p:sldId id="274" r:id="rId34"/>
    <p:sldId id="275" r:id="rId35"/>
    <p:sldId id="276" r:id="rId36"/>
    <p:sldId id="277" r:id="rId37"/>
    <p:sldId id="278" r:id="rId38"/>
    <p:sldId id="313" r:id="rId39"/>
    <p:sldId id="279" r:id="rId40"/>
    <p:sldId id="314" r:id="rId41"/>
    <p:sldId id="280" r:id="rId42"/>
    <p:sldId id="336" r:id="rId43"/>
    <p:sldId id="315" r:id="rId44"/>
    <p:sldId id="281" r:id="rId45"/>
    <p:sldId id="316" r:id="rId46"/>
    <p:sldId id="282" r:id="rId47"/>
    <p:sldId id="317" r:id="rId48"/>
    <p:sldId id="283" r:id="rId49"/>
    <p:sldId id="318" r:id="rId50"/>
    <p:sldId id="319" r:id="rId51"/>
    <p:sldId id="284" r:id="rId52"/>
    <p:sldId id="285" r:id="rId53"/>
    <p:sldId id="320" r:id="rId54"/>
    <p:sldId id="287" r:id="rId55"/>
    <p:sldId id="288" r:id="rId56"/>
    <p:sldId id="337" r:id="rId57"/>
    <p:sldId id="321" r:id="rId58"/>
    <p:sldId id="327" r:id="rId59"/>
    <p:sldId id="293" r:id="rId60"/>
    <p:sldId id="323" r:id="rId61"/>
    <p:sldId id="289" r:id="rId62"/>
    <p:sldId id="286" r:id="rId63"/>
    <p:sldId id="324" r:id="rId64"/>
    <p:sldId id="290" r:id="rId65"/>
    <p:sldId id="325" r:id="rId66"/>
    <p:sldId id="291" r:id="rId67"/>
    <p:sldId id="292" r:id="rId68"/>
    <p:sldId id="294" r:id="rId69"/>
    <p:sldId id="29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5" autoAdjust="0"/>
    <p:restoredTop sz="94660"/>
  </p:normalViewPr>
  <p:slideViewPr>
    <p:cSldViewPr snapToGrid="0">
      <p:cViewPr varScale="1">
        <p:scale>
          <a:sx n="64" d="100"/>
          <a:sy n="64" d="100"/>
        </p:scale>
        <p:origin x="-138" y="-34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5E540C-D2D1-4855-936A-F1E68D351B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3E0C9D9-C892-4035-A7F6-F5FDEB37A3A6}">
      <dgm:prSet custT="1">
        <dgm:style>
          <a:lnRef idx="0">
            <a:schemeClr val="accent1"/>
          </a:lnRef>
          <a:fillRef idx="3">
            <a:schemeClr val="accent1"/>
          </a:fillRef>
          <a:effectRef idx="3">
            <a:schemeClr val="accent1"/>
          </a:effectRef>
          <a:fontRef idx="minor">
            <a:schemeClr val="lt1"/>
          </a:fontRef>
        </dgm:style>
      </dgm:prSet>
      <dgm:spPr>
        <a:solidFill>
          <a:schemeClr val="accent2">
            <a:lumMod val="20000"/>
            <a:lumOff val="80000"/>
          </a:schemeClr>
        </a:solidFill>
        <a:ln>
          <a:solidFill>
            <a:schemeClr val="accent2">
              <a:lumMod val="50000"/>
            </a:schemeClr>
          </a:solidFill>
        </a:ln>
      </dgm:spPr>
      <dgm:t>
        <a:bodyPr/>
        <a:lstStyle/>
        <a:p>
          <a:pPr algn="just" rtl="0"/>
          <a:r>
            <a:rPr lang="uk-UA" sz="3700" b="0" i="0" noProof="0" smtClean="0"/>
            <a:t>	</a:t>
          </a:r>
          <a:r>
            <a:rPr lang="uk-UA" sz="3600" b="1" i="0" noProof="0" smtClean="0">
              <a:solidFill>
                <a:schemeClr val="bg1"/>
              </a:solidFill>
              <a:latin typeface="Times New Roman" pitchFamily="18" charset="0"/>
              <a:cs typeface="Times New Roman" pitchFamily="18" charset="0"/>
            </a:rPr>
            <a:t>Засади кримінального провадження </a:t>
          </a:r>
          <a:r>
            <a:rPr lang="uk-UA" sz="2800" b="0" i="0" noProof="0" smtClean="0">
              <a:solidFill>
                <a:schemeClr val="bg1"/>
              </a:solidFill>
              <a:latin typeface="Times New Roman" pitchFamily="18" charset="0"/>
              <a:cs typeface="Times New Roman" pitchFamily="18" charset="0"/>
            </a:rPr>
            <a:t>– це закріплені в законі панівні в державі політичні та правові ідеї щодо завдань і порядку здійснення кримінального провадження, які визначають спрямованість і побудову кримінального процесу загалом, форму і зміст його стадій та інститутів.</a:t>
          </a:r>
          <a:endParaRPr lang="uk-UA" sz="2800" b="0" noProof="0">
            <a:solidFill>
              <a:schemeClr val="bg1"/>
            </a:solidFill>
            <a:latin typeface="Times New Roman" pitchFamily="18" charset="0"/>
            <a:cs typeface="Times New Roman" pitchFamily="18" charset="0"/>
          </a:endParaRPr>
        </a:p>
      </dgm:t>
    </dgm:pt>
    <dgm:pt modelId="{C2741BCD-07DA-4E79-AC1E-56329EA8D4DB}" type="parTrans" cxnId="{5CDC6BC6-57BB-4654-AB94-2BD797F5A81E}">
      <dgm:prSet/>
      <dgm:spPr/>
      <dgm:t>
        <a:bodyPr/>
        <a:lstStyle/>
        <a:p>
          <a:endParaRPr lang="uk-UA" noProof="0"/>
        </a:p>
      </dgm:t>
    </dgm:pt>
    <dgm:pt modelId="{9C14A802-E7C6-480F-B378-6D8F2AA6230C}" type="sibTrans" cxnId="{5CDC6BC6-57BB-4654-AB94-2BD797F5A81E}">
      <dgm:prSet/>
      <dgm:spPr/>
      <dgm:t>
        <a:bodyPr/>
        <a:lstStyle/>
        <a:p>
          <a:endParaRPr lang="uk-UA" noProof="0"/>
        </a:p>
      </dgm:t>
    </dgm:pt>
    <dgm:pt modelId="{98C7DB13-9AE0-4120-AA77-A8C34F7B6724}" type="pres">
      <dgm:prSet presAssocID="{D25E540C-D2D1-4855-936A-F1E68D351B21}" presName="linear" presStyleCnt="0">
        <dgm:presLayoutVars>
          <dgm:animLvl val="lvl"/>
          <dgm:resizeHandles val="exact"/>
        </dgm:presLayoutVars>
      </dgm:prSet>
      <dgm:spPr/>
      <dgm:t>
        <a:bodyPr/>
        <a:lstStyle/>
        <a:p>
          <a:endParaRPr lang="ru-RU"/>
        </a:p>
      </dgm:t>
    </dgm:pt>
    <dgm:pt modelId="{38701D49-95A0-4693-B87F-E997A4B9D171}" type="pres">
      <dgm:prSet presAssocID="{73E0C9D9-C892-4035-A7F6-F5FDEB37A3A6}" presName="parentText" presStyleLbl="node1" presStyleIdx="0" presStyleCnt="1">
        <dgm:presLayoutVars>
          <dgm:chMax val="0"/>
          <dgm:bulletEnabled val="1"/>
        </dgm:presLayoutVars>
      </dgm:prSet>
      <dgm:spPr/>
      <dgm:t>
        <a:bodyPr/>
        <a:lstStyle/>
        <a:p>
          <a:endParaRPr lang="ru-RU"/>
        </a:p>
      </dgm:t>
    </dgm:pt>
  </dgm:ptLst>
  <dgm:cxnLst>
    <dgm:cxn modelId="{5CDC6BC6-57BB-4654-AB94-2BD797F5A81E}" srcId="{D25E540C-D2D1-4855-936A-F1E68D351B21}" destId="{73E0C9D9-C892-4035-A7F6-F5FDEB37A3A6}" srcOrd="0" destOrd="0" parTransId="{C2741BCD-07DA-4E79-AC1E-56329EA8D4DB}" sibTransId="{9C14A802-E7C6-480F-B378-6D8F2AA6230C}"/>
    <dgm:cxn modelId="{163E736A-277A-4A36-BDFB-DAA21110B0F5}" type="presOf" srcId="{73E0C9D9-C892-4035-A7F6-F5FDEB37A3A6}" destId="{38701D49-95A0-4693-B87F-E997A4B9D171}" srcOrd="0" destOrd="0" presId="urn:microsoft.com/office/officeart/2005/8/layout/vList2"/>
    <dgm:cxn modelId="{4D26A535-F172-4838-B48A-0E30A852FCF3}" type="presOf" srcId="{D25E540C-D2D1-4855-936A-F1E68D351B21}" destId="{98C7DB13-9AE0-4120-AA77-A8C34F7B6724}" srcOrd="0" destOrd="0" presId="urn:microsoft.com/office/officeart/2005/8/layout/vList2"/>
    <dgm:cxn modelId="{8CB85CDE-752D-4C54-A492-61AFED79718E}" type="presParOf" srcId="{98C7DB13-9AE0-4120-AA77-A8C34F7B6724}" destId="{38701D49-95A0-4693-B87F-E997A4B9D17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98E186-4729-4C9F-A488-00BB5D11B5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9FFC132-855D-417C-9129-7C14EB016E57}">
      <dgm:prSet/>
      <dgm:spPr>
        <a:solidFill>
          <a:schemeClr val="accent1">
            <a:lumMod val="20000"/>
            <a:lumOff val="80000"/>
          </a:schemeClr>
        </a:solidFill>
      </dgm:spPr>
      <dgm:t>
        <a:bodyPr/>
        <a:lstStyle/>
        <a:p>
          <a:pPr algn="just" rtl="0"/>
          <a:r>
            <a:rPr lang="uk-UA" b="1" i="0" noProof="0" smtClean="0">
              <a:solidFill>
                <a:schemeClr val="bg1"/>
              </a:solidFill>
            </a:rPr>
            <a:t>	Ця засада означає, що кожний громадянин, який досяг 16 років, має право бути присутнім у залі судового засідання і що хід судового розгляду та його результати можуть висвітлюватися в засобах масової інформації або іншим способом доводитися до населення. Учасники кримінального провадження, а також особи, які не брали участі у кримінальному провадженні, якщо суд вирішив питання про їхні права, свободи, інтереси чи обов’язки, не можуть бути обмежені у праві на отримання в суді як усної, так і письмової інформації щодо результатів судового розгляду. </a:t>
          </a:r>
          <a:endParaRPr lang="uk-UA" noProof="0">
            <a:solidFill>
              <a:schemeClr val="bg1"/>
            </a:solidFill>
          </a:endParaRPr>
        </a:p>
      </dgm:t>
    </dgm:pt>
    <dgm:pt modelId="{86DD01AD-EAEA-4125-B529-74C3802C2B47}" type="parTrans" cxnId="{D47EC244-B392-4103-A501-25C2096361E8}">
      <dgm:prSet/>
      <dgm:spPr/>
      <dgm:t>
        <a:bodyPr/>
        <a:lstStyle/>
        <a:p>
          <a:endParaRPr lang="ru-RU"/>
        </a:p>
      </dgm:t>
    </dgm:pt>
    <dgm:pt modelId="{9377B07C-9D20-4C4E-8412-3EFA6B89D1FB}" type="sibTrans" cxnId="{D47EC244-B392-4103-A501-25C2096361E8}">
      <dgm:prSet/>
      <dgm:spPr/>
      <dgm:t>
        <a:bodyPr/>
        <a:lstStyle/>
        <a:p>
          <a:endParaRPr lang="ru-RU"/>
        </a:p>
      </dgm:t>
    </dgm:pt>
    <dgm:pt modelId="{D3F4620A-7233-4889-81DB-596417FE15BB}">
      <dgm:prSet/>
      <dgm:spPr>
        <a:solidFill>
          <a:schemeClr val="accent1">
            <a:lumMod val="75000"/>
          </a:schemeClr>
        </a:solidFill>
      </dgm:spPr>
      <dgm:t>
        <a:bodyPr/>
        <a:lstStyle/>
        <a:p>
          <a:pPr algn="just" rtl="0"/>
          <a:r>
            <a:rPr lang="uk-UA" b="1" i="0" noProof="0" dirty="0" smtClean="0">
              <a:solidFill>
                <a:schemeClr val="bg1"/>
              </a:solidFill>
            </a:rPr>
            <a:t>	Ніхто не може бути обмежений у праві на отримання в суді інформації про дату, час і місце судового розгляду та про ухвалені в ньому судові рішення, крім випадків установлених законом. За загальним правилом кримінальне провадження в судах усіх інстанцій здійснюється відкрито. Втім, відкритий розгляд справ має не тільки позитивні, але й негативні наслідки за певних обставин. Тому ч. 2 ст. 27 КПК України передбачає винятки з цієї засади. </a:t>
          </a:r>
          <a:endParaRPr lang="uk-UA" noProof="0" dirty="0">
            <a:solidFill>
              <a:schemeClr val="bg1"/>
            </a:solidFill>
          </a:endParaRPr>
        </a:p>
      </dgm:t>
    </dgm:pt>
    <dgm:pt modelId="{3EE7EBDA-2248-4555-A96E-CA64A2D81DAC}" type="parTrans" cxnId="{F83BCDAC-3EBF-4DCC-8378-426C2A30CBC0}">
      <dgm:prSet/>
      <dgm:spPr/>
      <dgm:t>
        <a:bodyPr/>
        <a:lstStyle/>
        <a:p>
          <a:endParaRPr lang="ru-RU"/>
        </a:p>
      </dgm:t>
    </dgm:pt>
    <dgm:pt modelId="{26601F3B-48B2-4A4E-A546-E871FE9ADF7F}" type="sibTrans" cxnId="{F83BCDAC-3EBF-4DCC-8378-426C2A30CBC0}">
      <dgm:prSet/>
      <dgm:spPr/>
      <dgm:t>
        <a:bodyPr/>
        <a:lstStyle/>
        <a:p>
          <a:endParaRPr lang="ru-RU"/>
        </a:p>
      </dgm:t>
    </dgm:pt>
    <dgm:pt modelId="{34AC4E13-BE92-4DBB-A6EA-D02CDD74C5FB}" type="pres">
      <dgm:prSet presAssocID="{8298E186-4729-4C9F-A488-00BB5D11B508}" presName="linear" presStyleCnt="0">
        <dgm:presLayoutVars>
          <dgm:animLvl val="lvl"/>
          <dgm:resizeHandles val="exact"/>
        </dgm:presLayoutVars>
      </dgm:prSet>
      <dgm:spPr/>
      <dgm:t>
        <a:bodyPr/>
        <a:lstStyle/>
        <a:p>
          <a:endParaRPr lang="ru-RU"/>
        </a:p>
      </dgm:t>
    </dgm:pt>
    <dgm:pt modelId="{A927F698-9A10-49CF-910F-1FC9EE9E90E7}" type="pres">
      <dgm:prSet presAssocID="{59FFC132-855D-417C-9129-7C14EB016E57}" presName="parentText" presStyleLbl="node1" presStyleIdx="0" presStyleCnt="2" custScaleX="93088">
        <dgm:presLayoutVars>
          <dgm:chMax val="0"/>
          <dgm:bulletEnabled val="1"/>
        </dgm:presLayoutVars>
      </dgm:prSet>
      <dgm:spPr/>
      <dgm:t>
        <a:bodyPr/>
        <a:lstStyle/>
        <a:p>
          <a:endParaRPr lang="ru-RU"/>
        </a:p>
      </dgm:t>
    </dgm:pt>
    <dgm:pt modelId="{8363FE79-47FB-46A6-A934-FD121D19DB5F}" type="pres">
      <dgm:prSet presAssocID="{9377B07C-9D20-4C4E-8412-3EFA6B89D1FB}" presName="spacer" presStyleCnt="0"/>
      <dgm:spPr/>
    </dgm:pt>
    <dgm:pt modelId="{FD1618F7-047A-48AB-AF45-68D08FD30677}" type="pres">
      <dgm:prSet presAssocID="{D3F4620A-7233-4889-81DB-596417FE15BB}" presName="parentText" presStyleLbl="node1" presStyleIdx="1" presStyleCnt="2">
        <dgm:presLayoutVars>
          <dgm:chMax val="0"/>
          <dgm:bulletEnabled val="1"/>
        </dgm:presLayoutVars>
      </dgm:prSet>
      <dgm:spPr/>
      <dgm:t>
        <a:bodyPr/>
        <a:lstStyle/>
        <a:p>
          <a:endParaRPr lang="ru-RU"/>
        </a:p>
      </dgm:t>
    </dgm:pt>
  </dgm:ptLst>
  <dgm:cxnLst>
    <dgm:cxn modelId="{F83BCDAC-3EBF-4DCC-8378-426C2A30CBC0}" srcId="{8298E186-4729-4C9F-A488-00BB5D11B508}" destId="{D3F4620A-7233-4889-81DB-596417FE15BB}" srcOrd="1" destOrd="0" parTransId="{3EE7EBDA-2248-4555-A96E-CA64A2D81DAC}" sibTransId="{26601F3B-48B2-4A4E-A546-E871FE9ADF7F}"/>
    <dgm:cxn modelId="{EBD8C00F-09BA-4DA3-81AF-501AA6590937}" type="presOf" srcId="{D3F4620A-7233-4889-81DB-596417FE15BB}" destId="{FD1618F7-047A-48AB-AF45-68D08FD30677}" srcOrd="0" destOrd="0" presId="urn:microsoft.com/office/officeart/2005/8/layout/vList2"/>
    <dgm:cxn modelId="{6DDD546F-2CEF-4B22-9D44-34BC27C0D559}" type="presOf" srcId="{8298E186-4729-4C9F-A488-00BB5D11B508}" destId="{34AC4E13-BE92-4DBB-A6EA-D02CDD74C5FB}" srcOrd="0" destOrd="0" presId="urn:microsoft.com/office/officeart/2005/8/layout/vList2"/>
    <dgm:cxn modelId="{D47EC244-B392-4103-A501-25C2096361E8}" srcId="{8298E186-4729-4C9F-A488-00BB5D11B508}" destId="{59FFC132-855D-417C-9129-7C14EB016E57}" srcOrd="0" destOrd="0" parTransId="{86DD01AD-EAEA-4125-B529-74C3802C2B47}" sibTransId="{9377B07C-9D20-4C4E-8412-3EFA6B89D1FB}"/>
    <dgm:cxn modelId="{2BB2D731-30CF-445B-9B13-AADC2C11B096}" type="presOf" srcId="{59FFC132-855D-417C-9129-7C14EB016E57}" destId="{A927F698-9A10-49CF-910F-1FC9EE9E90E7}" srcOrd="0" destOrd="0" presId="urn:microsoft.com/office/officeart/2005/8/layout/vList2"/>
    <dgm:cxn modelId="{CF8644C9-12E5-416E-B548-5A197939A7EA}" type="presParOf" srcId="{34AC4E13-BE92-4DBB-A6EA-D02CDD74C5FB}" destId="{A927F698-9A10-49CF-910F-1FC9EE9E90E7}" srcOrd="0" destOrd="0" presId="urn:microsoft.com/office/officeart/2005/8/layout/vList2"/>
    <dgm:cxn modelId="{643951AD-AB90-422A-ABCD-2179BD1729F1}" type="presParOf" srcId="{34AC4E13-BE92-4DBB-A6EA-D02CDD74C5FB}" destId="{8363FE79-47FB-46A6-A934-FD121D19DB5F}" srcOrd="1" destOrd="0" presId="urn:microsoft.com/office/officeart/2005/8/layout/vList2"/>
    <dgm:cxn modelId="{BCE82A65-6373-46AD-BE69-72A075723614}" type="presParOf" srcId="{34AC4E13-BE92-4DBB-A6EA-D02CDD74C5FB}" destId="{FD1618F7-047A-48AB-AF45-68D08FD30677}"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65179B-8F17-47CE-976D-52DA682C16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6DCF046-32F4-41D2-AC68-A2ED2A2B31D3}">
      <dgm:prSet custT="1"/>
      <dgm:spPr>
        <a:solidFill>
          <a:schemeClr val="tx1"/>
        </a:solidFill>
      </dgm:spPr>
      <dgm:t>
        <a:bodyPr/>
        <a:lstStyle/>
        <a:p>
          <a:pPr algn="just" rtl="0"/>
          <a:r>
            <a:rPr lang="en-US" sz="1800" b="1" i="0" dirty="0" smtClean="0">
              <a:solidFill>
                <a:srgbClr val="FF0000"/>
              </a:solidFill>
            </a:rPr>
            <a:t>	</a:t>
          </a:r>
          <a:r>
            <a:rPr lang="uk-UA" sz="1800" b="0" i="0" dirty="0" smtClean="0">
              <a:solidFill>
                <a:schemeClr val="bg1"/>
              </a:solidFill>
            </a:rPr>
            <a:t>Кримінальне провадження у судах усіх інстанцій здійснюється відкрито. Слідчий суддя, суд може прийняти рішення про здійснення кримінального провадження</a:t>
          </a:r>
          <a:r>
            <a:rPr lang="uk-UA" sz="1800" b="1" i="0" dirty="0" smtClean="0">
              <a:solidFill>
                <a:schemeClr val="bg1"/>
              </a:solidFill>
            </a:rPr>
            <a:t> у закритому судовому засіданні </a:t>
          </a:r>
          <a:r>
            <a:rPr lang="uk-UA" sz="1800" b="0" i="0" dirty="0" smtClean="0">
              <a:solidFill>
                <a:schemeClr val="bg1"/>
              </a:solidFill>
            </a:rPr>
            <a:t>впродовж усього судового провадження або його окремої частини лише у випадках:</a:t>
          </a:r>
          <a:endParaRPr lang="ru-RU" sz="1800" b="0" dirty="0">
            <a:solidFill>
              <a:schemeClr val="bg1"/>
            </a:solidFill>
          </a:endParaRPr>
        </a:p>
      </dgm:t>
    </dgm:pt>
    <dgm:pt modelId="{ED77744E-F0D1-4AAC-B5B2-902C9D8F643E}" type="parTrans" cxnId="{A0834366-4179-4A8A-A203-2D3F182CAA11}">
      <dgm:prSet/>
      <dgm:spPr/>
      <dgm:t>
        <a:bodyPr/>
        <a:lstStyle/>
        <a:p>
          <a:endParaRPr lang="ru-RU"/>
        </a:p>
      </dgm:t>
    </dgm:pt>
    <dgm:pt modelId="{50189038-0D4B-4ABF-BB0D-C6961C689C48}" type="sibTrans" cxnId="{A0834366-4179-4A8A-A203-2D3F182CAA11}">
      <dgm:prSet/>
      <dgm:spPr/>
      <dgm:t>
        <a:bodyPr/>
        <a:lstStyle/>
        <a:p>
          <a:endParaRPr lang="ru-RU"/>
        </a:p>
      </dgm:t>
    </dgm:pt>
    <dgm:pt modelId="{7C8D70E7-FB37-4450-BB99-541FF2BF5892}">
      <dgm:prSet/>
      <dgm:spPr/>
      <dgm:t>
        <a:bodyPr/>
        <a:lstStyle/>
        <a:p>
          <a:pPr rtl="0"/>
          <a:r>
            <a:rPr lang="uk-UA" b="0" i="0" dirty="0" smtClean="0"/>
            <a:t>1) </a:t>
          </a:r>
          <a:r>
            <a:rPr lang="uk-UA" b="1" i="0" dirty="0" smtClean="0"/>
            <a:t>якщо обвинуваченим є неповнолітній;</a:t>
          </a:r>
          <a:endParaRPr lang="ru-RU" b="1" dirty="0"/>
        </a:p>
      </dgm:t>
    </dgm:pt>
    <dgm:pt modelId="{AC7AB4CC-83FE-4902-9F5B-73C620520D68}" type="parTrans" cxnId="{4A28DA90-1235-4AD1-B73C-E9869628F4D1}">
      <dgm:prSet/>
      <dgm:spPr/>
      <dgm:t>
        <a:bodyPr/>
        <a:lstStyle/>
        <a:p>
          <a:endParaRPr lang="ru-RU"/>
        </a:p>
      </dgm:t>
    </dgm:pt>
    <dgm:pt modelId="{93882BC1-D229-4E53-976A-F0FF88400EBD}" type="sibTrans" cxnId="{4A28DA90-1235-4AD1-B73C-E9869628F4D1}">
      <dgm:prSet/>
      <dgm:spPr/>
      <dgm:t>
        <a:bodyPr/>
        <a:lstStyle/>
        <a:p>
          <a:endParaRPr lang="ru-RU"/>
        </a:p>
      </dgm:t>
    </dgm:pt>
    <dgm:pt modelId="{A0F09FC4-6B95-4911-80EC-E7A1C0B73E18}">
      <dgm:prSet/>
      <dgm:spPr/>
      <dgm:t>
        <a:bodyPr/>
        <a:lstStyle/>
        <a:p>
          <a:pPr rtl="0"/>
          <a:r>
            <a:rPr lang="uk-UA" b="0" i="0" dirty="0" smtClean="0"/>
            <a:t>2) </a:t>
          </a:r>
          <a:r>
            <a:rPr lang="uk-UA" b="1" i="0" dirty="0" smtClean="0"/>
            <a:t>розгляду справи про злочин проти статевої свободи та статевої недоторканості особи;</a:t>
          </a:r>
          <a:endParaRPr lang="ru-RU" b="1" dirty="0"/>
        </a:p>
      </dgm:t>
    </dgm:pt>
    <dgm:pt modelId="{DA41BE6C-DEA8-49E6-93D6-1EE741986B0B}" type="parTrans" cxnId="{01EBF76B-FB01-4126-AE4B-A75A7A6A4292}">
      <dgm:prSet/>
      <dgm:spPr/>
      <dgm:t>
        <a:bodyPr/>
        <a:lstStyle/>
        <a:p>
          <a:endParaRPr lang="ru-RU"/>
        </a:p>
      </dgm:t>
    </dgm:pt>
    <dgm:pt modelId="{7B66450B-5DBE-454A-9304-D0FDFC82FB49}" type="sibTrans" cxnId="{01EBF76B-FB01-4126-AE4B-A75A7A6A4292}">
      <dgm:prSet/>
      <dgm:spPr/>
      <dgm:t>
        <a:bodyPr/>
        <a:lstStyle/>
        <a:p>
          <a:endParaRPr lang="ru-RU"/>
        </a:p>
      </dgm:t>
    </dgm:pt>
    <dgm:pt modelId="{713E3FF5-EE5E-4169-B3D0-D10A103D3AAF}">
      <dgm:prSet/>
      <dgm:spPr/>
      <dgm:t>
        <a:bodyPr/>
        <a:lstStyle/>
        <a:p>
          <a:pPr rtl="0"/>
          <a:r>
            <a:rPr lang="uk-UA" b="0" i="0" dirty="0" smtClean="0"/>
            <a:t>3) </a:t>
          </a:r>
          <a:r>
            <a:rPr lang="uk-UA" b="1" i="0" dirty="0" smtClean="0"/>
            <a:t>необхідності запобігти розголошенню відомостей про особисте та сімейне життя чи обставин, які принижують гідність особи;</a:t>
          </a:r>
          <a:endParaRPr lang="ru-RU" b="1" dirty="0"/>
        </a:p>
      </dgm:t>
    </dgm:pt>
    <dgm:pt modelId="{2FDC8A3F-D999-457F-B36E-C357A1FA2CFD}" type="parTrans" cxnId="{79609AE2-9AC5-4BB5-8684-5C13473B62C9}">
      <dgm:prSet/>
      <dgm:spPr/>
      <dgm:t>
        <a:bodyPr/>
        <a:lstStyle/>
        <a:p>
          <a:endParaRPr lang="ru-RU"/>
        </a:p>
      </dgm:t>
    </dgm:pt>
    <dgm:pt modelId="{0687DA75-5A56-4CDE-8152-3481B09580E4}" type="sibTrans" cxnId="{79609AE2-9AC5-4BB5-8684-5C13473B62C9}">
      <dgm:prSet/>
      <dgm:spPr/>
      <dgm:t>
        <a:bodyPr/>
        <a:lstStyle/>
        <a:p>
          <a:endParaRPr lang="ru-RU"/>
        </a:p>
      </dgm:t>
    </dgm:pt>
    <dgm:pt modelId="{3FBAEA6B-A960-4258-89F0-DCAD56985C72}">
      <dgm:prSet/>
      <dgm:spPr/>
      <dgm:t>
        <a:bodyPr/>
        <a:lstStyle/>
        <a:p>
          <a:pPr rtl="0"/>
          <a:r>
            <a:rPr lang="uk-UA" b="0" i="0" dirty="0" smtClean="0"/>
            <a:t>4) </a:t>
          </a:r>
          <a:r>
            <a:rPr lang="uk-UA" b="1" i="0" dirty="0" smtClean="0"/>
            <a:t>якщо здійснення провадження у відкритому судовому засіданні може призвести до розголошення таємниці, що охороняється законом;</a:t>
          </a:r>
          <a:endParaRPr lang="ru-RU" b="1" dirty="0"/>
        </a:p>
      </dgm:t>
    </dgm:pt>
    <dgm:pt modelId="{F06BFC55-7840-446B-B9A8-77F33E89FB94}" type="parTrans" cxnId="{F6AC183D-00F3-4307-903C-FD8F415C5ABB}">
      <dgm:prSet/>
      <dgm:spPr/>
      <dgm:t>
        <a:bodyPr/>
        <a:lstStyle/>
        <a:p>
          <a:endParaRPr lang="ru-RU"/>
        </a:p>
      </dgm:t>
    </dgm:pt>
    <dgm:pt modelId="{37FFC025-3AB5-4D18-9BCD-95273F51212A}" type="sibTrans" cxnId="{F6AC183D-00F3-4307-903C-FD8F415C5ABB}">
      <dgm:prSet/>
      <dgm:spPr/>
      <dgm:t>
        <a:bodyPr/>
        <a:lstStyle/>
        <a:p>
          <a:endParaRPr lang="ru-RU"/>
        </a:p>
      </dgm:t>
    </dgm:pt>
    <dgm:pt modelId="{903A853F-16F0-4F12-A638-CFC2E313416F}">
      <dgm:prSet/>
      <dgm:spPr/>
      <dgm:t>
        <a:bodyPr/>
        <a:lstStyle/>
        <a:p>
          <a:pPr rtl="0"/>
          <a:r>
            <a:rPr lang="uk-UA" b="0" i="0" dirty="0" smtClean="0"/>
            <a:t>5) </a:t>
          </a:r>
          <a:r>
            <a:rPr lang="uk-UA" b="1" i="0" dirty="0" smtClean="0"/>
            <a:t>необхідності забезпечення безпеки осіб, які беруть участь у кримінальному провадженні.</a:t>
          </a:r>
          <a:endParaRPr lang="ru-RU" b="1" dirty="0"/>
        </a:p>
      </dgm:t>
    </dgm:pt>
    <dgm:pt modelId="{66A6D53B-44D6-4F59-95AD-92CFA39CAF77}" type="parTrans" cxnId="{D64ACD7E-377A-4BE4-995C-2636F1569E39}">
      <dgm:prSet/>
      <dgm:spPr/>
      <dgm:t>
        <a:bodyPr/>
        <a:lstStyle/>
        <a:p>
          <a:endParaRPr lang="ru-RU"/>
        </a:p>
      </dgm:t>
    </dgm:pt>
    <dgm:pt modelId="{7D64155E-A910-42BB-A44D-922D57E51FFB}" type="sibTrans" cxnId="{D64ACD7E-377A-4BE4-995C-2636F1569E39}">
      <dgm:prSet/>
      <dgm:spPr/>
      <dgm:t>
        <a:bodyPr/>
        <a:lstStyle/>
        <a:p>
          <a:endParaRPr lang="ru-RU"/>
        </a:p>
      </dgm:t>
    </dgm:pt>
    <dgm:pt modelId="{769F50EA-A8E4-43D4-9422-2B4852D0CE5E}" type="pres">
      <dgm:prSet presAssocID="{F665179B-8F17-47CE-976D-52DA682C162E}" presName="linear" presStyleCnt="0">
        <dgm:presLayoutVars>
          <dgm:animLvl val="lvl"/>
          <dgm:resizeHandles val="exact"/>
        </dgm:presLayoutVars>
      </dgm:prSet>
      <dgm:spPr/>
      <dgm:t>
        <a:bodyPr/>
        <a:lstStyle/>
        <a:p>
          <a:endParaRPr lang="ru-RU"/>
        </a:p>
      </dgm:t>
    </dgm:pt>
    <dgm:pt modelId="{E25F7386-3B88-4C21-9774-A24EF1FDA474}" type="pres">
      <dgm:prSet presAssocID="{16DCF046-32F4-41D2-AC68-A2ED2A2B31D3}" presName="parentText" presStyleLbl="node1" presStyleIdx="0" presStyleCnt="6">
        <dgm:presLayoutVars>
          <dgm:chMax val="0"/>
          <dgm:bulletEnabled val="1"/>
        </dgm:presLayoutVars>
      </dgm:prSet>
      <dgm:spPr/>
      <dgm:t>
        <a:bodyPr/>
        <a:lstStyle/>
        <a:p>
          <a:endParaRPr lang="ru-RU"/>
        </a:p>
      </dgm:t>
    </dgm:pt>
    <dgm:pt modelId="{C8C1A33A-7067-424B-B587-6E7E5240F719}" type="pres">
      <dgm:prSet presAssocID="{50189038-0D4B-4ABF-BB0D-C6961C689C48}" presName="spacer" presStyleCnt="0"/>
      <dgm:spPr/>
    </dgm:pt>
    <dgm:pt modelId="{5AB28AD2-56E0-4BB6-AEA3-8B7C0FB1A9F7}" type="pres">
      <dgm:prSet presAssocID="{7C8D70E7-FB37-4450-BB99-541FF2BF5892}" presName="parentText" presStyleLbl="node1" presStyleIdx="1" presStyleCnt="6">
        <dgm:presLayoutVars>
          <dgm:chMax val="0"/>
          <dgm:bulletEnabled val="1"/>
        </dgm:presLayoutVars>
      </dgm:prSet>
      <dgm:spPr/>
      <dgm:t>
        <a:bodyPr/>
        <a:lstStyle/>
        <a:p>
          <a:endParaRPr lang="ru-RU"/>
        </a:p>
      </dgm:t>
    </dgm:pt>
    <dgm:pt modelId="{311EBD84-8D62-4028-AF78-3F8F50C809DE}" type="pres">
      <dgm:prSet presAssocID="{93882BC1-D229-4E53-976A-F0FF88400EBD}" presName="spacer" presStyleCnt="0"/>
      <dgm:spPr/>
    </dgm:pt>
    <dgm:pt modelId="{0E443209-E3F2-49A7-B510-1A2219B940E6}" type="pres">
      <dgm:prSet presAssocID="{A0F09FC4-6B95-4911-80EC-E7A1C0B73E18}" presName="parentText" presStyleLbl="node1" presStyleIdx="2" presStyleCnt="6">
        <dgm:presLayoutVars>
          <dgm:chMax val="0"/>
          <dgm:bulletEnabled val="1"/>
        </dgm:presLayoutVars>
      </dgm:prSet>
      <dgm:spPr/>
      <dgm:t>
        <a:bodyPr/>
        <a:lstStyle/>
        <a:p>
          <a:endParaRPr lang="ru-RU"/>
        </a:p>
      </dgm:t>
    </dgm:pt>
    <dgm:pt modelId="{1BED3330-FBB0-4642-A275-CD9C3A6D9688}" type="pres">
      <dgm:prSet presAssocID="{7B66450B-5DBE-454A-9304-D0FDFC82FB49}" presName="spacer" presStyleCnt="0"/>
      <dgm:spPr/>
    </dgm:pt>
    <dgm:pt modelId="{2ED551F8-8A68-40A9-845F-45331D19883D}" type="pres">
      <dgm:prSet presAssocID="{713E3FF5-EE5E-4169-B3D0-D10A103D3AAF}" presName="parentText" presStyleLbl="node1" presStyleIdx="3" presStyleCnt="6">
        <dgm:presLayoutVars>
          <dgm:chMax val="0"/>
          <dgm:bulletEnabled val="1"/>
        </dgm:presLayoutVars>
      </dgm:prSet>
      <dgm:spPr/>
      <dgm:t>
        <a:bodyPr/>
        <a:lstStyle/>
        <a:p>
          <a:endParaRPr lang="ru-RU"/>
        </a:p>
      </dgm:t>
    </dgm:pt>
    <dgm:pt modelId="{890A3B3B-8885-476F-91B1-4BB4909B3A60}" type="pres">
      <dgm:prSet presAssocID="{0687DA75-5A56-4CDE-8152-3481B09580E4}" presName="spacer" presStyleCnt="0"/>
      <dgm:spPr/>
    </dgm:pt>
    <dgm:pt modelId="{483688D2-771B-4278-A4E3-591FC12B6A21}" type="pres">
      <dgm:prSet presAssocID="{3FBAEA6B-A960-4258-89F0-DCAD56985C72}" presName="parentText" presStyleLbl="node1" presStyleIdx="4" presStyleCnt="6">
        <dgm:presLayoutVars>
          <dgm:chMax val="0"/>
          <dgm:bulletEnabled val="1"/>
        </dgm:presLayoutVars>
      </dgm:prSet>
      <dgm:spPr/>
      <dgm:t>
        <a:bodyPr/>
        <a:lstStyle/>
        <a:p>
          <a:endParaRPr lang="ru-RU"/>
        </a:p>
      </dgm:t>
    </dgm:pt>
    <dgm:pt modelId="{7093F18F-9135-4ECF-B16F-22CF4F52EF53}" type="pres">
      <dgm:prSet presAssocID="{37FFC025-3AB5-4D18-9BCD-95273F51212A}" presName="spacer" presStyleCnt="0"/>
      <dgm:spPr/>
    </dgm:pt>
    <dgm:pt modelId="{0CAF5A91-C373-46AB-B386-BB2689BCCACF}" type="pres">
      <dgm:prSet presAssocID="{903A853F-16F0-4F12-A638-CFC2E313416F}" presName="parentText" presStyleLbl="node1" presStyleIdx="5" presStyleCnt="6">
        <dgm:presLayoutVars>
          <dgm:chMax val="0"/>
          <dgm:bulletEnabled val="1"/>
        </dgm:presLayoutVars>
      </dgm:prSet>
      <dgm:spPr/>
      <dgm:t>
        <a:bodyPr/>
        <a:lstStyle/>
        <a:p>
          <a:endParaRPr lang="ru-RU"/>
        </a:p>
      </dgm:t>
    </dgm:pt>
  </dgm:ptLst>
  <dgm:cxnLst>
    <dgm:cxn modelId="{01EBF76B-FB01-4126-AE4B-A75A7A6A4292}" srcId="{F665179B-8F17-47CE-976D-52DA682C162E}" destId="{A0F09FC4-6B95-4911-80EC-E7A1C0B73E18}" srcOrd="2" destOrd="0" parTransId="{DA41BE6C-DEA8-49E6-93D6-1EE741986B0B}" sibTransId="{7B66450B-5DBE-454A-9304-D0FDFC82FB49}"/>
    <dgm:cxn modelId="{84EEDFCF-57D2-4CFB-9BA3-2D56987466BE}" type="presOf" srcId="{F665179B-8F17-47CE-976D-52DA682C162E}" destId="{769F50EA-A8E4-43D4-9422-2B4852D0CE5E}" srcOrd="0" destOrd="0" presId="urn:microsoft.com/office/officeart/2005/8/layout/vList2"/>
    <dgm:cxn modelId="{4A28DA90-1235-4AD1-B73C-E9869628F4D1}" srcId="{F665179B-8F17-47CE-976D-52DA682C162E}" destId="{7C8D70E7-FB37-4450-BB99-541FF2BF5892}" srcOrd="1" destOrd="0" parTransId="{AC7AB4CC-83FE-4902-9F5B-73C620520D68}" sibTransId="{93882BC1-D229-4E53-976A-F0FF88400EBD}"/>
    <dgm:cxn modelId="{A0834366-4179-4A8A-A203-2D3F182CAA11}" srcId="{F665179B-8F17-47CE-976D-52DA682C162E}" destId="{16DCF046-32F4-41D2-AC68-A2ED2A2B31D3}" srcOrd="0" destOrd="0" parTransId="{ED77744E-F0D1-4AAC-B5B2-902C9D8F643E}" sibTransId="{50189038-0D4B-4ABF-BB0D-C6961C689C48}"/>
    <dgm:cxn modelId="{D64ACD7E-377A-4BE4-995C-2636F1569E39}" srcId="{F665179B-8F17-47CE-976D-52DA682C162E}" destId="{903A853F-16F0-4F12-A638-CFC2E313416F}" srcOrd="5" destOrd="0" parTransId="{66A6D53B-44D6-4F59-95AD-92CFA39CAF77}" sibTransId="{7D64155E-A910-42BB-A44D-922D57E51FFB}"/>
    <dgm:cxn modelId="{76F4AAD5-3C19-4BB8-8531-174F86F638C4}" type="presOf" srcId="{903A853F-16F0-4F12-A638-CFC2E313416F}" destId="{0CAF5A91-C373-46AB-B386-BB2689BCCACF}" srcOrd="0" destOrd="0" presId="urn:microsoft.com/office/officeart/2005/8/layout/vList2"/>
    <dgm:cxn modelId="{79609AE2-9AC5-4BB5-8684-5C13473B62C9}" srcId="{F665179B-8F17-47CE-976D-52DA682C162E}" destId="{713E3FF5-EE5E-4169-B3D0-D10A103D3AAF}" srcOrd="3" destOrd="0" parTransId="{2FDC8A3F-D999-457F-B36E-C357A1FA2CFD}" sibTransId="{0687DA75-5A56-4CDE-8152-3481B09580E4}"/>
    <dgm:cxn modelId="{BBD497D8-2D80-4153-90B5-10855C5DC7AE}" type="presOf" srcId="{713E3FF5-EE5E-4169-B3D0-D10A103D3AAF}" destId="{2ED551F8-8A68-40A9-845F-45331D19883D}" srcOrd="0" destOrd="0" presId="urn:microsoft.com/office/officeart/2005/8/layout/vList2"/>
    <dgm:cxn modelId="{0B97EA18-EA65-40A2-997D-4DE1FC770AAB}" type="presOf" srcId="{A0F09FC4-6B95-4911-80EC-E7A1C0B73E18}" destId="{0E443209-E3F2-49A7-B510-1A2219B940E6}" srcOrd="0" destOrd="0" presId="urn:microsoft.com/office/officeart/2005/8/layout/vList2"/>
    <dgm:cxn modelId="{C970D20A-FBD1-4867-BC9F-7B61AE4EF0E9}" type="presOf" srcId="{3FBAEA6B-A960-4258-89F0-DCAD56985C72}" destId="{483688D2-771B-4278-A4E3-591FC12B6A21}" srcOrd="0" destOrd="0" presId="urn:microsoft.com/office/officeart/2005/8/layout/vList2"/>
    <dgm:cxn modelId="{B451D401-2766-419F-A846-1745FD7562E3}" type="presOf" srcId="{16DCF046-32F4-41D2-AC68-A2ED2A2B31D3}" destId="{E25F7386-3B88-4C21-9774-A24EF1FDA474}" srcOrd="0" destOrd="0" presId="urn:microsoft.com/office/officeart/2005/8/layout/vList2"/>
    <dgm:cxn modelId="{F6AC183D-00F3-4307-903C-FD8F415C5ABB}" srcId="{F665179B-8F17-47CE-976D-52DA682C162E}" destId="{3FBAEA6B-A960-4258-89F0-DCAD56985C72}" srcOrd="4" destOrd="0" parTransId="{F06BFC55-7840-446B-B9A8-77F33E89FB94}" sibTransId="{37FFC025-3AB5-4D18-9BCD-95273F51212A}"/>
    <dgm:cxn modelId="{F5BDCF4E-12CA-4EF3-825E-AF2CB1A4C15F}" type="presOf" srcId="{7C8D70E7-FB37-4450-BB99-541FF2BF5892}" destId="{5AB28AD2-56E0-4BB6-AEA3-8B7C0FB1A9F7}" srcOrd="0" destOrd="0" presId="urn:microsoft.com/office/officeart/2005/8/layout/vList2"/>
    <dgm:cxn modelId="{BD497BEC-6712-458E-9D8E-FA9E13E5566B}" type="presParOf" srcId="{769F50EA-A8E4-43D4-9422-2B4852D0CE5E}" destId="{E25F7386-3B88-4C21-9774-A24EF1FDA474}" srcOrd="0" destOrd="0" presId="urn:microsoft.com/office/officeart/2005/8/layout/vList2"/>
    <dgm:cxn modelId="{E6DCE690-36BF-421B-B2E3-1330B6E0266B}" type="presParOf" srcId="{769F50EA-A8E4-43D4-9422-2B4852D0CE5E}" destId="{C8C1A33A-7067-424B-B587-6E7E5240F719}" srcOrd="1" destOrd="0" presId="urn:microsoft.com/office/officeart/2005/8/layout/vList2"/>
    <dgm:cxn modelId="{6A7D4E76-06B4-465F-A044-5A512B66A533}" type="presParOf" srcId="{769F50EA-A8E4-43D4-9422-2B4852D0CE5E}" destId="{5AB28AD2-56E0-4BB6-AEA3-8B7C0FB1A9F7}" srcOrd="2" destOrd="0" presId="urn:microsoft.com/office/officeart/2005/8/layout/vList2"/>
    <dgm:cxn modelId="{C5EB30DE-A92B-4637-9CD5-B2AE63B0F4A2}" type="presParOf" srcId="{769F50EA-A8E4-43D4-9422-2B4852D0CE5E}" destId="{311EBD84-8D62-4028-AF78-3F8F50C809DE}" srcOrd="3" destOrd="0" presId="urn:microsoft.com/office/officeart/2005/8/layout/vList2"/>
    <dgm:cxn modelId="{88F3E610-CF51-409E-BC98-D7FBF6D37375}" type="presParOf" srcId="{769F50EA-A8E4-43D4-9422-2B4852D0CE5E}" destId="{0E443209-E3F2-49A7-B510-1A2219B940E6}" srcOrd="4" destOrd="0" presId="urn:microsoft.com/office/officeart/2005/8/layout/vList2"/>
    <dgm:cxn modelId="{469B6938-1718-485A-9C55-BF5E4E33C95E}" type="presParOf" srcId="{769F50EA-A8E4-43D4-9422-2B4852D0CE5E}" destId="{1BED3330-FBB0-4642-A275-CD9C3A6D9688}" srcOrd="5" destOrd="0" presId="urn:microsoft.com/office/officeart/2005/8/layout/vList2"/>
    <dgm:cxn modelId="{C6B23FBA-FD0A-4A96-9FB8-AF6DAD4A340B}" type="presParOf" srcId="{769F50EA-A8E4-43D4-9422-2B4852D0CE5E}" destId="{2ED551F8-8A68-40A9-845F-45331D19883D}" srcOrd="6" destOrd="0" presId="urn:microsoft.com/office/officeart/2005/8/layout/vList2"/>
    <dgm:cxn modelId="{D6DA5347-E0B6-4495-8A82-54FB0A716AFA}" type="presParOf" srcId="{769F50EA-A8E4-43D4-9422-2B4852D0CE5E}" destId="{890A3B3B-8885-476F-91B1-4BB4909B3A60}" srcOrd="7" destOrd="0" presId="urn:microsoft.com/office/officeart/2005/8/layout/vList2"/>
    <dgm:cxn modelId="{4B6917A0-55F6-4D89-AF38-A68FBBD5B61D}" type="presParOf" srcId="{769F50EA-A8E4-43D4-9422-2B4852D0CE5E}" destId="{483688D2-771B-4278-A4E3-591FC12B6A21}" srcOrd="8" destOrd="0" presId="urn:microsoft.com/office/officeart/2005/8/layout/vList2"/>
    <dgm:cxn modelId="{0ABEC4A6-7475-4DDA-B439-716648D5A4EA}" type="presParOf" srcId="{769F50EA-A8E4-43D4-9422-2B4852D0CE5E}" destId="{7093F18F-9135-4ECF-B16F-22CF4F52EF53}" srcOrd="9" destOrd="0" presId="urn:microsoft.com/office/officeart/2005/8/layout/vList2"/>
    <dgm:cxn modelId="{DFDF1407-56B7-4F6F-9A90-2667540BD214}" type="presParOf" srcId="{769F50EA-A8E4-43D4-9422-2B4852D0CE5E}" destId="{0CAF5A91-C373-46AB-B386-BB2689BCCACF}"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3D7540-4DBA-447A-819A-9ED97F48E5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3DCE691-26AA-4A94-9B8E-39F3AA3D6D86}">
      <dgm:prSet/>
      <dgm:spPr/>
      <dgm:t>
        <a:bodyPr/>
        <a:lstStyle/>
        <a:p>
          <a:pPr algn="just" rtl="0"/>
          <a:r>
            <a:rPr lang="ru-RU" b="1" i="0" dirty="0" smtClean="0"/>
            <a:t>	Переклад </a:t>
          </a:r>
          <a:r>
            <a:rPr lang="ru-RU" b="1" i="0" dirty="0" err="1" smtClean="0"/>
            <a:t>інших</a:t>
          </a:r>
          <a:r>
            <a:rPr lang="ru-RU" b="1" i="0" dirty="0" smtClean="0"/>
            <a:t> процесуальних </a:t>
          </a:r>
          <a:r>
            <a:rPr lang="ru-RU" b="1" i="0" dirty="0" err="1" smtClean="0"/>
            <a:t>документів</a:t>
          </a:r>
          <a:r>
            <a:rPr lang="ru-RU" b="1" i="0" dirty="0" smtClean="0"/>
            <a:t> </a:t>
          </a:r>
          <a:r>
            <a:rPr lang="ru-RU" b="1" i="0" dirty="0" err="1" smtClean="0"/>
            <a:t>кримінального</a:t>
          </a:r>
          <a:r>
            <a:rPr lang="ru-RU" b="1" i="0" dirty="0" smtClean="0"/>
            <a:t> провадження, </a:t>
          </a:r>
          <a:r>
            <a:rPr lang="ru-RU" b="1" i="0" dirty="0" err="1" smtClean="0"/>
            <a:t>надання</a:t>
          </a:r>
          <a:r>
            <a:rPr lang="ru-RU" b="1" i="0" dirty="0" smtClean="0"/>
            <a:t> </a:t>
          </a:r>
          <a:r>
            <a:rPr lang="ru-RU" b="1" i="0" dirty="0" err="1" smtClean="0"/>
            <a:t>копій</a:t>
          </a:r>
          <a:r>
            <a:rPr lang="ru-RU" b="1" i="0" dirty="0" smtClean="0"/>
            <a:t> </a:t>
          </a:r>
          <a:r>
            <a:rPr lang="ru-RU" b="1" i="0" dirty="0" err="1" smtClean="0"/>
            <a:t>яких</a:t>
          </a:r>
          <a:r>
            <a:rPr lang="ru-RU" b="1" i="0" dirty="0" smtClean="0"/>
            <a:t> </a:t>
          </a:r>
          <a:r>
            <a:rPr lang="ru-RU" b="1" i="0" dirty="0" err="1" smtClean="0"/>
            <a:t>передбачено</a:t>
          </a:r>
          <a:r>
            <a:rPr lang="ru-RU" b="1" i="0" dirty="0" smtClean="0"/>
            <a:t> КПК </a:t>
          </a:r>
          <a:r>
            <a:rPr lang="ru-RU" b="1" i="0" dirty="0" err="1" smtClean="0"/>
            <a:t>України</a:t>
          </a:r>
          <a:r>
            <a:rPr lang="ru-RU" b="1" i="0" dirty="0" smtClean="0"/>
            <a:t>, здійснюється </a:t>
          </a:r>
          <a:r>
            <a:rPr lang="ru-RU" b="1" i="0" dirty="0" err="1" smtClean="0"/>
            <a:t>лише</a:t>
          </a:r>
          <a:r>
            <a:rPr lang="ru-RU" b="1" i="0" dirty="0" smtClean="0"/>
            <a:t> за </a:t>
          </a:r>
          <a:r>
            <a:rPr lang="ru-RU" b="1" i="0" dirty="0" err="1" smtClean="0"/>
            <a:t>клопотанням</a:t>
          </a:r>
          <a:r>
            <a:rPr lang="ru-RU" b="1" i="0" dirty="0" smtClean="0"/>
            <a:t> </a:t>
          </a:r>
          <a:r>
            <a:rPr lang="ru-RU" b="1" i="0" dirty="0" err="1" smtClean="0"/>
            <a:t>зазначених</a:t>
          </a:r>
          <a:r>
            <a:rPr lang="ru-RU" b="1" i="0" dirty="0" smtClean="0"/>
            <a:t> </a:t>
          </a:r>
          <a:r>
            <a:rPr lang="ru-RU" b="1" i="0" dirty="0" err="1" smtClean="0"/>
            <a:t>осіб</a:t>
          </a:r>
          <a:r>
            <a:rPr lang="ru-RU" b="1" i="0" dirty="0" smtClean="0"/>
            <a:t>. Переклад </a:t>
          </a:r>
          <a:r>
            <a:rPr lang="ru-RU" b="1" i="0" dirty="0" err="1" smtClean="0"/>
            <a:t>судових</a:t>
          </a:r>
          <a:r>
            <a:rPr lang="ru-RU" b="1" i="0" dirty="0" smtClean="0"/>
            <a:t> </a:t>
          </a:r>
          <a:r>
            <a:rPr lang="ru-RU" b="1" i="0" dirty="0" err="1" smtClean="0"/>
            <a:t>рішень</a:t>
          </a:r>
          <a:r>
            <a:rPr lang="ru-RU" b="1" i="0" dirty="0" smtClean="0"/>
            <a:t> та </a:t>
          </a:r>
          <a:r>
            <a:rPr lang="ru-RU" b="1" i="0" dirty="0" err="1" smtClean="0"/>
            <a:t>інших</a:t>
          </a:r>
          <a:r>
            <a:rPr lang="ru-RU" b="1" i="0" dirty="0" smtClean="0"/>
            <a:t> процесуальних </a:t>
          </a:r>
          <a:r>
            <a:rPr lang="ru-RU" b="1" i="0" dirty="0" err="1" smtClean="0"/>
            <a:t>документів</a:t>
          </a:r>
          <a:r>
            <a:rPr lang="ru-RU" b="1" i="0" dirty="0" smtClean="0"/>
            <a:t> </a:t>
          </a:r>
          <a:r>
            <a:rPr lang="ru-RU" b="1" i="0" dirty="0" err="1" smtClean="0"/>
            <a:t>кримінального</a:t>
          </a:r>
          <a:r>
            <a:rPr lang="ru-RU" b="1" i="0" dirty="0" smtClean="0"/>
            <a:t> провадження </a:t>
          </a:r>
          <a:r>
            <a:rPr lang="ru-RU" b="1" i="0" dirty="0" err="1" smtClean="0"/>
            <a:t>засвідчується</a:t>
          </a:r>
          <a:r>
            <a:rPr lang="ru-RU" b="1" i="0" dirty="0" smtClean="0"/>
            <a:t> </a:t>
          </a:r>
          <a:r>
            <a:rPr lang="ru-RU" b="1" i="0" dirty="0" err="1" smtClean="0"/>
            <a:t>підписом</a:t>
          </a:r>
          <a:r>
            <a:rPr lang="ru-RU" b="1" i="0" dirty="0" smtClean="0"/>
            <a:t> </a:t>
          </a:r>
          <a:r>
            <a:rPr lang="ru-RU" b="1" i="0" dirty="0" err="1" smtClean="0"/>
            <a:t>перекладача</a:t>
          </a:r>
          <a:r>
            <a:rPr lang="ru-RU" b="1" i="0" dirty="0" smtClean="0"/>
            <a:t>. </a:t>
          </a:r>
          <a:r>
            <a:rPr lang="ru-RU" b="1" i="0" dirty="0" err="1" smtClean="0"/>
            <a:t>Хто</a:t>
          </a:r>
          <a:r>
            <a:rPr lang="ru-RU" b="1" i="0" dirty="0" smtClean="0"/>
            <a:t> є особою, яка не </a:t>
          </a:r>
          <a:r>
            <a:rPr lang="ru-RU" b="1" i="0" dirty="0" err="1" smtClean="0"/>
            <a:t>володіє</a:t>
          </a:r>
          <a:r>
            <a:rPr lang="ru-RU" b="1" i="0" dirty="0" smtClean="0"/>
            <a:t> </a:t>
          </a:r>
          <a:r>
            <a:rPr lang="ru-RU" b="1" i="0" dirty="0" err="1" smtClean="0"/>
            <a:t>чи</a:t>
          </a:r>
          <a:r>
            <a:rPr lang="ru-RU" b="1" i="0" dirty="0" smtClean="0"/>
            <a:t> </a:t>
          </a:r>
          <a:r>
            <a:rPr lang="ru-RU" b="1" i="0" dirty="0" err="1" smtClean="0"/>
            <a:t>недостатньо</a:t>
          </a:r>
          <a:r>
            <a:rPr lang="ru-RU" b="1" i="0" dirty="0" smtClean="0"/>
            <a:t> </a:t>
          </a:r>
          <a:r>
            <a:rPr lang="ru-RU" b="1" i="0" dirty="0" err="1" smtClean="0"/>
            <a:t>володіє</a:t>
          </a:r>
          <a:r>
            <a:rPr lang="ru-RU" b="1" i="0" dirty="0" smtClean="0"/>
            <a:t> державною </a:t>
          </a:r>
          <a:r>
            <a:rPr lang="ru-RU" b="1" i="0" dirty="0" err="1" smtClean="0"/>
            <a:t>мовою</a:t>
          </a:r>
          <a:r>
            <a:rPr lang="ru-RU" b="1" i="0" dirty="0" smtClean="0"/>
            <a:t> закон не </a:t>
          </a:r>
          <a:r>
            <a:rPr lang="ru-RU" b="1" i="0" dirty="0" err="1" smtClean="0"/>
            <a:t>вказує</a:t>
          </a:r>
          <a:r>
            <a:rPr lang="ru-RU" b="1" i="0" dirty="0" smtClean="0"/>
            <a:t>. В </a:t>
          </a:r>
          <a:r>
            <a:rPr lang="ru-RU" b="1" i="0" dirty="0" err="1" smtClean="0"/>
            <a:t>усякому</a:t>
          </a:r>
          <a:r>
            <a:rPr lang="ru-RU" b="1" i="0" dirty="0" smtClean="0"/>
            <a:t> </a:t>
          </a:r>
          <a:r>
            <a:rPr lang="ru-RU" b="1" i="0" dirty="0" err="1" smtClean="0"/>
            <a:t>разі</a:t>
          </a:r>
          <a:r>
            <a:rPr lang="ru-RU" b="1" i="0" dirty="0" smtClean="0"/>
            <a:t> </a:t>
          </a:r>
          <a:r>
            <a:rPr lang="ru-RU" b="1" i="0" dirty="0" err="1" smtClean="0"/>
            <a:t>володіння</a:t>
          </a:r>
          <a:r>
            <a:rPr lang="ru-RU" b="1" i="0" dirty="0" smtClean="0"/>
            <a:t> </a:t>
          </a:r>
          <a:r>
            <a:rPr lang="ru-RU" b="1" i="0" dirty="0" err="1" smtClean="0"/>
            <a:t>мовою</a:t>
          </a:r>
          <a:r>
            <a:rPr lang="ru-RU" b="1" i="0" dirty="0" smtClean="0"/>
            <a:t> </a:t>
          </a:r>
          <a:r>
            <a:rPr lang="ru-RU" b="1" i="0" dirty="0" err="1" smtClean="0"/>
            <a:t>припускає</a:t>
          </a:r>
          <a:r>
            <a:rPr lang="ru-RU" b="1" i="0" dirty="0" smtClean="0"/>
            <a:t> </a:t>
          </a:r>
          <a:r>
            <a:rPr lang="ru-RU" b="1" i="0" dirty="0" err="1" smtClean="0"/>
            <a:t>спроможність</a:t>
          </a:r>
          <a:r>
            <a:rPr lang="ru-RU" b="1" i="0" dirty="0" smtClean="0"/>
            <a:t> особи добре </a:t>
          </a:r>
          <a:r>
            <a:rPr lang="ru-RU" b="1" i="0" dirty="0" err="1" smtClean="0"/>
            <a:t>її</a:t>
          </a:r>
          <a:r>
            <a:rPr lang="ru-RU" b="1" i="0" dirty="0" smtClean="0"/>
            <a:t> </a:t>
          </a:r>
          <a:r>
            <a:rPr lang="ru-RU" b="1" i="0" dirty="0" err="1" smtClean="0"/>
            <a:t>розуміти</a:t>
          </a:r>
          <a:r>
            <a:rPr lang="ru-RU" b="1" i="0" dirty="0" smtClean="0"/>
            <a:t> і </a:t>
          </a:r>
          <a:r>
            <a:rPr lang="ru-RU" b="1" i="0" dirty="0" err="1" smtClean="0"/>
            <a:t>вільно</a:t>
          </a:r>
          <a:r>
            <a:rPr lang="ru-RU" b="1" i="0" dirty="0" smtClean="0"/>
            <a:t> </a:t>
          </a:r>
          <a:r>
            <a:rPr lang="ru-RU" b="1" i="0" dirty="0" err="1" smtClean="0"/>
            <a:t>висловлюватися</a:t>
          </a:r>
          <a:r>
            <a:rPr lang="ru-RU" b="1" i="0" dirty="0" smtClean="0"/>
            <a:t>. </a:t>
          </a:r>
          <a:endParaRPr lang="ru-RU" b="1" dirty="0"/>
        </a:p>
      </dgm:t>
    </dgm:pt>
    <dgm:pt modelId="{872A6EF9-E83E-4BE0-802E-9F09D8CEF229}" type="parTrans" cxnId="{1C352E23-1C55-45C6-B9D3-6794875594B7}">
      <dgm:prSet/>
      <dgm:spPr/>
      <dgm:t>
        <a:bodyPr/>
        <a:lstStyle/>
        <a:p>
          <a:endParaRPr lang="ru-RU"/>
        </a:p>
      </dgm:t>
    </dgm:pt>
    <dgm:pt modelId="{51B24908-165E-4A20-86BD-5B0FAAF67867}" type="sibTrans" cxnId="{1C352E23-1C55-45C6-B9D3-6794875594B7}">
      <dgm:prSet/>
      <dgm:spPr/>
      <dgm:t>
        <a:bodyPr/>
        <a:lstStyle/>
        <a:p>
          <a:endParaRPr lang="ru-RU"/>
        </a:p>
      </dgm:t>
    </dgm:pt>
    <dgm:pt modelId="{7AAB3F94-6349-4F43-A2AF-DDBB60F192FC}" type="pres">
      <dgm:prSet presAssocID="{793D7540-4DBA-447A-819A-9ED97F48E51A}" presName="linear" presStyleCnt="0">
        <dgm:presLayoutVars>
          <dgm:animLvl val="lvl"/>
          <dgm:resizeHandles val="exact"/>
        </dgm:presLayoutVars>
      </dgm:prSet>
      <dgm:spPr/>
      <dgm:t>
        <a:bodyPr/>
        <a:lstStyle/>
        <a:p>
          <a:endParaRPr lang="ru-RU"/>
        </a:p>
      </dgm:t>
    </dgm:pt>
    <dgm:pt modelId="{3FE48B93-5E77-4AA6-8AA2-F859A78321CD}" type="pres">
      <dgm:prSet presAssocID="{93DCE691-26AA-4A94-9B8E-39F3AA3D6D86}" presName="parentText" presStyleLbl="node1" presStyleIdx="0" presStyleCnt="1" custLinFactNeighborX="-3484" custLinFactNeighborY="4136">
        <dgm:presLayoutVars>
          <dgm:chMax val="0"/>
          <dgm:bulletEnabled val="1"/>
        </dgm:presLayoutVars>
      </dgm:prSet>
      <dgm:spPr/>
      <dgm:t>
        <a:bodyPr/>
        <a:lstStyle/>
        <a:p>
          <a:endParaRPr lang="ru-RU"/>
        </a:p>
      </dgm:t>
    </dgm:pt>
  </dgm:ptLst>
  <dgm:cxnLst>
    <dgm:cxn modelId="{1C352E23-1C55-45C6-B9D3-6794875594B7}" srcId="{793D7540-4DBA-447A-819A-9ED97F48E51A}" destId="{93DCE691-26AA-4A94-9B8E-39F3AA3D6D86}" srcOrd="0" destOrd="0" parTransId="{872A6EF9-E83E-4BE0-802E-9F09D8CEF229}" sibTransId="{51B24908-165E-4A20-86BD-5B0FAAF67867}"/>
    <dgm:cxn modelId="{FF1DDE29-985D-4D8B-80CE-890299B01396}" type="presOf" srcId="{93DCE691-26AA-4A94-9B8E-39F3AA3D6D86}" destId="{3FE48B93-5E77-4AA6-8AA2-F859A78321CD}" srcOrd="0" destOrd="0" presId="urn:microsoft.com/office/officeart/2005/8/layout/vList2"/>
    <dgm:cxn modelId="{E51CF70D-C317-4194-9953-04017D2C908B}" type="presOf" srcId="{793D7540-4DBA-447A-819A-9ED97F48E51A}" destId="{7AAB3F94-6349-4F43-A2AF-DDBB60F192FC}" srcOrd="0" destOrd="0" presId="urn:microsoft.com/office/officeart/2005/8/layout/vList2"/>
    <dgm:cxn modelId="{1E4CC3EC-B345-4ACF-A050-0B4502A8DE6A}" type="presParOf" srcId="{7AAB3F94-6349-4F43-A2AF-DDBB60F192FC}" destId="{3FE48B93-5E77-4AA6-8AA2-F859A78321C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6A08E9-F94E-4633-814B-919EEAE6713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ru-RU"/>
        </a:p>
      </dgm:t>
    </dgm:pt>
    <dgm:pt modelId="{C75E2A5B-DB17-4E9D-ABD1-BF390F09ED4A}">
      <dgm:prSet/>
      <dgm:spPr/>
      <dgm:t>
        <a:bodyPr/>
        <a:lstStyle/>
        <a:p>
          <a:pPr rtl="0"/>
          <a:r>
            <a:rPr lang="uk-UA" b="1" i="1" dirty="0" smtClean="0"/>
            <a:t>Крім конституційних засад існують і інші засади, які закріплені в нормах кримінально-процесуального закону. До них відносяться: </a:t>
          </a:r>
          <a:endParaRPr lang="ru-RU" b="1" i="1" dirty="0"/>
        </a:p>
      </dgm:t>
    </dgm:pt>
    <dgm:pt modelId="{67E0E577-6F20-4649-9609-FE08206F95A3}" type="parTrans" cxnId="{4AF66596-7DF6-48F2-B37E-2053E5CF23DA}">
      <dgm:prSet/>
      <dgm:spPr/>
      <dgm:t>
        <a:bodyPr/>
        <a:lstStyle/>
        <a:p>
          <a:endParaRPr lang="ru-RU"/>
        </a:p>
      </dgm:t>
    </dgm:pt>
    <dgm:pt modelId="{CBC80F00-F399-4B67-B5F9-4A95ED04472E}" type="sibTrans" cxnId="{4AF66596-7DF6-48F2-B37E-2053E5CF23DA}">
      <dgm:prSet/>
      <dgm:spPr/>
      <dgm:t>
        <a:bodyPr/>
        <a:lstStyle/>
        <a:p>
          <a:endParaRPr lang="ru-RU"/>
        </a:p>
      </dgm:t>
    </dgm:pt>
    <dgm:pt modelId="{8F5F6874-21B7-4DE2-AB89-0DC5BAA325C4}">
      <dgm:prSet/>
      <dgm:spPr/>
      <dgm:t>
        <a:bodyPr/>
        <a:lstStyle/>
        <a:p>
          <a:pPr rtl="0"/>
          <a:r>
            <a:rPr lang="uk-UA" b="1" i="0" dirty="0" smtClean="0"/>
            <a:t>1) безпосередність дослідження показань, речей і документів; </a:t>
          </a:r>
          <a:endParaRPr lang="ru-RU" b="1" dirty="0"/>
        </a:p>
      </dgm:t>
    </dgm:pt>
    <dgm:pt modelId="{E20B9C31-FD32-4C9A-B90D-6725D1F450B2}" type="parTrans" cxnId="{B610FACD-89B9-4FC7-8988-0A66A21D49E2}">
      <dgm:prSet/>
      <dgm:spPr/>
      <dgm:t>
        <a:bodyPr/>
        <a:lstStyle/>
        <a:p>
          <a:endParaRPr lang="ru-RU"/>
        </a:p>
      </dgm:t>
    </dgm:pt>
    <dgm:pt modelId="{8334DE6A-9767-47D4-A31D-79C618073AF1}" type="sibTrans" cxnId="{B610FACD-89B9-4FC7-8988-0A66A21D49E2}">
      <dgm:prSet/>
      <dgm:spPr/>
      <dgm:t>
        <a:bodyPr/>
        <a:lstStyle/>
        <a:p>
          <a:endParaRPr lang="ru-RU"/>
        </a:p>
      </dgm:t>
    </dgm:pt>
    <dgm:pt modelId="{079A51B8-E114-4965-86E7-6C8A30560BF5}">
      <dgm:prSet/>
      <dgm:spPr/>
      <dgm:t>
        <a:bodyPr/>
        <a:lstStyle/>
        <a:p>
          <a:pPr rtl="0"/>
          <a:r>
            <a:rPr lang="uk-UA" b="1" i="0" dirty="0" smtClean="0"/>
            <a:t>2) публічність; </a:t>
          </a:r>
          <a:endParaRPr lang="ru-RU" b="1" dirty="0"/>
        </a:p>
      </dgm:t>
    </dgm:pt>
    <dgm:pt modelId="{0749657B-4EF3-426F-91B0-00FF93036C8A}" type="parTrans" cxnId="{DCE1595F-B4FE-4924-B105-B12D5611124E}">
      <dgm:prSet/>
      <dgm:spPr/>
      <dgm:t>
        <a:bodyPr/>
        <a:lstStyle/>
        <a:p>
          <a:endParaRPr lang="ru-RU"/>
        </a:p>
      </dgm:t>
    </dgm:pt>
    <dgm:pt modelId="{A001A409-5C30-42F7-A821-D0E5B68138A0}" type="sibTrans" cxnId="{DCE1595F-B4FE-4924-B105-B12D5611124E}">
      <dgm:prSet/>
      <dgm:spPr/>
      <dgm:t>
        <a:bodyPr/>
        <a:lstStyle/>
        <a:p>
          <a:endParaRPr lang="ru-RU"/>
        </a:p>
      </dgm:t>
    </dgm:pt>
    <dgm:pt modelId="{8D90769B-D65A-4EEB-8C81-131352E59051}">
      <dgm:prSet/>
      <dgm:spPr/>
      <dgm:t>
        <a:bodyPr/>
        <a:lstStyle/>
        <a:p>
          <a:pPr rtl="0"/>
          <a:r>
            <a:rPr lang="uk-UA" b="1" i="0" dirty="0" smtClean="0"/>
            <a:t>3) </a:t>
          </a:r>
          <a:r>
            <a:rPr lang="uk-UA" b="1" i="0" dirty="0" err="1" smtClean="0"/>
            <a:t>диспозитивність</a:t>
          </a:r>
          <a:r>
            <a:rPr lang="uk-UA" b="1" i="0" dirty="0" smtClean="0"/>
            <a:t>; </a:t>
          </a:r>
          <a:endParaRPr lang="ru-RU" b="1" dirty="0"/>
        </a:p>
      </dgm:t>
    </dgm:pt>
    <dgm:pt modelId="{A3A87CD5-DC8C-4BDC-940A-F5F654184E23}" type="parTrans" cxnId="{B61047DD-5D5C-412A-9846-398DFBD689A2}">
      <dgm:prSet/>
      <dgm:spPr/>
      <dgm:t>
        <a:bodyPr/>
        <a:lstStyle/>
        <a:p>
          <a:endParaRPr lang="ru-RU"/>
        </a:p>
      </dgm:t>
    </dgm:pt>
    <dgm:pt modelId="{4ED43293-2568-4940-9C7D-3558A8C65C62}" type="sibTrans" cxnId="{B61047DD-5D5C-412A-9846-398DFBD689A2}">
      <dgm:prSet/>
      <dgm:spPr/>
      <dgm:t>
        <a:bodyPr/>
        <a:lstStyle/>
        <a:p>
          <a:endParaRPr lang="ru-RU"/>
        </a:p>
      </dgm:t>
    </dgm:pt>
    <dgm:pt modelId="{F0FEC1ED-1726-489F-A7CE-844BFA9BC8E2}">
      <dgm:prSet/>
      <dgm:spPr/>
      <dgm:t>
        <a:bodyPr/>
        <a:lstStyle/>
        <a:p>
          <a:pPr rtl="0"/>
          <a:r>
            <a:rPr lang="uk-UA" b="1" i="0" dirty="0" smtClean="0"/>
            <a:t>4) розумність строків.</a:t>
          </a:r>
          <a:endParaRPr lang="ru-RU" b="1" dirty="0"/>
        </a:p>
      </dgm:t>
    </dgm:pt>
    <dgm:pt modelId="{1FC6CDAB-05EA-4B3C-BB67-BDB3A1D0D647}" type="parTrans" cxnId="{DE885794-9671-49E2-ABE4-07E810BD3A3E}">
      <dgm:prSet/>
      <dgm:spPr/>
      <dgm:t>
        <a:bodyPr/>
        <a:lstStyle/>
        <a:p>
          <a:endParaRPr lang="ru-RU"/>
        </a:p>
      </dgm:t>
    </dgm:pt>
    <dgm:pt modelId="{401DB861-D71F-4DC5-9F03-76C668D0B34F}" type="sibTrans" cxnId="{DE885794-9671-49E2-ABE4-07E810BD3A3E}">
      <dgm:prSet/>
      <dgm:spPr/>
      <dgm:t>
        <a:bodyPr/>
        <a:lstStyle/>
        <a:p>
          <a:endParaRPr lang="ru-RU"/>
        </a:p>
      </dgm:t>
    </dgm:pt>
    <dgm:pt modelId="{47D79C91-C6C1-47E8-92EF-384CCE3AE9D0}" type="pres">
      <dgm:prSet presAssocID="{156A08E9-F94E-4633-814B-919EEAE67131}" presName="linear" presStyleCnt="0">
        <dgm:presLayoutVars>
          <dgm:animLvl val="lvl"/>
          <dgm:resizeHandles val="exact"/>
        </dgm:presLayoutVars>
      </dgm:prSet>
      <dgm:spPr/>
      <dgm:t>
        <a:bodyPr/>
        <a:lstStyle/>
        <a:p>
          <a:endParaRPr lang="ru-RU"/>
        </a:p>
      </dgm:t>
    </dgm:pt>
    <dgm:pt modelId="{B72E670B-DB46-4EF9-9554-B89942FD6D18}" type="pres">
      <dgm:prSet presAssocID="{C75E2A5B-DB17-4E9D-ABD1-BF390F09ED4A}" presName="parentText" presStyleLbl="node1" presStyleIdx="0" presStyleCnt="5" custLinFactY="5895" custLinFactNeighborY="100000">
        <dgm:presLayoutVars>
          <dgm:chMax val="0"/>
          <dgm:bulletEnabled val="1"/>
        </dgm:presLayoutVars>
      </dgm:prSet>
      <dgm:spPr/>
      <dgm:t>
        <a:bodyPr/>
        <a:lstStyle/>
        <a:p>
          <a:endParaRPr lang="ru-RU"/>
        </a:p>
      </dgm:t>
    </dgm:pt>
    <dgm:pt modelId="{5631879B-EAAA-4F22-87AB-4D3986467BB4}" type="pres">
      <dgm:prSet presAssocID="{CBC80F00-F399-4B67-B5F9-4A95ED04472E}" presName="spacer" presStyleCnt="0"/>
      <dgm:spPr/>
    </dgm:pt>
    <dgm:pt modelId="{2031098E-959D-4C0A-BB12-748926083547}" type="pres">
      <dgm:prSet presAssocID="{8F5F6874-21B7-4DE2-AB89-0DC5BAA325C4}" presName="parentText" presStyleLbl="node1" presStyleIdx="1" presStyleCnt="5" custLinFactNeighborY="40601">
        <dgm:presLayoutVars>
          <dgm:chMax val="0"/>
          <dgm:bulletEnabled val="1"/>
        </dgm:presLayoutVars>
      </dgm:prSet>
      <dgm:spPr/>
      <dgm:t>
        <a:bodyPr/>
        <a:lstStyle/>
        <a:p>
          <a:endParaRPr lang="ru-RU"/>
        </a:p>
      </dgm:t>
    </dgm:pt>
    <dgm:pt modelId="{ADBA7BDF-D4DC-40B0-A44F-35E00DA86307}" type="pres">
      <dgm:prSet presAssocID="{8334DE6A-9767-47D4-A31D-79C618073AF1}" presName="spacer" presStyleCnt="0"/>
      <dgm:spPr/>
    </dgm:pt>
    <dgm:pt modelId="{ECD76800-DD19-43CA-977F-9514DA84204B}" type="pres">
      <dgm:prSet presAssocID="{079A51B8-E114-4965-86E7-6C8A30560BF5}" presName="parentText" presStyleLbl="node1" presStyleIdx="2" presStyleCnt="5">
        <dgm:presLayoutVars>
          <dgm:chMax val="0"/>
          <dgm:bulletEnabled val="1"/>
        </dgm:presLayoutVars>
      </dgm:prSet>
      <dgm:spPr/>
      <dgm:t>
        <a:bodyPr/>
        <a:lstStyle/>
        <a:p>
          <a:endParaRPr lang="ru-RU"/>
        </a:p>
      </dgm:t>
    </dgm:pt>
    <dgm:pt modelId="{E13360FB-7FBE-49EF-A6E6-18D255AD2387}" type="pres">
      <dgm:prSet presAssocID="{A001A409-5C30-42F7-A821-D0E5B68138A0}" presName="spacer" presStyleCnt="0"/>
      <dgm:spPr/>
    </dgm:pt>
    <dgm:pt modelId="{87A5A24A-F8AC-4FDD-A19B-189EE1D629DC}" type="pres">
      <dgm:prSet presAssocID="{8D90769B-D65A-4EEB-8C81-131352E59051}" presName="parentText" presStyleLbl="node1" presStyleIdx="3" presStyleCnt="5">
        <dgm:presLayoutVars>
          <dgm:chMax val="0"/>
          <dgm:bulletEnabled val="1"/>
        </dgm:presLayoutVars>
      </dgm:prSet>
      <dgm:spPr/>
      <dgm:t>
        <a:bodyPr/>
        <a:lstStyle/>
        <a:p>
          <a:endParaRPr lang="ru-RU"/>
        </a:p>
      </dgm:t>
    </dgm:pt>
    <dgm:pt modelId="{8B724EB7-5B2F-4EAD-9D15-5D78287A2714}" type="pres">
      <dgm:prSet presAssocID="{4ED43293-2568-4940-9C7D-3558A8C65C62}" presName="spacer" presStyleCnt="0"/>
      <dgm:spPr/>
    </dgm:pt>
    <dgm:pt modelId="{7B985E70-BC9D-4C6A-B492-606B129B9726}" type="pres">
      <dgm:prSet presAssocID="{F0FEC1ED-1726-489F-A7CE-844BFA9BC8E2}" presName="parentText" presStyleLbl="node1" presStyleIdx="4" presStyleCnt="5">
        <dgm:presLayoutVars>
          <dgm:chMax val="0"/>
          <dgm:bulletEnabled val="1"/>
        </dgm:presLayoutVars>
      </dgm:prSet>
      <dgm:spPr/>
      <dgm:t>
        <a:bodyPr/>
        <a:lstStyle/>
        <a:p>
          <a:endParaRPr lang="ru-RU"/>
        </a:p>
      </dgm:t>
    </dgm:pt>
  </dgm:ptLst>
  <dgm:cxnLst>
    <dgm:cxn modelId="{BFE84F83-CB75-463E-B5F4-4C33607F5527}" type="presOf" srcId="{F0FEC1ED-1726-489F-A7CE-844BFA9BC8E2}" destId="{7B985E70-BC9D-4C6A-B492-606B129B9726}" srcOrd="0" destOrd="0" presId="urn:microsoft.com/office/officeart/2005/8/layout/vList2"/>
    <dgm:cxn modelId="{DCE1595F-B4FE-4924-B105-B12D5611124E}" srcId="{156A08E9-F94E-4633-814B-919EEAE67131}" destId="{079A51B8-E114-4965-86E7-6C8A30560BF5}" srcOrd="2" destOrd="0" parTransId="{0749657B-4EF3-426F-91B0-00FF93036C8A}" sibTransId="{A001A409-5C30-42F7-A821-D0E5B68138A0}"/>
    <dgm:cxn modelId="{25B971E3-3112-4246-AE91-6822EE4296E2}" type="presOf" srcId="{156A08E9-F94E-4633-814B-919EEAE67131}" destId="{47D79C91-C6C1-47E8-92EF-384CCE3AE9D0}" srcOrd="0" destOrd="0" presId="urn:microsoft.com/office/officeart/2005/8/layout/vList2"/>
    <dgm:cxn modelId="{B610FACD-89B9-4FC7-8988-0A66A21D49E2}" srcId="{156A08E9-F94E-4633-814B-919EEAE67131}" destId="{8F5F6874-21B7-4DE2-AB89-0DC5BAA325C4}" srcOrd="1" destOrd="0" parTransId="{E20B9C31-FD32-4C9A-B90D-6725D1F450B2}" sibTransId="{8334DE6A-9767-47D4-A31D-79C618073AF1}"/>
    <dgm:cxn modelId="{CB4DD368-6921-4300-843A-08FD7290EF22}" type="presOf" srcId="{079A51B8-E114-4965-86E7-6C8A30560BF5}" destId="{ECD76800-DD19-43CA-977F-9514DA84204B}" srcOrd="0" destOrd="0" presId="urn:microsoft.com/office/officeart/2005/8/layout/vList2"/>
    <dgm:cxn modelId="{DE885794-9671-49E2-ABE4-07E810BD3A3E}" srcId="{156A08E9-F94E-4633-814B-919EEAE67131}" destId="{F0FEC1ED-1726-489F-A7CE-844BFA9BC8E2}" srcOrd="4" destOrd="0" parTransId="{1FC6CDAB-05EA-4B3C-BB67-BDB3A1D0D647}" sibTransId="{401DB861-D71F-4DC5-9F03-76C668D0B34F}"/>
    <dgm:cxn modelId="{07D8A174-2D7D-470E-89DB-5C56EC04E38C}" type="presOf" srcId="{8D90769B-D65A-4EEB-8C81-131352E59051}" destId="{87A5A24A-F8AC-4FDD-A19B-189EE1D629DC}" srcOrd="0" destOrd="0" presId="urn:microsoft.com/office/officeart/2005/8/layout/vList2"/>
    <dgm:cxn modelId="{B61047DD-5D5C-412A-9846-398DFBD689A2}" srcId="{156A08E9-F94E-4633-814B-919EEAE67131}" destId="{8D90769B-D65A-4EEB-8C81-131352E59051}" srcOrd="3" destOrd="0" parTransId="{A3A87CD5-DC8C-4BDC-940A-F5F654184E23}" sibTransId="{4ED43293-2568-4940-9C7D-3558A8C65C62}"/>
    <dgm:cxn modelId="{1E8FB7E1-CD2D-4D32-B8F0-46879E18FDFA}" type="presOf" srcId="{C75E2A5B-DB17-4E9D-ABD1-BF390F09ED4A}" destId="{B72E670B-DB46-4EF9-9554-B89942FD6D18}" srcOrd="0" destOrd="0" presId="urn:microsoft.com/office/officeart/2005/8/layout/vList2"/>
    <dgm:cxn modelId="{4AF66596-7DF6-48F2-B37E-2053E5CF23DA}" srcId="{156A08E9-F94E-4633-814B-919EEAE67131}" destId="{C75E2A5B-DB17-4E9D-ABD1-BF390F09ED4A}" srcOrd="0" destOrd="0" parTransId="{67E0E577-6F20-4649-9609-FE08206F95A3}" sibTransId="{CBC80F00-F399-4B67-B5F9-4A95ED04472E}"/>
    <dgm:cxn modelId="{8D8A876F-D798-41AE-AD21-380B604E4F53}" type="presOf" srcId="{8F5F6874-21B7-4DE2-AB89-0DC5BAA325C4}" destId="{2031098E-959D-4C0A-BB12-748926083547}" srcOrd="0" destOrd="0" presId="urn:microsoft.com/office/officeart/2005/8/layout/vList2"/>
    <dgm:cxn modelId="{A522BE90-0F29-4DC7-96D7-B0A62F90AD4C}" type="presParOf" srcId="{47D79C91-C6C1-47E8-92EF-384CCE3AE9D0}" destId="{B72E670B-DB46-4EF9-9554-B89942FD6D18}" srcOrd="0" destOrd="0" presId="urn:microsoft.com/office/officeart/2005/8/layout/vList2"/>
    <dgm:cxn modelId="{74565108-6E3E-401A-AD65-56351AED8444}" type="presParOf" srcId="{47D79C91-C6C1-47E8-92EF-384CCE3AE9D0}" destId="{5631879B-EAAA-4F22-87AB-4D3986467BB4}" srcOrd="1" destOrd="0" presId="urn:microsoft.com/office/officeart/2005/8/layout/vList2"/>
    <dgm:cxn modelId="{8DA8C9F6-FF0A-4DDF-84F4-C8EBE3A7F97C}" type="presParOf" srcId="{47D79C91-C6C1-47E8-92EF-384CCE3AE9D0}" destId="{2031098E-959D-4C0A-BB12-748926083547}" srcOrd="2" destOrd="0" presId="urn:microsoft.com/office/officeart/2005/8/layout/vList2"/>
    <dgm:cxn modelId="{810C7BDD-5383-44B1-A344-17D9DC7E74CA}" type="presParOf" srcId="{47D79C91-C6C1-47E8-92EF-384CCE3AE9D0}" destId="{ADBA7BDF-D4DC-40B0-A44F-35E00DA86307}" srcOrd="3" destOrd="0" presId="urn:microsoft.com/office/officeart/2005/8/layout/vList2"/>
    <dgm:cxn modelId="{F4B40224-F99F-4D57-99C2-DEF13AE30BAC}" type="presParOf" srcId="{47D79C91-C6C1-47E8-92EF-384CCE3AE9D0}" destId="{ECD76800-DD19-43CA-977F-9514DA84204B}" srcOrd="4" destOrd="0" presId="urn:microsoft.com/office/officeart/2005/8/layout/vList2"/>
    <dgm:cxn modelId="{51B78AEA-99E3-4700-9019-96777A1A8A3D}" type="presParOf" srcId="{47D79C91-C6C1-47E8-92EF-384CCE3AE9D0}" destId="{E13360FB-7FBE-49EF-A6E6-18D255AD2387}" srcOrd="5" destOrd="0" presId="urn:microsoft.com/office/officeart/2005/8/layout/vList2"/>
    <dgm:cxn modelId="{50E5308E-506F-4174-A734-4D2EFC9B43C8}" type="presParOf" srcId="{47D79C91-C6C1-47E8-92EF-384CCE3AE9D0}" destId="{87A5A24A-F8AC-4FDD-A19B-189EE1D629DC}" srcOrd="6" destOrd="0" presId="urn:microsoft.com/office/officeart/2005/8/layout/vList2"/>
    <dgm:cxn modelId="{1B08F932-DAAF-43D6-913C-AC099DC7B91B}" type="presParOf" srcId="{47D79C91-C6C1-47E8-92EF-384CCE3AE9D0}" destId="{8B724EB7-5B2F-4EAD-9D15-5D78287A2714}" srcOrd="7" destOrd="0" presId="urn:microsoft.com/office/officeart/2005/8/layout/vList2"/>
    <dgm:cxn modelId="{5EB7A5D0-5898-4BA1-ACBE-16358B7FF437}" type="presParOf" srcId="{47D79C91-C6C1-47E8-92EF-384CCE3AE9D0}" destId="{7B985E70-BC9D-4C6A-B492-606B129B9726}"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2532F8-175A-4A63-8072-95AAEA2AE24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FE0ABA96-00D2-48F2-A637-BB74E7DCBE5D}">
      <dgm:prSet custT="1">
        <dgm:style>
          <a:lnRef idx="1">
            <a:schemeClr val="accent1"/>
          </a:lnRef>
          <a:fillRef idx="2">
            <a:schemeClr val="accent1"/>
          </a:fillRef>
          <a:effectRef idx="1">
            <a:schemeClr val="accent1"/>
          </a:effectRef>
          <a:fontRef idx="minor">
            <a:schemeClr val="dk1"/>
          </a:fontRef>
        </dgm:style>
      </dgm:prSet>
      <dgm:spPr/>
      <dgm:t>
        <a:bodyPr/>
        <a:lstStyle/>
        <a:p>
          <a:pPr algn="just" rtl="0"/>
          <a:r>
            <a:rPr lang="uk-UA" sz="2000" b="1" i="0" noProof="0" smtClean="0"/>
            <a:t>	Безпосередність дослідження показань, речей і документів полягає в тому, що суд при розгляді кримінального провадження повинен безпосередньо допитати обвинувачених, свідків, потерпілих, експертів, дослідити речові докази, документи, звуко- і відеозаписи (ст. 23 КПК України). </a:t>
          </a:r>
        </a:p>
        <a:p>
          <a:pPr algn="just" rtl="0"/>
          <a:r>
            <a:rPr lang="uk-UA" sz="2000" b="1" i="0" noProof="0" smtClean="0"/>
            <a:t>При цьому суд і учасники процесу сприймають доказову інформацію безпосередньо з першоджерел, що дозволяє уникнути викривлень і втрат</a:t>
          </a:r>
          <a:r>
            <a:rPr lang="uk-UA" sz="1600" b="0" i="0" noProof="0" smtClean="0"/>
            <a:t>. </a:t>
          </a:r>
          <a:endParaRPr lang="uk-UA" sz="1600" noProof="0"/>
        </a:p>
      </dgm:t>
    </dgm:pt>
    <dgm:pt modelId="{275E09E6-5F52-4757-859F-8B89D40426F9}" type="parTrans" cxnId="{4BD68ECF-B6D9-4E93-8926-C44DED74F5F8}">
      <dgm:prSet/>
      <dgm:spPr/>
      <dgm:t>
        <a:bodyPr/>
        <a:lstStyle/>
        <a:p>
          <a:endParaRPr lang="uk-UA" noProof="0"/>
        </a:p>
      </dgm:t>
    </dgm:pt>
    <dgm:pt modelId="{A5FFC569-485B-4B9E-BBFE-B88914E06294}" type="sibTrans" cxnId="{4BD68ECF-B6D9-4E93-8926-C44DED74F5F8}">
      <dgm:prSet/>
      <dgm:spPr/>
      <dgm:t>
        <a:bodyPr/>
        <a:lstStyle/>
        <a:p>
          <a:endParaRPr lang="uk-UA" noProof="0"/>
        </a:p>
      </dgm:t>
    </dgm:pt>
    <dgm:pt modelId="{98103196-9F44-48AB-AE00-154728B7B445}">
      <dgm:prSet>
        <dgm:style>
          <a:lnRef idx="1">
            <a:schemeClr val="accent1"/>
          </a:lnRef>
          <a:fillRef idx="2">
            <a:schemeClr val="accent1"/>
          </a:fillRef>
          <a:effectRef idx="1">
            <a:schemeClr val="accent1"/>
          </a:effectRef>
          <a:fontRef idx="minor">
            <a:schemeClr val="dk1"/>
          </a:fontRef>
        </dgm:style>
      </dgm:prSet>
      <dgm:spPr/>
      <dgm:t>
        <a:bodyPr/>
        <a:lstStyle/>
        <a:p>
          <a:pPr algn="just" rtl="0"/>
          <a:r>
            <a:rPr lang="uk-UA" b="1" i="0" noProof="0" smtClean="0"/>
            <a:t>	Не можуть бути визнані доказами відомості, що містяться в показаннях, речах і документах, які не були предметом безпосереднього дослідження суду, крім визначених законом випадків. Зокрема, ч. 3 ст. 349 КПК України передбачає, що суд має право, якщо проти цього не заперечують учасники судового провадження, визнати недоцільним дослідження доказів щодо тих обставин, які ніким не оспорюються. </a:t>
          </a:r>
          <a:endParaRPr lang="uk-UA" b="1" noProof="0"/>
        </a:p>
      </dgm:t>
    </dgm:pt>
    <dgm:pt modelId="{B8AD4011-64D4-44AD-B9D3-DF34316068BB}" type="parTrans" cxnId="{06EFF0E4-4535-4CF8-A269-7AF4D489BD7E}">
      <dgm:prSet/>
      <dgm:spPr/>
      <dgm:t>
        <a:bodyPr/>
        <a:lstStyle/>
        <a:p>
          <a:endParaRPr lang="uk-UA" noProof="0"/>
        </a:p>
      </dgm:t>
    </dgm:pt>
    <dgm:pt modelId="{00BCC967-39EB-4A9E-AC33-199A33A44846}" type="sibTrans" cxnId="{06EFF0E4-4535-4CF8-A269-7AF4D489BD7E}">
      <dgm:prSet/>
      <dgm:spPr/>
      <dgm:t>
        <a:bodyPr/>
        <a:lstStyle/>
        <a:p>
          <a:endParaRPr lang="uk-UA" noProof="0"/>
        </a:p>
      </dgm:t>
    </dgm:pt>
    <dgm:pt modelId="{C859F80B-A1F4-4519-B78D-94BFEE28A71F}" type="pres">
      <dgm:prSet presAssocID="{332532F8-175A-4A63-8072-95AAEA2AE241}" presName="diagram" presStyleCnt="0">
        <dgm:presLayoutVars>
          <dgm:chPref val="1"/>
          <dgm:dir/>
          <dgm:animOne val="branch"/>
          <dgm:animLvl val="lvl"/>
          <dgm:resizeHandles/>
        </dgm:presLayoutVars>
      </dgm:prSet>
      <dgm:spPr/>
      <dgm:t>
        <a:bodyPr/>
        <a:lstStyle/>
        <a:p>
          <a:endParaRPr lang="ru-RU"/>
        </a:p>
      </dgm:t>
    </dgm:pt>
    <dgm:pt modelId="{3BA6359F-4D66-4448-8D39-C038D632BAF3}" type="pres">
      <dgm:prSet presAssocID="{FE0ABA96-00D2-48F2-A637-BB74E7DCBE5D}" presName="root" presStyleCnt="0"/>
      <dgm:spPr/>
    </dgm:pt>
    <dgm:pt modelId="{AB5CE0A6-C9CE-4DB9-BDD0-3D47987E60EF}" type="pres">
      <dgm:prSet presAssocID="{FE0ABA96-00D2-48F2-A637-BB74E7DCBE5D}" presName="rootComposite" presStyleCnt="0"/>
      <dgm:spPr/>
    </dgm:pt>
    <dgm:pt modelId="{4E98F1AE-D4EE-45DF-AF79-15DF452A36F1}" type="pres">
      <dgm:prSet presAssocID="{FE0ABA96-00D2-48F2-A637-BB74E7DCBE5D}" presName="rootText" presStyleLbl="node1" presStyleIdx="0" presStyleCnt="2" custScaleX="139729" custScaleY="205539"/>
      <dgm:spPr/>
      <dgm:t>
        <a:bodyPr/>
        <a:lstStyle/>
        <a:p>
          <a:endParaRPr lang="ru-RU"/>
        </a:p>
      </dgm:t>
    </dgm:pt>
    <dgm:pt modelId="{78F0403B-CAB0-48F1-8059-9A70F0357C9F}" type="pres">
      <dgm:prSet presAssocID="{FE0ABA96-00D2-48F2-A637-BB74E7DCBE5D}" presName="rootConnector" presStyleLbl="node1" presStyleIdx="0" presStyleCnt="2"/>
      <dgm:spPr/>
      <dgm:t>
        <a:bodyPr/>
        <a:lstStyle/>
        <a:p>
          <a:endParaRPr lang="ru-RU"/>
        </a:p>
      </dgm:t>
    </dgm:pt>
    <dgm:pt modelId="{33F897E9-3A12-4B76-B947-A24C24E61AD8}" type="pres">
      <dgm:prSet presAssocID="{FE0ABA96-00D2-48F2-A637-BB74E7DCBE5D}" presName="childShape" presStyleCnt="0"/>
      <dgm:spPr/>
    </dgm:pt>
    <dgm:pt modelId="{DA61E8C3-3076-407A-A39A-9FAB98452AFC}" type="pres">
      <dgm:prSet presAssocID="{98103196-9F44-48AB-AE00-154728B7B445}" presName="root" presStyleCnt="0"/>
      <dgm:spPr/>
    </dgm:pt>
    <dgm:pt modelId="{3B93E664-2661-4FAC-959F-04CA4E839A70}" type="pres">
      <dgm:prSet presAssocID="{98103196-9F44-48AB-AE00-154728B7B445}" presName="rootComposite" presStyleCnt="0"/>
      <dgm:spPr/>
    </dgm:pt>
    <dgm:pt modelId="{BD18759E-8B3D-420D-B9E6-92E73C7FC146}" type="pres">
      <dgm:prSet presAssocID="{98103196-9F44-48AB-AE00-154728B7B445}" presName="rootText" presStyleLbl="node1" presStyleIdx="1" presStyleCnt="2" custScaleX="133752" custScaleY="208982" custLinFactNeighborX="-8087" custLinFactNeighborY="-2174"/>
      <dgm:spPr/>
      <dgm:t>
        <a:bodyPr/>
        <a:lstStyle/>
        <a:p>
          <a:endParaRPr lang="ru-RU"/>
        </a:p>
      </dgm:t>
    </dgm:pt>
    <dgm:pt modelId="{294D2F75-8D29-4BF9-BA50-0E8A5DF57D71}" type="pres">
      <dgm:prSet presAssocID="{98103196-9F44-48AB-AE00-154728B7B445}" presName="rootConnector" presStyleLbl="node1" presStyleIdx="1" presStyleCnt="2"/>
      <dgm:spPr/>
      <dgm:t>
        <a:bodyPr/>
        <a:lstStyle/>
        <a:p>
          <a:endParaRPr lang="ru-RU"/>
        </a:p>
      </dgm:t>
    </dgm:pt>
    <dgm:pt modelId="{D9AB1A75-4CEA-4B14-85E4-8C28EB4E75F5}" type="pres">
      <dgm:prSet presAssocID="{98103196-9F44-48AB-AE00-154728B7B445}" presName="childShape" presStyleCnt="0"/>
      <dgm:spPr/>
    </dgm:pt>
  </dgm:ptLst>
  <dgm:cxnLst>
    <dgm:cxn modelId="{D0D407A2-5989-4182-BD55-ED688942AC04}" type="presOf" srcId="{FE0ABA96-00D2-48F2-A637-BB74E7DCBE5D}" destId="{4E98F1AE-D4EE-45DF-AF79-15DF452A36F1}" srcOrd="0" destOrd="0" presId="urn:microsoft.com/office/officeart/2005/8/layout/hierarchy3"/>
    <dgm:cxn modelId="{4BD68ECF-B6D9-4E93-8926-C44DED74F5F8}" srcId="{332532F8-175A-4A63-8072-95AAEA2AE241}" destId="{FE0ABA96-00D2-48F2-A637-BB74E7DCBE5D}" srcOrd="0" destOrd="0" parTransId="{275E09E6-5F52-4757-859F-8B89D40426F9}" sibTransId="{A5FFC569-485B-4B9E-BBFE-B88914E06294}"/>
    <dgm:cxn modelId="{5A968C41-1814-45ED-A3EF-F294AA8AF1F6}" type="presOf" srcId="{332532F8-175A-4A63-8072-95AAEA2AE241}" destId="{C859F80B-A1F4-4519-B78D-94BFEE28A71F}" srcOrd="0" destOrd="0" presId="urn:microsoft.com/office/officeart/2005/8/layout/hierarchy3"/>
    <dgm:cxn modelId="{5FE9F893-8E26-4B17-8AA6-1F28DAD243A8}" type="presOf" srcId="{98103196-9F44-48AB-AE00-154728B7B445}" destId="{BD18759E-8B3D-420D-B9E6-92E73C7FC146}" srcOrd="0" destOrd="0" presId="urn:microsoft.com/office/officeart/2005/8/layout/hierarchy3"/>
    <dgm:cxn modelId="{F182ED2C-83A1-42B7-A209-95BDFB0CD0EA}" type="presOf" srcId="{98103196-9F44-48AB-AE00-154728B7B445}" destId="{294D2F75-8D29-4BF9-BA50-0E8A5DF57D71}" srcOrd="1" destOrd="0" presId="urn:microsoft.com/office/officeart/2005/8/layout/hierarchy3"/>
    <dgm:cxn modelId="{7756EDC4-1DFA-4595-913E-8DFAE6BBA260}" type="presOf" srcId="{FE0ABA96-00D2-48F2-A637-BB74E7DCBE5D}" destId="{78F0403B-CAB0-48F1-8059-9A70F0357C9F}" srcOrd="1" destOrd="0" presId="urn:microsoft.com/office/officeart/2005/8/layout/hierarchy3"/>
    <dgm:cxn modelId="{06EFF0E4-4535-4CF8-A269-7AF4D489BD7E}" srcId="{332532F8-175A-4A63-8072-95AAEA2AE241}" destId="{98103196-9F44-48AB-AE00-154728B7B445}" srcOrd="1" destOrd="0" parTransId="{B8AD4011-64D4-44AD-B9D3-DF34316068BB}" sibTransId="{00BCC967-39EB-4A9E-AC33-199A33A44846}"/>
    <dgm:cxn modelId="{533F0F89-7113-4CAB-B06D-2CCEB1E1254B}" type="presParOf" srcId="{C859F80B-A1F4-4519-B78D-94BFEE28A71F}" destId="{3BA6359F-4D66-4448-8D39-C038D632BAF3}" srcOrd="0" destOrd="0" presId="urn:microsoft.com/office/officeart/2005/8/layout/hierarchy3"/>
    <dgm:cxn modelId="{A86622AD-F9CF-4920-8DC9-7332EC4D6C66}" type="presParOf" srcId="{3BA6359F-4D66-4448-8D39-C038D632BAF3}" destId="{AB5CE0A6-C9CE-4DB9-BDD0-3D47987E60EF}" srcOrd="0" destOrd="0" presId="urn:microsoft.com/office/officeart/2005/8/layout/hierarchy3"/>
    <dgm:cxn modelId="{3AD87557-07CC-43FC-AB8D-1D6D5100E31B}" type="presParOf" srcId="{AB5CE0A6-C9CE-4DB9-BDD0-3D47987E60EF}" destId="{4E98F1AE-D4EE-45DF-AF79-15DF452A36F1}" srcOrd="0" destOrd="0" presId="urn:microsoft.com/office/officeart/2005/8/layout/hierarchy3"/>
    <dgm:cxn modelId="{F343866D-9D41-4DE4-8850-7BB487675C86}" type="presParOf" srcId="{AB5CE0A6-C9CE-4DB9-BDD0-3D47987E60EF}" destId="{78F0403B-CAB0-48F1-8059-9A70F0357C9F}" srcOrd="1" destOrd="0" presId="urn:microsoft.com/office/officeart/2005/8/layout/hierarchy3"/>
    <dgm:cxn modelId="{ADE5DA4B-CCD6-4E39-AC7A-FEC8F229AA02}" type="presParOf" srcId="{3BA6359F-4D66-4448-8D39-C038D632BAF3}" destId="{33F897E9-3A12-4B76-B947-A24C24E61AD8}" srcOrd="1" destOrd="0" presId="urn:microsoft.com/office/officeart/2005/8/layout/hierarchy3"/>
    <dgm:cxn modelId="{7EB07126-EC3D-499D-9ABE-884ED8BEAB62}" type="presParOf" srcId="{C859F80B-A1F4-4519-B78D-94BFEE28A71F}" destId="{DA61E8C3-3076-407A-A39A-9FAB98452AFC}" srcOrd="1" destOrd="0" presId="urn:microsoft.com/office/officeart/2005/8/layout/hierarchy3"/>
    <dgm:cxn modelId="{EC5F6D9D-5CAE-4C9E-94C3-ACBA96378E8F}" type="presParOf" srcId="{DA61E8C3-3076-407A-A39A-9FAB98452AFC}" destId="{3B93E664-2661-4FAC-959F-04CA4E839A70}" srcOrd="0" destOrd="0" presId="urn:microsoft.com/office/officeart/2005/8/layout/hierarchy3"/>
    <dgm:cxn modelId="{5CF54AA2-7CA1-451D-93A2-0399A0A121B6}" type="presParOf" srcId="{3B93E664-2661-4FAC-959F-04CA4E839A70}" destId="{BD18759E-8B3D-420D-B9E6-92E73C7FC146}" srcOrd="0" destOrd="0" presId="urn:microsoft.com/office/officeart/2005/8/layout/hierarchy3"/>
    <dgm:cxn modelId="{407486F2-D515-4B17-8A2E-065C914BB6FF}" type="presParOf" srcId="{3B93E664-2661-4FAC-959F-04CA4E839A70}" destId="{294D2F75-8D29-4BF9-BA50-0E8A5DF57D71}" srcOrd="1" destOrd="0" presId="urn:microsoft.com/office/officeart/2005/8/layout/hierarchy3"/>
    <dgm:cxn modelId="{A5F27058-A393-44E9-85F5-59BC468F3704}" type="presParOf" srcId="{DA61E8C3-3076-407A-A39A-9FAB98452AFC}" destId="{D9AB1A75-4CEA-4B14-85E4-8C28EB4E75F5}"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1BB6D2-8143-44CB-8614-C0A75622EF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9A31D90-48E2-4634-8391-36D5D68CC3D9}">
      <dgm:prSet>
        <dgm:style>
          <a:lnRef idx="1">
            <a:schemeClr val="accent1"/>
          </a:lnRef>
          <a:fillRef idx="3">
            <a:schemeClr val="accent1"/>
          </a:fillRef>
          <a:effectRef idx="2">
            <a:schemeClr val="accent1"/>
          </a:effectRef>
          <a:fontRef idx="minor">
            <a:schemeClr val="lt1"/>
          </a:fontRef>
        </dgm:style>
      </dgm:prSet>
      <dgm:spPr>
        <a:solidFill>
          <a:schemeClr val="accent2">
            <a:lumMod val="20000"/>
            <a:lumOff val="80000"/>
          </a:schemeClr>
        </a:solidFill>
      </dgm:spPr>
      <dgm:t>
        <a:bodyPr/>
        <a:lstStyle/>
        <a:p>
          <a:pPr algn="just" rtl="0"/>
          <a:r>
            <a:rPr lang="uk-UA" b="0" i="0" noProof="0" smtClean="0">
              <a:solidFill>
                <a:schemeClr val="bg1"/>
              </a:solidFill>
            </a:rPr>
            <a:t>2) </a:t>
          </a:r>
          <a:r>
            <a:rPr lang="uk-UA" b="1" i="0" noProof="0" smtClean="0">
              <a:solidFill>
                <a:schemeClr val="bg1"/>
              </a:solidFill>
            </a:rPr>
            <a:t>вжити всіх передбачених законом заходів для встановлення події кримінального правопорушення та особи, яка його вчинила. Принцип публічності діє на всіх стадіях кримінального процесу. Уповноважені органи та посадові особи здійснюють свої функції незалежно від волі та бажання установ, підприємств, громадян. Винятком із засади публічності є кримінальне провадження у формі приватного обвинувачення, яке може бути розпочате слідчим, прокурором лише на підставі заяви потерпілого щодо кримінальних правопорушень, перелік яких визначений у ст. 477 КПК України. </a:t>
          </a:r>
          <a:endParaRPr lang="uk-UA" b="1" noProof="0">
            <a:solidFill>
              <a:schemeClr val="bg1"/>
            </a:solidFill>
          </a:endParaRPr>
        </a:p>
      </dgm:t>
    </dgm:pt>
    <dgm:pt modelId="{DB5C0CC5-C1A3-4084-9018-885119BD50DB}" type="parTrans" cxnId="{FE2F9A43-B580-41B0-B765-EB3FA8B1D99E}">
      <dgm:prSet/>
      <dgm:spPr/>
      <dgm:t>
        <a:bodyPr/>
        <a:lstStyle/>
        <a:p>
          <a:endParaRPr lang="ru-RU"/>
        </a:p>
      </dgm:t>
    </dgm:pt>
    <dgm:pt modelId="{4A7F16B4-81FE-4DEE-B4A5-55EF34CA9997}" type="sibTrans" cxnId="{FE2F9A43-B580-41B0-B765-EB3FA8B1D99E}">
      <dgm:prSet/>
      <dgm:spPr/>
      <dgm:t>
        <a:bodyPr/>
        <a:lstStyle/>
        <a:p>
          <a:endParaRPr lang="ru-RU"/>
        </a:p>
      </dgm:t>
    </dgm:pt>
    <dgm:pt modelId="{21A88A36-BD38-438B-8C3B-BF58D8B335FE}" type="pres">
      <dgm:prSet presAssocID="{F11BB6D2-8143-44CB-8614-C0A75622EF69}" presName="linear" presStyleCnt="0">
        <dgm:presLayoutVars>
          <dgm:animLvl val="lvl"/>
          <dgm:resizeHandles val="exact"/>
        </dgm:presLayoutVars>
      </dgm:prSet>
      <dgm:spPr/>
      <dgm:t>
        <a:bodyPr/>
        <a:lstStyle/>
        <a:p>
          <a:endParaRPr lang="ru-RU"/>
        </a:p>
      </dgm:t>
    </dgm:pt>
    <dgm:pt modelId="{4DFE1D46-A3F5-4C29-AC17-C31676E173A8}" type="pres">
      <dgm:prSet presAssocID="{69A31D90-48E2-4634-8391-36D5D68CC3D9}" presName="parentText" presStyleLbl="node1" presStyleIdx="0" presStyleCnt="1">
        <dgm:presLayoutVars>
          <dgm:chMax val="0"/>
          <dgm:bulletEnabled val="1"/>
        </dgm:presLayoutVars>
      </dgm:prSet>
      <dgm:spPr/>
      <dgm:t>
        <a:bodyPr/>
        <a:lstStyle/>
        <a:p>
          <a:endParaRPr lang="ru-RU"/>
        </a:p>
      </dgm:t>
    </dgm:pt>
  </dgm:ptLst>
  <dgm:cxnLst>
    <dgm:cxn modelId="{570EF07B-9A58-44C2-9698-A9824C3E148E}" type="presOf" srcId="{F11BB6D2-8143-44CB-8614-C0A75622EF69}" destId="{21A88A36-BD38-438B-8C3B-BF58D8B335FE}" srcOrd="0" destOrd="0" presId="urn:microsoft.com/office/officeart/2005/8/layout/vList2"/>
    <dgm:cxn modelId="{FE2F9A43-B580-41B0-B765-EB3FA8B1D99E}" srcId="{F11BB6D2-8143-44CB-8614-C0A75622EF69}" destId="{69A31D90-48E2-4634-8391-36D5D68CC3D9}" srcOrd="0" destOrd="0" parTransId="{DB5C0CC5-C1A3-4084-9018-885119BD50DB}" sibTransId="{4A7F16B4-81FE-4DEE-B4A5-55EF34CA9997}"/>
    <dgm:cxn modelId="{80324C6C-9CB1-43A8-BF9D-1B90E654BC0C}" type="presOf" srcId="{69A31D90-48E2-4634-8391-36D5D68CC3D9}" destId="{4DFE1D46-A3F5-4C29-AC17-C31676E173A8}" srcOrd="0" destOrd="0" presId="urn:microsoft.com/office/officeart/2005/8/layout/vList2"/>
    <dgm:cxn modelId="{E58236F4-2DC1-43DA-A712-AC736B200CB6}" type="presParOf" srcId="{21A88A36-BD38-438B-8C3B-BF58D8B335FE}" destId="{4DFE1D46-A3F5-4C29-AC17-C31676E173A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914653-21A8-4944-A431-5AB4185F82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15B94ED-7D88-49BF-978A-7494D3B480F5}">
      <dgm:prSet>
        <dgm:style>
          <a:lnRef idx="1">
            <a:schemeClr val="accent1"/>
          </a:lnRef>
          <a:fillRef idx="3">
            <a:schemeClr val="accent1"/>
          </a:fillRef>
          <a:effectRef idx="2">
            <a:schemeClr val="accent1"/>
          </a:effectRef>
          <a:fontRef idx="minor">
            <a:schemeClr val="lt1"/>
          </a:fontRef>
        </dgm:style>
      </dgm:prSet>
      <dgm:spPr/>
      <dgm:t>
        <a:bodyPr/>
        <a:lstStyle/>
        <a:p>
          <a:pPr rtl="0"/>
          <a:r>
            <a:rPr lang="uk-UA" b="0" i="0" noProof="0" smtClean="0"/>
            <a:t>Засада розумних строків полягає в тому, що під час кримінального провадження кожна процесуальна дія або процесуальне рішення повинні бути виконані або прийняті у розумні строки. Розумними вважаються строки, що є об’єктивно необхідними для виконання процесуальних дій та прийняття процесуальних рішень.</a:t>
          </a:r>
          <a:endParaRPr lang="uk-UA" noProof="0"/>
        </a:p>
      </dgm:t>
    </dgm:pt>
    <dgm:pt modelId="{4CDCE32D-C5C9-4398-A852-C226021C0F90}" type="parTrans" cxnId="{E5BD058E-B9FB-4A7A-A4F5-838CF64AFE97}">
      <dgm:prSet/>
      <dgm:spPr/>
      <dgm:t>
        <a:bodyPr/>
        <a:lstStyle/>
        <a:p>
          <a:endParaRPr lang="ru-RU"/>
        </a:p>
      </dgm:t>
    </dgm:pt>
    <dgm:pt modelId="{62432DFE-CA26-4B1D-80B1-6D841FC5FCA0}" type="sibTrans" cxnId="{E5BD058E-B9FB-4A7A-A4F5-838CF64AFE97}">
      <dgm:prSet/>
      <dgm:spPr/>
      <dgm:t>
        <a:bodyPr/>
        <a:lstStyle/>
        <a:p>
          <a:endParaRPr lang="ru-RU"/>
        </a:p>
      </dgm:t>
    </dgm:pt>
    <dgm:pt modelId="{7807719D-1D94-4F07-827E-0946A5CDF09A}">
      <dgm:prSet>
        <dgm:style>
          <a:lnRef idx="1">
            <a:schemeClr val="accent1"/>
          </a:lnRef>
          <a:fillRef idx="3">
            <a:schemeClr val="accent1"/>
          </a:fillRef>
          <a:effectRef idx="2">
            <a:schemeClr val="accent1"/>
          </a:effectRef>
          <a:fontRef idx="minor">
            <a:schemeClr val="lt1"/>
          </a:fontRef>
        </dgm:style>
      </dgm:prSet>
      <dgm:spPr/>
      <dgm:t>
        <a:bodyPr/>
        <a:lstStyle/>
        <a:p>
          <a:pPr rtl="0"/>
          <a:r>
            <a:rPr lang="ru-RU" b="0" i="0" smtClean="0"/>
            <a:t>Розумні строки не можуть перевищувати передбачені КПК України строки виконання окремих процесуальних дій або прийняття окремих процесуальних рішень (ч. 1 ст. 28 КПК України). Проведення досудового розслідування у розумні строки забезпечує прокурор, слідчий суддя (в частині строків розгляду питань, віднесених до його компетенції), а судового провадження – суд. </a:t>
          </a:r>
          <a:endParaRPr lang="ru-RU"/>
        </a:p>
      </dgm:t>
    </dgm:pt>
    <dgm:pt modelId="{630F2473-6E41-425C-98D1-80BA34BB3BF8}" type="parTrans" cxnId="{E5858E38-99EE-44A3-8830-B057FA8E85CE}">
      <dgm:prSet/>
      <dgm:spPr/>
      <dgm:t>
        <a:bodyPr/>
        <a:lstStyle/>
        <a:p>
          <a:endParaRPr lang="ru-RU"/>
        </a:p>
      </dgm:t>
    </dgm:pt>
    <dgm:pt modelId="{AE4416EF-8C75-433A-AE0E-4CE168FB923B}" type="sibTrans" cxnId="{E5858E38-99EE-44A3-8830-B057FA8E85CE}">
      <dgm:prSet/>
      <dgm:spPr/>
      <dgm:t>
        <a:bodyPr/>
        <a:lstStyle/>
        <a:p>
          <a:endParaRPr lang="ru-RU"/>
        </a:p>
      </dgm:t>
    </dgm:pt>
    <dgm:pt modelId="{BDC5953E-AE4A-4BA8-8C5E-8F01BB2EF64A}" type="pres">
      <dgm:prSet presAssocID="{EA914653-21A8-4944-A431-5AB4185F8258}" presName="linear" presStyleCnt="0">
        <dgm:presLayoutVars>
          <dgm:animLvl val="lvl"/>
          <dgm:resizeHandles val="exact"/>
        </dgm:presLayoutVars>
      </dgm:prSet>
      <dgm:spPr/>
      <dgm:t>
        <a:bodyPr/>
        <a:lstStyle/>
        <a:p>
          <a:endParaRPr lang="ru-RU"/>
        </a:p>
      </dgm:t>
    </dgm:pt>
    <dgm:pt modelId="{9E4ECC40-BA57-4D8C-83BC-3139D9584F05}" type="pres">
      <dgm:prSet presAssocID="{915B94ED-7D88-49BF-978A-7494D3B480F5}" presName="parentText" presStyleLbl="node1" presStyleIdx="0" presStyleCnt="2">
        <dgm:presLayoutVars>
          <dgm:chMax val="0"/>
          <dgm:bulletEnabled val="1"/>
        </dgm:presLayoutVars>
      </dgm:prSet>
      <dgm:spPr/>
      <dgm:t>
        <a:bodyPr/>
        <a:lstStyle/>
        <a:p>
          <a:endParaRPr lang="ru-RU"/>
        </a:p>
      </dgm:t>
    </dgm:pt>
    <dgm:pt modelId="{60D0792E-1C00-44FC-8BF3-C7152D3E003D}" type="pres">
      <dgm:prSet presAssocID="{62432DFE-CA26-4B1D-80B1-6D841FC5FCA0}" presName="spacer" presStyleCnt="0"/>
      <dgm:spPr/>
    </dgm:pt>
    <dgm:pt modelId="{AA431DE5-7D09-448B-87E0-F504E8B944B8}" type="pres">
      <dgm:prSet presAssocID="{7807719D-1D94-4F07-827E-0946A5CDF09A}" presName="parentText" presStyleLbl="node1" presStyleIdx="1" presStyleCnt="2">
        <dgm:presLayoutVars>
          <dgm:chMax val="0"/>
          <dgm:bulletEnabled val="1"/>
        </dgm:presLayoutVars>
      </dgm:prSet>
      <dgm:spPr/>
      <dgm:t>
        <a:bodyPr/>
        <a:lstStyle/>
        <a:p>
          <a:endParaRPr lang="ru-RU"/>
        </a:p>
      </dgm:t>
    </dgm:pt>
  </dgm:ptLst>
  <dgm:cxnLst>
    <dgm:cxn modelId="{E5BD058E-B9FB-4A7A-A4F5-838CF64AFE97}" srcId="{EA914653-21A8-4944-A431-5AB4185F8258}" destId="{915B94ED-7D88-49BF-978A-7494D3B480F5}" srcOrd="0" destOrd="0" parTransId="{4CDCE32D-C5C9-4398-A852-C226021C0F90}" sibTransId="{62432DFE-CA26-4B1D-80B1-6D841FC5FCA0}"/>
    <dgm:cxn modelId="{BB9FC534-7787-403D-AC27-4674E949C6A9}" type="presOf" srcId="{7807719D-1D94-4F07-827E-0946A5CDF09A}" destId="{AA431DE5-7D09-448B-87E0-F504E8B944B8}" srcOrd="0" destOrd="0" presId="urn:microsoft.com/office/officeart/2005/8/layout/vList2"/>
    <dgm:cxn modelId="{04425222-DAC9-40A6-BA4B-7C5653BF7D9E}" type="presOf" srcId="{EA914653-21A8-4944-A431-5AB4185F8258}" destId="{BDC5953E-AE4A-4BA8-8C5E-8F01BB2EF64A}" srcOrd="0" destOrd="0" presId="urn:microsoft.com/office/officeart/2005/8/layout/vList2"/>
    <dgm:cxn modelId="{E5858E38-99EE-44A3-8830-B057FA8E85CE}" srcId="{EA914653-21A8-4944-A431-5AB4185F8258}" destId="{7807719D-1D94-4F07-827E-0946A5CDF09A}" srcOrd="1" destOrd="0" parTransId="{630F2473-6E41-425C-98D1-80BA34BB3BF8}" sibTransId="{AE4416EF-8C75-433A-AE0E-4CE168FB923B}"/>
    <dgm:cxn modelId="{1B817BC8-D7FC-4A1F-83E0-ADC604ABAA85}" type="presOf" srcId="{915B94ED-7D88-49BF-978A-7494D3B480F5}" destId="{9E4ECC40-BA57-4D8C-83BC-3139D9584F05}" srcOrd="0" destOrd="0" presId="urn:microsoft.com/office/officeart/2005/8/layout/vList2"/>
    <dgm:cxn modelId="{2C53E250-BACB-42A2-B66D-92864C1E2D5A}" type="presParOf" srcId="{BDC5953E-AE4A-4BA8-8C5E-8F01BB2EF64A}" destId="{9E4ECC40-BA57-4D8C-83BC-3139D9584F05}" srcOrd="0" destOrd="0" presId="urn:microsoft.com/office/officeart/2005/8/layout/vList2"/>
    <dgm:cxn modelId="{EAEB0659-33D0-4C4C-B642-4205B5453641}" type="presParOf" srcId="{BDC5953E-AE4A-4BA8-8C5E-8F01BB2EF64A}" destId="{60D0792E-1C00-44FC-8BF3-C7152D3E003D}" srcOrd="1" destOrd="0" presId="urn:microsoft.com/office/officeart/2005/8/layout/vList2"/>
    <dgm:cxn modelId="{10AC0E9B-9A95-4B34-BC3D-4608495DA2EA}" type="presParOf" srcId="{BDC5953E-AE4A-4BA8-8C5E-8F01BB2EF64A}" destId="{AA431DE5-7D09-448B-87E0-F504E8B944B8}"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411739-7BDE-44AE-9483-0C0CC0EEC49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ru-RU"/>
        </a:p>
      </dgm:t>
    </dgm:pt>
    <dgm:pt modelId="{55B81FC3-E6B6-4668-B1BC-C41376437381}">
      <dgm:prSet/>
      <dgm:spPr/>
      <dgm:t>
        <a:bodyPr/>
        <a:lstStyle/>
        <a:p>
          <a:pPr rtl="0"/>
          <a:r>
            <a:rPr lang="uk-UA" b="1" i="0" noProof="0" smtClean="0"/>
            <a:t>Критеріями для визначення розумності строків кримінального провадження є: – складність кримінального провадження, яка визначається з урахуванням кількості підозрюваних, обвинувачених та кримінальних правопорушень, щодо яких здійснюється провадження, обсягу та специфіки процесуальних дій, необхідних для здійснення досудового розслідування тощо; </a:t>
          </a:r>
          <a:endParaRPr lang="uk-UA" b="1" noProof="0"/>
        </a:p>
      </dgm:t>
    </dgm:pt>
    <dgm:pt modelId="{98771CB0-9702-4DED-93D2-BA59FEEC9A72}" type="parTrans" cxnId="{3616985C-08E9-4D73-8DBD-9E46365B4DA4}">
      <dgm:prSet/>
      <dgm:spPr/>
      <dgm:t>
        <a:bodyPr/>
        <a:lstStyle/>
        <a:p>
          <a:endParaRPr lang="uk-UA" noProof="0"/>
        </a:p>
      </dgm:t>
    </dgm:pt>
    <dgm:pt modelId="{DFAFAA8E-1328-4916-8DD2-D97D56B41CDA}" type="sibTrans" cxnId="{3616985C-08E9-4D73-8DBD-9E46365B4DA4}">
      <dgm:prSet/>
      <dgm:spPr/>
      <dgm:t>
        <a:bodyPr/>
        <a:lstStyle/>
        <a:p>
          <a:endParaRPr lang="uk-UA" noProof="0"/>
        </a:p>
      </dgm:t>
    </dgm:pt>
    <dgm:pt modelId="{459E9DEF-CD6A-4BA0-98EE-AE31AF116F9C}">
      <dgm:prSet/>
      <dgm:spPr/>
      <dgm:t>
        <a:bodyPr/>
        <a:lstStyle/>
        <a:p>
          <a:pPr rtl="0"/>
          <a:r>
            <a:rPr lang="uk-UA" b="1" i="0" noProof="0" smtClean="0"/>
            <a:t>– поведінка учасників кримінального провадження; </a:t>
          </a:r>
          <a:endParaRPr lang="uk-UA" b="1" noProof="0"/>
        </a:p>
      </dgm:t>
    </dgm:pt>
    <dgm:pt modelId="{438C5D2E-987F-4B7C-B1ED-DFD414041E5D}" type="parTrans" cxnId="{ABBA9C8B-DCC7-4389-A967-05185F88877A}">
      <dgm:prSet/>
      <dgm:spPr/>
      <dgm:t>
        <a:bodyPr/>
        <a:lstStyle/>
        <a:p>
          <a:endParaRPr lang="uk-UA" noProof="0"/>
        </a:p>
      </dgm:t>
    </dgm:pt>
    <dgm:pt modelId="{B8232288-FC9E-43B3-8C22-6BD6532ED657}" type="sibTrans" cxnId="{ABBA9C8B-DCC7-4389-A967-05185F88877A}">
      <dgm:prSet/>
      <dgm:spPr/>
      <dgm:t>
        <a:bodyPr/>
        <a:lstStyle/>
        <a:p>
          <a:endParaRPr lang="uk-UA" noProof="0"/>
        </a:p>
      </dgm:t>
    </dgm:pt>
    <dgm:pt modelId="{789FC6AA-3DD5-4DB0-8DD4-663BDBD0D68B}">
      <dgm:prSet/>
      <dgm:spPr/>
      <dgm:t>
        <a:bodyPr/>
        <a:lstStyle/>
        <a:p>
          <a:pPr rtl="0"/>
          <a:r>
            <a:rPr lang="uk-UA" b="0" i="0" noProof="0" smtClean="0"/>
            <a:t>– </a:t>
          </a:r>
          <a:r>
            <a:rPr lang="uk-UA" b="1" i="0" noProof="0" smtClean="0"/>
            <a:t>спосіб здійснення слідчим, прокурором і судом своїх повноважень.</a:t>
          </a:r>
          <a:endParaRPr lang="uk-UA" b="1" noProof="0"/>
        </a:p>
      </dgm:t>
    </dgm:pt>
    <dgm:pt modelId="{C94B5908-3E3B-407D-81C4-3736F787F9CF}" type="parTrans" cxnId="{AA0B7538-45EA-49E6-A7A6-2D48883F8287}">
      <dgm:prSet/>
      <dgm:spPr/>
      <dgm:t>
        <a:bodyPr/>
        <a:lstStyle/>
        <a:p>
          <a:endParaRPr lang="uk-UA" noProof="0"/>
        </a:p>
      </dgm:t>
    </dgm:pt>
    <dgm:pt modelId="{DFFF8C41-4FDB-4546-816C-5316136F5D97}" type="sibTrans" cxnId="{AA0B7538-45EA-49E6-A7A6-2D48883F8287}">
      <dgm:prSet/>
      <dgm:spPr/>
      <dgm:t>
        <a:bodyPr/>
        <a:lstStyle/>
        <a:p>
          <a:endParaRPr lang="uk-UA" noProof="0"/>
        </a:p>
      </dgm:t>
    </dgm:pt>
    <dgm:pt modelId="{39C3B250-8E42-4B3B-93E7-99BABCACC930}">
      <dgm:prSet/>
      <dgm:spPr/>
      <dgm:t>
        <a:bodyPr/>
        <a:lstStyle/>
        <a:p>
          <a:pPr rtl="0"/>
          <a:r>
            <a:rPr lang="uk-UA" b="1" i="0" noProof="0" smtClean="0"/>
            <a:t>Кримінальне провадження щодо особи, яка тримається під вартою, неповнолітньої особи має бути здійснено невідкладно і розглянуто в суді першочергово. </a:t>
          </a:r>
          <a:endParaRPr lang="uk-UA" b="1" noProof="0"/>
        </a:p>
      </dgm:t>
    </dgm:pt>
    <dgm:pt modelId="{C823E4FF-AC3D-469E-8F38-BA83C8C67FEA}" type="parTrans" cxnId="{B4B1DAAB-014D-4139-BCEC-25DBDBB1B398}">
      <dgm:prSet/>
      <dgm:spPr/>
      <dgm:t>
        <a:bodyPr/>
        <a:lstStyle/>
        <a:p>
          <a:endParaRPr lang="uk-UA" noProof="0"/>
        </a:p>
      </dgm:t>
    </dgm:pt>
    <dgm:pt modelId="{3E7AC000-D31C-4CB1-9570-D22277EA1EC8}" type="sibTrans" cxnId="{B4B1DAAB-014D-4139-BCEC-25DBDBB1B398}">
      <dgm:prSet/>
      <dgm:spPr/>
      <dgm:t>
        <a:bodyPr/>
        <a:lstStyle/>
        <a:p>
          <a:endParaRPr lang="uk-UA" noProof="0"/>
        </a:p>
      </dgm:t>
    </dgm:pt>
    <dgm:pt modelId="{E7A42CBF-A4EE-4E09-8AAA-863282D4493D}" type="pres">
      <dgm:prSet presAssocID="{55411739-7BDE-44AE-9483-0C0CC0EEC497}" presName="linear" presStyleCnt="0">
        <dgm:presLayoutVars>
          <dgm:animLvl val="lvl"/>
          <dgm:resizeHandles val="exact"/>
        </dgm:presLayoutVars>
      </dgm:prSet>
      <dgm:spPr/>
      <dgm:t>
        <a:bodyPr/>
        <a:lstStyle/>
        <a:p>
          <a:endParaRPr lang="ru-RU"/>
        </a:p>
      </dgm:t>
    </dgm:pt>
    <dgm:pt modelId="{4A273886-2C1E-4ED3-9AF7-DAC6C872058C}" type="pres">
      <dgm:prSet presAssocID="{55B81FC3-E6B6-4668-B1BC-C41376437381}" presName="parentText" presStyleLbl="node1" presStyleIdx="0" presStyleCnt="4" custLinFactY="-14806" custLinFactNeighborY="-100000">
        <dgm:presLayoutVars>
          <dgm:chMax val="0"/>
          <dgm:bulletEnabled val="1"/>
        </dgm:presLayoutVars>
      </dgm:prSet>
      <dgm:spPr/>
      <dgm:t>
        <a:bodyPr/>
        <a:lstStyle/>
        <a:p>
          <a:endParaRPr lang="ru-RU"/>
        </a:p>
      </dgm:t>
    </dgm:pt>
    <dgm:pt modelId="{6F0A875A-9658-48ED-A84A-AF0C0D54AAE3}" type="pres">
      <dgm:prSet presAssocID="{DFAFAA8E-1328-4916-8DD2-D97D56B41CDA}" presName="spacer" presStyleCnt="0"/>
      <dgm:spPr/>
    </dgm:pt>
    <dgm:pt modelId="{B8629ADD-41BD-440F-B207-31E626809818}" type="pres">
      <dgm:prSet presAssocID="{459E9DEF-CD6A-4BA0-98EE-AE31AF116F9C}" presName="parentText" presStyleLbl="node1" presStyleIdx="1" presStyleCnt="4" custLinFactY="-4889" custLinFactNeighborX="113" custLinFactNeighborY="-100000">
        <dgm:presLayoutVars>
          <dgm:chMax val="0"/>
          <dgm:bulletEnabled val="1"/>
        </dgm:presLayoutVars>
      </dgm:prSet>
      <dgm:spPr/>
      <dgm:t>
        <a:bodyPr/>
        <a:lstStyle/>
        <a:p>
          <a:endParaRPr lang="ru-RU"/>
        </a:p>
      </dgm:t>
    </dgm:pt>
    <dgm:pt modelId="{E999BF07-59FC-43EB-B792-795D727AF566}" type="pres">
      <dgm:prSet presAssocID="{B8232288-FC9E-43B3-8C22-6BD6532ED657}" presName="spacer" presStyleCnt="0"/>
      <dgm:spPr/>
    </dgm:pt>
    <dgm:pt modelId="{54E0AEA1-DB05-420C-AA8F-EB5B380553BD}" type="pres">
      <dgm:prSet presAssocID="{789FC6AA-3DD5-4DB0-8DD4-663BDBD0D68B}" presName="parentText" presStyleLbl="node1" presStyleIdx="2" presStyleCnt="4" custLinFactNeighborX="113" custLinFactNeighborY="-98297">
        <dgm:presLayoutVars>
          <dgm:chMax val="0"/>
          <dgm:bulletEnabled val="1"/>
        </dgm:presLayoutVars>
      </dgm:prSet>
      <dgm:spPr/>
      <dgm:t>
        <a:bodyPr/>
        <a:lstStyle/>
        <a:p>
          <a:endParaRPr lang="ru-RU"/>
        </a:p>
      </dgm:t>
    </dgm:pt>
    <dgm:pt modelId="{218A6EBA-83DA-40C4-BB85-CDA9CFEB3351}" type="pres">
      <dgm:prSet presAssocID="{DFFF8C41-4FDB-4546-816C-5316136F5D97}" presName="spacer" presStyleCnt="0"/>
      <dgm:spPr/>
    </dgm:pt>
    <dgm:pt modelId="{8280D097-7879-4CDB-8581-EC664240C6E6}" type="pres">
      <dgm:prSet presAssocID="{39C3B250-8E42-4B3B-93E7-99BABCACC930}" presName="parentText" presStyleLbl="node1" presStyleIdx="3" presStyleCnt="4" custScaleY="108353" custLinFactY="5771" custLinFactNeighborY="100000">
        <dgm:presLayoutVars>
          <dgm:chMax val="0"/>
          <dgm:bulletEnabled val="1"/>
        </dgm:presLayoutVars>
      </dgm:prSet>
      <dgm:spPr/>
      <dgm:t>
        <a:bodyPr/>
        <a:lstStyle/>
        <a:p>
          <a:endParaRPr lang="ru-RU"/>
        </a:p>
      </dgm:t>
    </dgm:pt>
  </dgm:ptLst>
  <dgm:cxnLst>
    <dgm:cxn modelId="{20586F51-671C-40F7-8D7A-B6626B91261C}" type="presOf" srcId="{459E9DEF-CD6A-4BA0-98EE-AE31AF116F9C}" destId="{B8629ADD-41BD-440F-B207-31E626809818}" srcOrd="0" destOrd="0" presId="urn:microsoft.com/office/officeart/2005/8/layout/vList2"/>
    <dgm:cxn modelId="{42FB990A-4FA0-4857-BADA-AE3AF257E012}" type="presOf" srcId="{55B81FC3-E6B6-4668-B1BC-C41376437381}" destId="{4A273886-2C1E-4ED3-9AF7-DAC6C872058C}" srcOrd="0" destOrd="0" presId="urn:microsoft.com/office/officeart/2005/8/layout/vList2"/>
    <dgm:cxn modelId="{944ED62F-96E4-4B44-9A8A-6B0F3F3A1719}" type="presOf" srcId="{789FC6AA-3DD5-4DB0-8DD4-663BDBD0D68B}" destId="{54E0AEA1-DB05-420C-AA8F-EB5B380553BD}" srcOrd="0" destOrd="0" presId="urn:microsoft.com/office/officeart/2005/8/layout/vList2"/>
    <dgm:cxn modelId="{B4B1DAAB-014D-4139-BCEC-25DBDBB1B398}" srcId="{55411739-7BDE-44AE-9483-0C0CC0EEC497}" destId="{39C3B250-8E42-4B3B-93E7-99BABCACC930}" srcOrd="3" destOrd="0" parTransId="{C823E4FF-AC3D-469E-8F38-BA83C8C67FEA}" sibTransId="{3E7AC000-D31C-4CB1-9570-D22277EA1EC8}"/>
    <dgm:cxn modelId="{AA0B7538-45EA-49E6-A7A6-2D48883F8287}" srcId="{55411739-7BDE-44AE-9483-0C0CC0EEC497}" destId="{789FC6AA-3DD5-4DB0-8DD4-663BDBD0D68B}" srcOrd="2" destOrd="0" parTransId="{C94B5908-3E3B-407D-81C4-3736F787F9CF}" sibTransId="{DFFF8C41-4FDB-4546-816C-5316136F5D97}"/>
    <dgm:cxn modelId="{4EDB4C38-E2E8-4D9E-A545-55AF0903589C}" type="presOf" srcId="{39C3B250-8E42-4B3B-93E7-99BABCACC930}" destId="{8280D097-7879-4CDB-8581-EC664240C6E6}" srcOrd="0" destOrd="0" presId="urn:microsoft.com/office/officeart/2005/8/layout/vList2"/>
    <dgm:cxn modelId="{76811E9C-E04D-4276-886C-86FC4BD51D96}" type="presOf" srcId="{55411739-7BDE-44AE-9483-0C0CC0EEC497}" destId="{E7A42CBF-A4EE-4E09-8AAA-863282D4493D}" srcOrd="0" destOrd="0" presId="urn:microsoft.com/office/officeart/2005/8/layout/vList2"/>
    <dgm:cxn modelId="{3616985C-08E9-4D73-8DBD-9E46365B4DA4}" srcId="{55411739-7BDE-44AE-9483-0C0CC0EEC497}" destId="{55B81FC3-E6B6-4668-B1BC-C41376437381}" srcOrd="0" destOrd="0" parTransId="{98771CB0-9702-4DED-93D2-BA59FEEC9A72}" sibTransId="{DFAFAA8E-1328-4916-8DD2-D97D56B41CDA}"/>
    <dgm:cxn modelId="{ABBA9C8B-DCC7-4389-A967-05185F88877A}" srcId="{55411739-7BDE-44AE-9483-0C0CC0EEC497}" destId="{459E9DEF-CD6A-4BA0-98EE-AE31AF116F9C}" srcOrd="1" destOrd="0" parTransId="{438C5D2E-987F-4B7C-B1ED-DFD414041E5D}" sibTransId="{B8232288-FC9E-43B3-8C22-6BD6532ED657}"/>
    <dgm:cxn modelId="{0882A75C-880B-4006-A914-6CD6537F950F}" type="presParOf" srcId="{E7A42CBF-A4EE-4E09-8AAA-863282D4493D}" destId="{4A273886-2C1E-4ED3-9AF7-DAC6C872058C}" srcOrd="0" destOrd="0" presId="urn:microsoft.com/office/officeart/2005/8/layout/vList2"/>
    <dgm:cxn modelId="{59256BAA-39AB-48D7-96DF-E2E1C4E7F8CB}" type="presParOf" srcId="{E7A42CBF-A4EE-4E09-8AAA-863282D4493D}" destId="{6F0A875A-9658-48ED-A84A-AF0C0D54AAE3}" srcOrd="1" destOrd="0" presId="urn:microsoft.com/office/officeart/2005/8/layout/vList2"/>
    <dgm:cxn modelId="{36D50260-5E39-4EAA-B668-70C361801240}" type="presParOf" srcId="{E7A42CBF-A4EE-4E09-8AAA-863282D4493D}" destId="{B8629ADD-41BD-440F-B207-31E626809818}" srcOrd="2" destOrd="0" presId="urn:microsoft.com/office/officeart/2005/8/layout/vList2"/>
    <dgm:cxn modelId="{77DB4ECB-1596-4F36-9AAA-DEE9E5A029BE}" type="presParOf" srcId="{E7A42CBF-A4EE-4E09-8AAA-863282D4493D}" destId="{E999BF07-59FC-43EB-B792-795D727AF566}" srcOrd="3" destOrd="0" presId="urn:microsoft.com/office/officeart/2005/8/layout/vList2"/>
    <dgm:cxn modelId="{1FD79277-4231-4786-A2D6-36A192C384BA}" type="presParOf" srcId="{E7A42CBF-A4EE-4E09-8AAA-863282D4493D}" destId="{54E0AEA1-DB05-420C-AA8F-EB5B380553BD}" srcOrd="4" destOrd="0" presId="urn:microsoft.com/office/officeart/2005/8/layout/vList2"/>
    <dgm:cxn modelId="{84362CDA-F7BA-478D-BBE1-B0107D59382D}" type="presParOf" srcId="{E7A42CBF-A4EE-4E09-8AAA-863282D4493D}" destId="{218A6EBA-83DA-40C4-BB85-CDA9CFEB3351}" srcOrd="5" destOrd="0" presId="urn:microsoft.com/office/officeart/2005/8/layout/vList2"/>
    <dgm:cxn modelId="{ED08AEE3-4382-481F-8922-5622571DAE32}" type="presParOf" srcId="{E7A42CBF-A4EE-4E09-8AAA-863282D4493D}" destId="{8280D097-7879-4CDB-8581-EC664240C6E6}"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8D29D2-81DC-4597-A700-AC7F9A23974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8D0DAB1-5918-4364-A065-C60F863B69CB}">
      <dgm:prSet/>
      <dgm:spPr/>
      <dgm:t>
        <a:bodyPr/>
        <a:lstStyle/>
        <a:p>
          <a:pPr rtl="0"/>
          <a:r>
            <a:rPr lang="ru-RU" b="0" i="0" smtClean="0"/>
            <a:t>Кожен має право, щоб обвинувачення щодо нього в найкоротший строк або стало предметом судового розгляду, або щоб відповідне кримінальне провадження щодо нього було закрите.</a:t>
          </a:r>
          <a:endParaRPr lang="ru-RU"/>
        </a:p>
      </dgm:t>
    </dgm:pt>
    <dgm:pt modelId="{2E0F3804-5F20-4E1E-9E06-502CB140DAE3}" type="parTrans" cxnId="{4035C6DE-ED18-4F99-B4C9-89C3A9A1D45F}">
      <dgm:prSet/>
      <dgm:spPr/>
      <dgm:t>
        <a:bodyPr/>
        <a:lstStyle/>
        <a:p>
          <a:endParaRPr lang="ru-RU"/>
        </a:p>
      </dgm:t>
    </dgm:pt>
    <dgm:pt modelId="{7D0E34D7-4D06-471A-A303-4DB5C74A6DAD}" type="sibTrans" cxnId="{4035C6DE-ED18-4F99-B4C9-89C3A9A1D45F}">
      <dgm:prSet/>
      <dgm:spPr/>
      <dgm:t>
        <a:bodyPr/>
        <a:lstStyle/>
        <a:p>
          <a:endParaRPr lang="ru-RU"/>
        </a:p>
      </dgm:t>
    </dgm:pt>
    <dgm:pt modelId="{ECBE8DA1-88BC-4CDF-ADDD-EA57DFAE423E}">
      <dgm:prSet/>
      <dgm:spPr/>
      <dgm:t>
        <a:bodyPr/>
        <a:lstStyle/>
        <a:p>
          <a:pPr rtl="0"/>
          <a:r>
            <a:rPr lang="ru-RU" b="0" i="0" smtClean="0"/>
            <a:t>Підозрюваний, обвинувачений, потерпілий мають право на звернення до прокурора, слідчого судді або суду з клопотанням, в якому викладаються обставини, що обумовлюють необхідність здійснення кримінального провадження (або окремих процесуальних дій) у більш короткі строки, ніж ті, що передбачені КПК України.</a:t>
          </a:r>
          <a:endParaRPr lang="ru-RU"/>
        </a:p>
      </dgm:t>
    </dgm:pt>
    <dgm:pt modelId="{EE44F443-39D9-4CE3-AE15-249161369C2A}" type="parTrans" cxnId="{70123428-F8AE-4B71-9DC6-FE30AE81750F}">
      <dgm:prSet/>
      <dgm:spPr/>
      <dgm:t>
        <a:bodyPr/>
        <a:lstStyle/>
        <a:p>
          <a:endParaRPr lang="ru-RU"/>
        </a:p>
      </dgm:t>
    </dgm:pt>
    <dgm:pt modelId="{065F1E9B-6806-4520-9523-AC339523FEC4}" type="sibTrans" cxnId="{70123428-F8AE-4B71-9DC6-FE30AE81750F}">
      <dgm:prSet/>
      <dgm:spPr/>
      <dgm:t>
        <a:bodyPr/>
        <a:lstStyle/>
        <a:p>
          <a:endParaRPr lang="ru-RU"/>
        </a:p>
      </dgm:t>
    </dgm:pt>
    <dgm:pt modelId="{92E7D37D-220C-46F5-B332-98B8D9D3BDCA}" type="pres">
      <dgm:prSet presAssocID="{428D29D2-81DC-4597-A700-AC7F9A23974F}" presName="linear" presStyleCnt="0">
        <dgm:presLayoutVars>
          <dgm:animLvl val="lvl"/>
          <dgm:resizeHandles val="exact"/>
        </dgm:presLayoutVars>
      </dgm:prSet>
      <dgm:spPr/>
      <dgm:t>
        <a:bodyPr/>
        <a:lstStyle/>
        <a:p>
          <a:endParaRPr lang="ru-RU"/>
        </a:p>
      </dgm:t>
    </dgm:pt>
    <dgm:pt modelId="{E51C11C0-B5FA-4A5A-8268-C9904A46B7D0}" type="pres">
      <dgm:prSet presAssocID="{38D0DAB1-5918-4364-A065-C60F863B69CB}" presName="parentText" presStyleLbl="node1" presStyleIdx="0" presStyleCnt="2">
        <dgm:presLayoutVars>
          <dgm:chMax val="0"/>
          <dgm:bulletEnabled val="1"/>
        </dgm:presLayoutVars>
      </dgm:prSet>
      <dgm:spPr/>
      <dgm:t>
        <a:bodyPr/>
        <a:lstStyle/>
        <a:p>
          <a:endParaRPr lang="ru-RU"/>
        </a:p>
      </dgm:t>
    </dgm:pt>
    <dgm:pt modelId="{A4555D73-6A62-428E-8F78-4EF667B795CA}" type="pres">
      <dgm:prSet presAssocID="{7D0E34D7-4D06-471A-A303-4DB5C74A6DAD}" presName="spacer" presStyleCnt="0"/>
      <dgm:spPr/>
    </dgm:pt>
    <dgm:pt modelId="{376CD0E0-9675-4493-9009-257543DC95F1}" type="pres">
      <dgm:prSet presAssocID="{ECBE8DA1-88BC-4CDF-ADDD-EA57DFAE423E}" presName="parentText" presStyleLbl="node1" presStyleIdx="1" presStyleCnt="2">
        <dgm:presLayoutVars>
          <dgm:chMax val="0"/>
          <dgm:bulletEnabled val="1"/>
        </dgm:presLayoutVars>
      </dgm:prSet>
      <dgm:spPr/>
      <dgm:t>
        <a:bodyPr/>
        <a:lstStyle/>
        <a:p>
          <a:endParaRPr lang="ru-RU"/>
        </a:p>
      </dgm:t>
    </dgm:pt>
  </dgm:ptLst>
  <dgm:cxnLst>
    <dgm:cxn modelId="{0288A32F-1B2B-4661-8631-EB1650C6CE32}" type="presOf" srcId="{428D29D2-81DC-4597-A700-AC7F9A23974F}" destId="{92E7D37D-220C-46F5-B332-98B8D9D3BDCA}" srcOrd="0" destOrd="0" presId="urn:microsoft.com/office/officeart/2005/8/layout/vList2"/>
    <dgm:cxn modelId="{4035C6DE-ED18-4F99-B4C9-89C3A9A1D45F}" srcId="{428D29D2-81DC-4597-A700-AC7F9A23974F}" destId="{38D0DAB1-5918-4364-A065-C60F863B69CB}" srcOrd="0" destOrd="0" parTransId="{2E0F3804-5F20-4E1E-9E06-502CB140DAE3}" sibTransId="{7D0E34D7-4D06-471A-A303-4DB5C74A6DAD}"/>
    <dgm:cxn modelId="{9DA5591B-3364-4612-9349-52C92BCC1785}" type="presOf" srcId="{ECBE8DA1-88BC-4CDF-ADDD-EA57DFAE423E}" destId="{376CD0E0-9675-4493-9009-257543DC95F1}" srcOrd="0" destOrd="0" presId="urn:microsoft.com/office/officeart/2005/8/layout/vList2"/>
    <dgm:cxn modelId="{70123428-F8AE-4B71-9DC6-FE30AE81750F}" srcId="{428D29D2-81DC-4597-A700-AC7F9A23974F}" destId="{ECBE8DA1-88BC-4CDF-ADDD-EA57DFAE423E}" srcOrd="1" destOrd="0" parTransId="{EE44F443-39D9-4CE3-AE15-249161369C2A}" sibTransId="{065F1E9B-6806-4520-9523-AC339523FEC4}"/>
    <dgm:cxn modelId="{D6129AFD-3748-42FE-AE90-D0C399A4B29B}" type="presOf" srcId="{38D0DAB1-5918-4364-A065-C60F863B69CB}" destId="{E51C11C0-B5FA-4A5A-8268-C9904A46B7D0}" srcOrd="0" destOrd="0" presId="urn:microsoft.com/office/officeart/2005/8/layout/vList2"/>
    <dgm:cxn modelId="{8C6B72E0-0921-4C4E-9C0C-991DFAC2C242}" type="presParOf" srcId="{92E7D37D-220C-46F5-B332-98B8D9D3BDCA}" destId="{E51C11C0-B5FA-4A5A-8268-C9904A46B7D0}" srcOrd="0" destOrd="0" presId="urn:microsoft.com/office/officeart/2005/8/layout/vList2"/>
    <dgm:cxn modelId="{291D7765-3A5A-4D6C-BC1E-06CDA00ECA89}" type="presParOf" srcId="{92E7D37D-220C-46F5-B332-98B8D9D3BDCA}" destId="{A4555D73-6A62-428E-8F78-4EF667B795CA}" srcOrd="1" destOrd="0" presId="urn:microsoft.com/office/officeart/2005/8/layout/vList2"/>
    <dgm:cxn modelId="{E2B0D6FD-C968-4A12-9109-E72972CE50E3}" type="presParOf" srcId="{92E7D37D-220C-46F5-B332-98B8D9D3BDCA}" destId="{376CD0E0-9675-4493-9009-257543DC95F1}"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8DAD3-392F-4359-90E0-A9783397904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2CC7B754-D3ED-4E1C-AE2E-00BEF1AEC688}">
      <dgm:prSet custT="1"/>
      <dgm:spPr/>
      <dgm:t>
        <a:bodyPr/>
        <a:lstStyle/>
        <a:p>
          <a:pPr algn="just" rtl="0"/>
          <a:r>
            <a:rPr lang="uk-UA" sz="2800" b="0" i="0" noProof="0" smtClean="0">
              <a:solidFill>
                <a:schemeClr val="bg1"/>
              </a:solidFill>
              <a:latin typeface="Times New Roman" pitchFamily="18" charset="0"/>
              <a:cs typeface="Times New Roman" pitchFamily="18" charset="0"/>
            </a:rPr>
            <a:t>– є юридичною базою для тлумачення конкретних кримінальних процесуальних норм, а також для вирішення усіх суперечностей, які виникають під час кримінальної процесуальної діяльності; </a:t>
          </a:r>
          <a:endParaRPr lang="uk-UA" sz="2800" b="0" noProof="0">
            <a:solidFill>
              <a:schemeClr val="bg1"/>
            </a:solidFill>
            <a:latin typeface="Times New Roman" pitchFamily="18" charset="0"/>
            <a:cs typeface="Times New Roman" pitchFamily="18" charset="0"/>
          </a:endParaRPr>
        </a:p>
      </dgm:t>
    </dgm:pt>
    <dgm:pt modelId="{4B265E5A-F948-45EA-B671-E2BEC72D6E00}" type="parTrans" cxnId="{9D08E4BE-887D-494C-B0D3-8F15834CBA61}">
      <dgm:prSet/>
      <dgm:spPr/>
      <dgm:t>
        <a:bodyPr/>
        <a:lstStyle/>
        <a:p>
          <a:endParaRPr lang="uk-UA" noProof="0"/>
        </a:p>
      </dgm:t>
    </dgm:pt>
    <dgm:pt modelId="{AE8BFEC1-D5D3-405A-B0E1-A667F1D4A5DB}" type="sibTrans" cxnId="{9D08E4BE-887D-494C-B0D3-8F15834CBA61}">
      <dgm:prSet/>
      <dgm:spPr/>
      <dgm:t>
        <a:bodyPr/>
        <a:lstStyle/>
        <a:p>
          <a:endParaRPr lang="uk-UA" noProof="0"/>
        </a:p>
      </dgm:t>
    </dgm:pt>
    <dgm:pt modelId="{6FAE0966-0BA1-427F-93A4-AE4425E2914C}">
      <dgm:prSet custT="1"/>
      <dgm:spPr/>
      <dgm:t>
        <a:bodyPr/>
        <a:lstStyle/>
        <a:p>
          <a:pPr algn="just" rtl="0"/>
          <a:r>
            <a:rPr lang="uk-UA" sz="2800" b="0" i="0" noProof="0" smtClean="0">
              <a:solidFill>
                <a:schemeClr val="bg1"/>
              </a:solidFill>
              <a:latin typeface="Times New Roman" pitchFamily="18" charset="0"/>
              <a:cs typeface="Times New Roman" pitchFamily="18" charset="0"/>
            </a:rPr>
            <a:t>–</a:t>
          </a:r>
          <a:r>
            <a:rPr lang="uk-UA" sz="3900" b="0" i="0" noProof="0" smtClean="0"/>
            <a:t> </a:t>
          </a:r>
          <a:r>
            <a:rPr lang="uk-UA" sz="2800" b="0" i="0" noProof="0" smtClean="0">
              <a:solidFill>
                <a:schemeClr val="bg1"/>
              </a:solidFill>
              <a:latin typeface="Times New Roman" pitchFamily="18" charset="0"/>
              <a:cs typeface="Times New Roman" pitchFamily="18" charset="0"/>
            </a:rPr>
            <a:t>слугують основою для вдосконалення окремих кримінальних процесуальних інститутів, розвитку процесуальної форми; </a:t>
          </a:r>
          <a:endParaRPr lang="uk-UA" sz="2800" b="0" noProof="0">
            <a:solidFill>
              <a:schemeClr val="bg1"/>
            </a:solidFill>
            <a:latin typeface="Times New Roman" pitchFamily="18" charset="0"/>
            <a:cs typeface="Times New Roman" pitchFamily="18" charset="0"/>
          </a:endParaRPr>
        </a:p>
      </dgm:t>
    </dgm:pt>
    <dgm:pt modelId="{4E34D7F9-06F9-4CDF-A202-410E5E202407}" type="parTrans" cxnId="{418AE3BC-8BF1-4158-8C0B-52C6FFE62CA3}">
      <dgm:prSet/>
      <dgm:spPr/>
      <dgm:t>
        <a:bodyPr/>
        <a:lstStyle/>
        <a:p>
          <a:endParaRPr lang="uk-UA" noProof="0"/>
        </a:p>
      </dgm:t>
    </dgm:pt>
    <dgm:pt modelId="{0D4A2875-B857-48CE-B33C-D929B35CF4ED}" type="sibTrans" cxnId="{418AE3BC-8BF1-4158-8C0B-52C6FFE62CA3}">
      <dgm:prSet/>
      <dgm:spPr/>
      <dgm:t>
        <a:bodyPr/>
        <a:lstStyle/>
        <a:p>
          <a:endParaRPr lang="uk-UA" noProof="0"/>
        </a:p>
      </dgm:t>
    </dgm:pt>
    <dgm:pt modelId="{637342B1-6DDB-438C-AD69-8962B13D5064}">
      <dgm:prSet custT="1"/>
      <dgm:spPr/>
      <dgm:t>
        <a:bodyPr/>
        <a:lstStyle/>
        <a:p>
          <a:pPr algn="just" rtl="0"/>
          <a:r>
            <a:rPr lang="uk-UA" sz="2800" b="0" i="0" noProof="0" smtClean="0">
              <a:solidFill>
                <a:schemeClr val="bg1"/>
              </a:solidFill>
              <a:latin typeface="Times New Roman" pitchFamily="18" charset="0"/>
              <a:cs typeface="Times New Roman" pitchFamily="18" charset="0"/>
            </a:rPr>
            <a:t>- порушення норм-засад є підставою для скасування прийнятих рішень</a:t>
          </a:r>
          <a:endParaRPr lang="uk-UA" sz="2800" b="0" noProof="0">
            <a:solidFill>
              <a:schemeClr val="bg1"/>
            </a:solidFill>
            <a:latin typeface="Times New Roman" pitchFamily="18" charset="0"/>
            <a:cs typeface="Times New Roman" pitchFamily="18" charset="0"/>
          </a:endParaRPr>
        </a:p>
      </dgm:t>
    </dgm:pt>
    <dgm:pt modelId="{5F995485-14D2-4AAC-88D3-2F9AEAC67BA8}" type="parTrans" cxnId="{4A6914F3-4F82-4DFF-A0DE-DC27D4CC088B}">
      <dgm:prSet/>
      <dgm:spPr/>
      <dgm:t>
        <a:bodyPr/>
        <a:lstStyle/>
        <a:p>
          <a:endParaRPr lang="uk-UA" noProof="0"/>
        </a:p>
      </dgm:t>
    </dgm:pt>
    <dgm:pt modelId="{A91FF3A3-23C1-4280-81A0-3D565742D014}" type="sibTrans" cxnId="{4A6914F3-4F82-4DFF-A0DE-DC27D4CC088B}">
      <dgm:prSet/>
      <dgm:spPr/>
      <dgm:t>
        <a:bodyPr/>
        <a:lstStyle/>
        <a:p>
          <a:endParaRPr lang="uk-UA" noProof="0"/>
        </a:p>
      </dgm:t>
    </dgm:pt>
    <dgm:pt modelId="{95B320DE-C252-4AA0-9E95-2DB1A20EE3FF}" type="pres">
      <dgm:prSet presAssocID="{E7F8DAD3-392F-4359-90E0-A97833979047}" presName="linear" presStyleCnt="0">
        <dgm:presLayoutVars>
          <dgm:animLvl val="lvl"/>
          <dgm:resizeHandles val="exact"/>
        </dgm:presLayoutVars>
      </dgm:prSet>
      <dgm:spPr/>
      <dgm:t>
        <a:bodyPr/>
        <a:lstStyle/>
        <a:p>
          <a:endParaRPr lang="ru-RU"/>
        </a:p>
      </dgm:t>
    </dgm:pt>
    <dgm:pt modelId="{6304877E-2436-4CE9-B6DF-BDAFBF8C394B}" type="pres">
      <dgm:prSet presAssocID="{2CC7B754-D3ED-4E1C-AE2E-00BEF1AEC688}" presName="parentText" presStyleLbl="node1" presStyleIdx="0" presStyleCnt="3">
        <dgm:presLayoutVars>
          <dgm:chMax val="0"/>
          <dgm:bulletEnabled val="1"/>
        </dgm:presLayoutVars>
      </dgm:prSet>
      <dgm:spPr/>
      <dgm:t>
        <a:bodyPr/>
        <a:lstStyle/>
        <a:p>
          <a:endParaRPr lang="ru-RU"/>
        </a:p>
      </dgm:t>
    </dgm:pt>
    <dgm:pt modelId="{E0EF1971-63C0-434A-8F07-8DDBD2CDB446}" type="pres">
      <dgm:prSet presAssocID="{AE8BFEC1-D5D3-405A-B0E1-A667F1D4A5DB}" presName="spacer" presStyleCnt="0"/>
      <dgm:spPr/>
      <dgm:t>
        <a:bodyPr/>
        <a:lstStyle/>
        <a:p>
          <a:endParaRPr lang="ru-RU"/>
        </a:p>
      </dgm:t>
    </dgm:pt>
    <dgm:pt modelId="{079CE371-F993-46D6-812C-E761D6F5277C}" type="pres">
      <dgm:prSet presAssocID="{6FAE0966-0BA1-427F-93A4-AE4425E2914C}" presName="parentText" presStyleLbl="node1" presStyleIdx="1" presStyleCnt="3">
        <dgm:presLayoutVars>
          <dgm:chMax val="0"/>
          <dgm:bulletEnabled val="1"/>
        </dgm:presLayoutVars>
      </dgm:prSet>
      <dgm:spPr/>
      <dgm:t>
        <a:bodyPr/>
        <a:lstStyle/>
        <a:p>
          <a:endParaRPr lang="ru-RU"/>
        </a:p>
      </dgm:t>
    </dgm:pt>
    <dgm:pt modelId="{F48BBE3E-0542-48CC-8482-1D2F53837CEA}" type="pres">
      <dgm:prSet presAssocID="{0D4A2875-B857-48CE-B33C-D929B35CF4ED}" presName="spacer" presStyleCnt="0"/>
      <dgm:spPr/>
      <dgm:t>
        <a:bodyPr/>
        <a:lstStyle/>
        <a:p>
          <a:endParaRPr lang="ru-RU"/>
        </a:p>
      </dgm:t>
    </dgm:pt>
    <dgm:pt modelId="{A03FA11C-5B93-4329-AD32-1AF9F5266522}" type="pres">
      <dgm:prSet presAssocID="{637342B1-6DDB-438C-AD69-8962B13D5064}" presName="parentText" presStyleLbl="node1" presStyleIdx="2" presStyleCnt="3">
        <dgm:presLayoutVars>
          <dgm:chMax val="0"/>
          <dgm:bulletEnabled val="1"/>
        </dgm:presLayoutVars>
      </dgm:prSet>
      <dgm:spPr/>
      <dgm:t>
        <a:bodyPr/>
        <a:lstStyle/>
        <a:p>
          <a:endParaRPr lang="ru-RU"/>
        </a:p>
      </dgm:t>
    </dgm:pt>
  </dgm:ptLst>
  <dgm:cxnLst>
    <dgm:cxn modelId="{3392EE17-FB29-4119-9D97-84FC761EF734}" type="presOf" srcId="{2CC7B754-D3ED-4E1C-AE2E-00BEF1AEC688}" destId="{6304877E-2436-4CE9-B6DF-BDAFBF8C394B}" srcOrd="0" destOrd="0" presId="urn:microsoft.com/office/officeart/2005/8/layout/vList2"/>
    <dgm:cxn modelId="{418AE3BC-8BF1-4158-8C0B-52C6FFE62CA3}" srcId="{E7F8DAD3-392F-4359-90E0-A97833979047}" destId="{6FAE0966-0BA1-427F-93A4-AE4425E2914C}" srcOrd="1" destOrd="0" parTransId="{4E34D7F9-06F9-4CDF-A202-410E5E202407}" sibTransId="{0D4A2875-B857-48CE-B33C-D929B35CF4ED}"/>
    <dgm:cxn modelId="{4A6914F3-4F82-4DFF-A0DE-DC27D4CC088B}" srcId="{E7F8DAD3-392F-4359-90E0-A97833979047}" destId="{637342B1-6DDB-438C-AD69-8962B13D5064}" srcOrd="2" destOrd="0" parTransId="{5F995485-14D2-4AAC-88D3-2F9AEAC67BA8}" sibTransId="{A91FF3A3-23C1-4280-81A0-3D565742D014}"/>
    <dgm:cxn modelId="{D6AB4951-09C0-49B8-92B3-466DA6B9A6F4}" type="presOf" srcId="{637342B1-6DDB-438C-AD69-8962B13D5064}" destId="{A03FA11C-5B93-4329-AD32-1AF9F5266522}" srcOrd="0" destOrd="0" presId="urn:microsoft.com/office/officeart/2005/8/layout/vList2"/>
    <dgm:cxn modelId="{9D08E4BE-887D-494C-B0D3-8F15834CBA61}" srcId="{E7F8DAD3-392F-4359-90E0-A97833979047}" destId="{2CC7B754-D3ED-4E1C-AE2E-00BEF1AEC688}" srcOrd="0" destOrd="0" parTransId="{4B265E5A-F948-45EA-B671-E2BEC72D6E00}" sibTransId="{AE8BFEC1-D5D3-405A-B0E1-A667F1D4A5DB}"/>
    <dgm:cxn modelId="{34E41A8C-F47B-4C24-8CDF-7DFD3B61E1C9}" type="presOf" srcId="{6FAE0966-0BA1-427F-93A4-AE4425E2914C}" destId="{079CE371-F993-46D6-812C-E761D6F5277C}" srcOrd="0" destOrd="0" presId="urn:microsoft.com/office/officeart/2005/8/layout/vList2"/>
    <dgm:cxn modelId="{08B6EA2A-561A-4F44-9602-8B2B4F3326EC}" type="presOf" srcId="{E7F8DAD3-392F-4359-90E0-A97833979047}" destId="{95B320DE-C252-4AA0-9E95-2DB1A20EE3FF}" srcOrd="0" destOrd="0" presId="urn:microsoft.com/office/officeart/2005/8/layout/vList2"/>
    <dgm:cxn modelId="{EF971615-78A0-4CF3-A728-C29EAC69D05E}" type="presParOf" srcId="{95B320DE-C252-4AA0-9E95-2DB1A20EE3FF}" destId="{6304877E-2436-4CE9-B6DF-BDAFBF8C394B}" srcOrd="0" destOrd="0" presId="urn:microsoft.com/office/officeart/2005/8/layout/vList2"/>
    <dgm:cxn modelId="{EFB76CB3-D43D-4C91-87FB-5C4E195C6FEA}" type="presParOf" srcId="{95B320DE-C252-4AA0-9E95-2DB1A20EE3FF}" destId="{E0EF1971-63C0-434A-8F07-8DDBD2CDB446}" srcOrd="1" destOrd="0" presId="urn:microsoft.com/office/officeart/2005/8/layout/vList2"/>
    <dgm:cxn modelId="{97070578-63F7-4946-AAFA-0EAC77BDE3E3}" type="presParOf" srcId="{95B320DE-C252-4AA0-9E95-2DB1A20EE3FF}" destId="{079CE371-F993-46D6-812C-E761D6F5277C}" srcOrd="2" destOrd="0" presId="urn:microsoft.com/office/officeart/2005/8/layout/vList2"/>
    <dgm:cxn modelId="{0B644E0A-B234-4B13-AA7F-B779B31B54BE}" type="presParOf" srcId="{95B320DE-C252-4AA0-9E95-2DB1A20EE3FF}" destId="{F48BBE3E-0542-48CC-8482-1D2F53837CEA}" srcOrd="3" destOrd="0" presId="urn:microsoft.com/office/officeart/2005/8/layout/vList2"/>
    <dgm:cxn modelId="{A65A2AA0-161C-4B89-B1F1-1C3A9AD218C7}" type="presParOf" srcId="{95B320DE-C252-4AA0-9E95-2DB1A20EE3FF}" destId="{A03FA11C-5B93-4329-AD32-1AF9F5266522}"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3EE3CA-B90E-41DB-9BDF-B9A951C1B9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A91B2D9-84ED-4A0B-A450-921A62DA21F5}">
      <dgm:prSet custT="1"/>
      <dgm:spPr>
        <a:solidFill>
          <a:schemeClr val="accent1">
            <a:lumMod val="20000"/>
            <a:lumOff val="80000"/>
          </a:schemeClr>
        </a:solidFill>
      </dgm:spPr>
      <dgm:t>
        <a:bodyPr/>
        <a:lstStyle/>
        <a:p>
          <a:pPr algn="just" rtl="0"/>
          <a:r>
            <a:rPr lang="uk-UA" sz="2000" b="0" i="0" noProof="0" smtClean="0">
              <a:solidFill>
                <a:schemeClr val="bg1"/>
              </a:solidFill>
              <a:latin typeface="Times New Roman" pitchFamily="18" charset="0"/>
              <a:cs typeface="Times New Roman" pitchFamily="18" charset="0"/>
            </a:rPr>
            <a:t>1) до особи (підозрюваного, обвинуваченого) може бути застосовано запобіжні заходи у виді тримання під вартою, домашнього арешту, виключно за рішенням слідчого судді (суду) та лише за наявності до того підстав і умов, визначених КПК України (статті 181, 183 КПК України); </a:t>
          </a:r>
          <a:endParaRPr lang="uk-UA" sz="2000" b="0" noProof="0">
            <a:solidFill>
              <a:schemeClr val="bg1"/>
            </a:solidFill>
            <a:latin typeface="Times New Roman" pitchFamily="18" charset="0"/>
            <a:cs typeface="Times New Roman" pitchFamily="18" charset="0"/>
          </a:endParaRPr>
        </a:p>
      </dgm:t>
    </dgm:pt>
    <dgm:pt modelId="{08FD94E3-D48E-4B08-BD3A-2013D5860BDB}" type="parTrans" cxnId="{73D6B3F9-B012-4D97-844C-7EDF01A31C26}">
      <dgm:prSet/>
      <dgm:spPr/>
      <dgm:t>
        <a:bodyPr/>
        <a:lstStyle/>
        <a:p>
          <a:endParaRPr lang="uk-UA" noProof="0"/>
        </a:p>
      </dgm:t>
    </dgm:pt>
    <dgm:pt modelId="{C2453E83-9A19-4BB0-82EA-CA23703ED87F}" type="sibTrans" cxnId="{73D6B3F9-B012-4D97-844C-7EDF01A31C26}">
      <dgm:prSet/>
      <dgm:spPr/>
      <dgm:t>
        <a:bodyPr/>
        <a:lstStyle/>
        <a:p>
          <a:endParaRPr lang="uk-UA" noProof="0"/>
        </a:p>
      </dgm:t>
    </dgm:pt>
    <dgm:pt modelId="{CB9558E6-52F1-4B0A-B035-3842036AECB3}">
      <dgm:prSet custT="1"/>
      <dgm:spPr/>
      <dgm:t>
        <a:bodyPr/>
        <a:lstStyle/>
        <a:p>
          <a:pPr rtl="0"/>
          <a:r>
            <a:rPr lang="uk-UA" sz="2000" b="0" i="0" noProof="0" dirty="0" smtClean="0">
              <a:solidFill>
                <a:schemeClr val="bg1"/>
              </a:solidFill>
              <a:latin typeface="Times New Roman" pitchFamily="18" charset="0"/>
              <a:cs typeface="Times New Roman" pitchFamily="18" charset="0"/>
            </a:rPr>
            <a:t>2) особу може бути затримано, але тільки в разі нагальної необхідності запобігти кримінальному правопорушенню чи його припинити (статті 207- 213 КПК України); </a:t>
          </a:r>
          <a:endParaRPr lang="uk-UA" sz="2000" b="0" noProof="0" dirty="0">
            <a:solidFill>
              <a:schemeClr val="bg1"/>
            </a:solidFill>
            <a:latin typeface="Times New Roman" pitchFamily="18" charset="0"/>
            <a:cs typeface="Times New Roman" pitchFamily="18" charset="0"/>
          </a:endParaRPr>
        </a:p>
      </dgm:t>
    </dgm:pt>
    <dgm:pt modelId="{D562FC58-CDA0-4419-8337-50ABA6143F36}" type="parTrans" cxnId="{AAEFF1B7-CE9E-43FA-B929-A2B933F51FCF}">
      <dgm:prSet/>
      <dgm:spPr/>
      <dgm:t>
        <a:bodyPr/>
        <a:lstStyle/>
        <a:p>
          <a:endParaRPr lang="uk-UA" noProof="0"/>
        </a:p>
      </dgm:t>
    </dgm:pt>
    <dgm:pt modelId="{87B0708D-7C5F-4848-AB8A-A5D75470778B}" type="sibTrans" cxnId="{AAEFF1B7-CE9E-43FA-B929-A2B933F51FCF}">
      <dgm:prSet/>
      <dgm:spPr/>
      <dgm:t>
        <a:bodyPr/>
        <a:lstStyle/>
        <a:p>
          <a:endParaRPr lang="uk-UA" noProof="0"/>
        </a:p>
      </dgm:t>
    </dgm:pt>
    <dgm:pt modelId="{0B0A448B-E091-4682-8D43-598F632230B9}">
      <dgm:prSet custT="1"/>
      <dgm:spPr>
        <a:solidFill>
          <a:schemeClr val="accent1">
            <a:lumMod val="20000"/>
            <a:lumOff val="80000"/>
          </a:schemeClr>
        </a:solidFill>
      </dgm:spPr>
      <dgm:t>
        <a:bodyPr/>
        <a:lstStyle/>
        <a:p>
          <a:pPr rtl="0"/>
          <a:r>
            <a:rPr lang="uk-UA" sz="2000" b="0" i="0" noProof="0" dirty="0" smtClean="0">
              <a:solidFill>
                <a:schemeClr val="bg1"/>
              </a:solidFill>
              <a:latin typeface="Times New Roman" pitchFamily="18" charset="0"/>
              <a:cs typeface="Times New Roman" pitchFamily="18" charset="0"/>
            </a:rPr>
            <a:t>3) до підозрюваного, обвинуваченого та свідка може бути застосований привід (статті 140–143 КПК України); </a:t>
          </a:r>
          <a:endParaRPr lang="uk-UA" sz="2000" b="0" i="0" noProof="0" dirty="0">
            <a:solidFill>
              <a:schemeClr val="bg1"/>
            </a:solidFill>
            <a:latin typeface="Times New Roman" pitchFamily="18" charset="0"/>
            <a:cs typeface="Times New Roman" pitchFamily="18" charset="0"/>
          </a:endParaRPr>
        </a:p>
      </dgm:t>
    </dgm:pt>
    <dgm:pt modelId="{F01C09FF-C886-4A50-B9E4-BA13597687E6}" type="parTrans" cxnId="{6BF553FA-1767-4E84-8731-A9DCEE04C26B}">
      <dgm:prSet/>
      <dgm:spPr/>
      <dgm:t>
        <a:bodyPr/>
        <a:lstStyle/>
        <a:p>
          <a:endParaRPr lang="uk-UA" noProof="0"/>
        </a:p>
      </dgm:t>
    </dgm:pt>
    <dgm:pt modelId="{508E5D93-B464-4D18-9FE6-8707DF66F848}" type="sibTrans" cxnId="{6BF553FA-1767-4E84-8731-A9DCEE04C26B}">
      <dgm:prSet/>
      <dgm:spPr/>
      <dgm:t>
        <a:bodyPr/>
        <a:lstStyle/>
        <a:p>
          <a:endParaRPr lang="uk-UA" noProof="0"/>
        </a:p>
      </dgm:t>
    </dgm:pt>
    <dgm:pt modelId="{EAEF643B-9CB4-4E24-8E23-F31290DF30E1}">
      <dgm:prSet custT="1"/>
      <dgm:spPr/>
      <dgm:t>
        <a:bodyPr/>
        <a:lstStyle/>
        <a:p>
          <a:pPr rtl="0"/>
          <a:r>
            <a:rPr lang="uk-UA" sz="2000" b="0" i="0" noProof="0" smtClean="0">
              <a:solidFill>
                <a:schemeClr val="bg1"/>
              </a:solidFill>
              <a:latin typeface="Times New Roman" pitchFamily="18" charset="0"/>
              <a:cs typeface="Times New Roman" pitchFamily="18" charset="0"/>
            </a:rPr>
            <a:t>4) право на недоторканість особи може обмежуватися при проведенні особистого обшуку (ст. 236 КПК України), під час дослідження у межах проведення освідування, медичної або психіатричної експертизи, отримання зразків для експертизи, зокрема й примусово (ч. 3 ст. 241, ч. 3 ст. 242, ст. 245 КПК України).</a:t>
          </a:r>
          <a:endParaRPr lang="uk-UA" sz="2000" b="0" i="0" noProof="0">
            <a:solidFill>
              <a:schemeClr val="bg1"/>
            </a:solidFill>
            <a:latin typeface="Times New Roman" pitchFamily="18" charset="0"/>
            <a:cs typeface="Times New Roman" pitchFamily="18" charset="0"/>
          </a:endParaRPr>
        </a:p>
      </dgm:t>
    </dgm:pt>
    <dgm:pt modelId="{CB86614A-57A5-4B5B-A314-251A78D10455}" type="parTrans" cxnId="{0D480A25-C929-4F2B-A02C-157F452E3F38}">
      <dgm:prSet/>
      <dgm:spPr/>
      <dgm:t>
        <a:bodyPr/>
        <a:lstStyle/>
        <a:p>
          <a:endParaRPr lang="uk-UA" noProof="0"/>
        </a:p>
      </dgm:t>
    </dgm:pt>
    <dgm:pt modelId="{E66BD054-90E9-4189-BECE-4FA575916A67}" type="sibTrans" cxnId="{0D480A25-C929-4F2B-A02C-157F452E3F38}">
      <dgm:prSet/>
      <dgm:spPr/>
      <dgm:t>
        <a:bodyPr/>
        <a:lstStyle/>
        <a:p>
          <a:endParaRPr lang="uk-UA" noProof="0"/>
        </a:p>
      </dgm:t>
    </dgm:pt>
    <dgm:pt modelId="{C8D994BA-348F-4483-AB9A-9D8FB3CE39A6}" type="pres">
      <dgm:prSet presAssocID="{4B3EE3CA-B90E-41DB-9BDF-B9A951C1B9D9}" presName="linear" presStyleCnt="0">
        <dgm:presLayoutVars>
          <dgm:animLvl val="lvl"/>
          <dgm:resizeHandles val="exact"/>
        </dgm:presLayoutVars>
      </dgm:prSet>
      <dgm:spPr/>
      <dgm:t>
        <a:bodyPr/>
        <a:lstStyle/>
        <a:p>
          <a:endParaRPr lang="ru-RU"/>
        </a:p>
      </dgm:t>
    </dgm:pt>
    <dgm:pt modelId="{2C8EEF1F-C08F-437D-91AD-47F781297CC4}" type="pres">
      <dgm:prSet presAssocID="{AA91B2D9-84ED-4A0B-A450-921A62DA21F5}" presName="parentText" presStyleLbl="node1" presStyleIdx="0" presStyleCnt="4" custLinFactNeighborX="-348" custLinFactNeighborY="49150">
        <dgm:presLayoutVars>
          <dgm:chMax val="0"/>
          <dgm:bulletEnabled val="1"/>
        </dgm:presLayoutVars>
      </dgm:prSet>
      <dgm:spPr/>
      <dgm:t>
        <a:bodyPr/>
        <a:lstStyle/>
        <a:p>
          <a:endParaRPr lang="ru-RU"/>
        </a:p>
      </dgm:t>
    </dgm:pt>
    <dgm:pt modelId="{B0855A78-78A4-4CA9-A1FB-FCBB4EDF9018}" type="pres">
      <dgm:prSet presAssocID="{C2453E83-9A19-4BB0-82EA-CA23703ED87F}" presName="spacer" presStyleCnt="0"/>
      <dgm:spPr/>
    </dgm:pt>
    <dgm:pt modelId="{91F8BCED-34C5-4B31-AC87-A45C975B3C6C}" type="pres">
      <dgm:prSet presAssocID="{CB9558E6-52F1-4B0A-B035-3842036AECB3}" presName="parentText" presStyleLbl="node1" presStyleIdx="1" presStyleCnt="4">
        <dgm:presLayoutVars>
          <dgm:chMax val="0"/>
          <dgm:bulletEnabled val="1"/>
        </dgm:presLayoutVars>
      </dgm:prSet>
      <dgm:spPr/>
      <dgm:t>
        <a:bodyPr/>
        <a:lstStyle/>
        <a:p>
          <a:endParaRPr lang="ru-RU"/>
        </a:p>
      </dgm:t>
    </dgm:pt>
    <dgm:pt modelId="{1F1F8DC4-5A55-4C5D-BAC3-4B94C9632CE3}" type="pres">
      <dgm:prSet presAssocID="{87B0708D-7C5F-4848-AB8A-A5D75470778B}" presName="spacer" presStyleCnt="0"/>
      <dgm:spPr/>
    </dgm:pt>
    <dgm:pt modelId="{70BF9274-5096-4AFD-B7FE-83739AD7EF79}" type="pres">
      <dgm:prSet presAssocID="{0B0A448B-E091-4682-8D43-598F632230B9}" presName="parentText" presStyleLbl="node1" presStyleIdx="2" presStyleCnt="4">
        <dgm:presLayoutVars>
          <dgm:chMax val="0"/>
          <dgm:bulletEnabled val="1"/>
        </dgm:presLayoutVars>
      </dgm:prSet>
      <dgm:spPr/>
      <dgm:t>
        <a:bodyPr/>
        <a:lstStyle/>
        <a:p>
          <a:endParaRPr lang="ru-RU"/>
        </a:p>
      </dgm:t>
    </dgm:pt>
    <dgm:pt modelId="{62D1F9EF-4CB7-4F2B-90B5-D499CD1438E9}" type="pres">
      <dgm:prSet presAssocID="{508E5D93-B464-4D18-9FE6-8707DF66F848}" presName="spacer" presStyleCnt="0"/>
      <dgm:spPr/>
    </dgm:pt>
    <dgm:pt modelId="{2AD2322F-DCCE-4A9A-BFD9-933DD3F95EE0}" type="pres">
      <dgm:prSet presAssocID="{EAEF643B-9CB4-4E24-8E23-F31290DF30E1}" presName="parentText" presStyleLbl="node1" presStyleIdx="3" presStyleCnt="4">
        <dgm:presLayoutVars>
          <dgm:chMax val="0"/>
          <dgm:bulletEnabled val="1"/>
        </dgm:presLayoutVars>
      </dgm:prSet>
      <dgm:spPr/>
      <dgm:t>
        <a:bodyPr/>
        <a:lstStyle/>
        <a:p>
          <a:endParaRPr lang="ru-RU"/>
        </a:p>
      </dgm:t>
    </dgm:pt>
  </dgm:ptLst>
  <dgm:cxnLst>
    <dgm:cxn modelId="{454896D5-73F1-48A6-A2C8-9FE1BBD1E372}" type="presOf" srcId="{4B3EE3CA-B90E-41DB-9BDF-B9A951C1B9D9}" destId="{C8D994BA-348F-4483-AB9A-9D8FB3CE39A6}" srcOrd="0" destOrd="0" presId="urn:microsoft.com/office/officeart/2005/8/layout/vList2"/>
    <dgm:cxn modelId="{CD9C70CA-5ABA-494A-83EF-9DDB8F0B0764}" type="presOf" srcId="{0B0A448B-E091-4682-8D43-598F632230B9}" destId="{70BF9274-5096-4AFD-B7FE-83739AD7EF79}" srcOrd="0" destOrd="0" presId="urn:microsoft.com/office/officeart/2005/8/layout/vList2"/>
    <dgm:cxn modelId="{6BF553FA-1767-4E84-8731-A9DCEE04C26B}" srcId="{4B3EE3CA-B90E-41DB-9BDF-B9A951C1B9D9}" destId="{0B0A448B-E091-4682-8D43-598F632230B9}" srcOrd="2" destOrd="0" parTransId="{F01C09FF-C886-4A50-B9E4-BA13597687E6}" sibTransId="{508E5D93-B464-4D18-9FE6-8707DF66F848}"/>
    <dgm:cxn modelId="{3D690263-90F7-45D6-A9F7-55838054D844}" type="presOf" srcId="{AA91B2D9-84ED-4A0B-A450-921A62DA21F5}" destId="{2C8EEF1F-C08F-437D-91AD-47F781297CC4}" srcOrd="0" destOrd="0" presId="urn:microsoft.com/office/officeart/2005/8/layout/vList2"/>
    <dgm:cxn modelId="{0D480A25-C929-4F2B-A02C-157F452E3F38}" srcId="{4B3EE3CA-B90E-41DB-9BDF-B9A951C1B9D9}" destId="{EAEF643B-9CB4-4E24-8E23-F31290DF30E1}" srcOrd="3" destOrd="0" parTransId="{CB86614A-57A5-4B5B-A314-251A78D10455}" sibTransId="{E66BD054-90E9-4189-BECE-4FA575916A67}"/>
    <dgm:cxn modelId="{74C08D99-9390-481F-BD95-EBA2A7D6C87C}" type="presOf" srcId="{EAEF643B-9CB4-4E24-8E23-F31290DF30E1}" destId="{2AD2322F-DCCE-4A9A-BFD9-933DD3F95EE0}" srcOrd="0" destOrd="0" presId="urn:microsoft.com/office/officeart/2005/8/layout/vList2"/>
    <dgm:cxn modelId="{AAEFF1B7-CE9E-43FA-B929-A2B933F51FCF}" srcId="{4B3EE3CA-B90E-41DB-9BDF-B9A951C1B9D9}" destId="{CB9558E6-52F1-4B0A-B035-3842036AECB3}" srcOrd="1" destOrd="0" parTransId="{D562FC58-CDA0-4419-8337-50ABA6143F36}" sibTransId="{87B0708D-7C5F-4848-AB8A-A5D75470778B}"/>
    <dgm:cxn modelId="{244C24E6-5AFE-4D42-A85F-BD7E64D68578}" type="presOf" srcId="{CB9558E6-52F1-4B0A-B035-3842036AECB3}" destId="{91F8BCED-34C5-4B31-AC87-A45C975B3C6C}" srcOrd="0" destOrd="0" presId="urn:microsoft.com/office/officeart/2005/8/layout/vList2"/>
    <dgm:cxn modelId="{73D6B3F9-B012-4D97-844C-7EDF01A31C26}" srcId="{4B3EE3CA-B90E-41DB-9BDF-B9A951C1B9D9}" destId="{AA91B2D9-84ED-4A0B-A450-921A62DA21F5}" srcOrd="0" destOrd="0" parTransId="{08FD94E3-D48E-4B08-BD3A-2013D5860BDB}" sibTransId="{C2453E83-9A19-4BB0-82EA-CA23703ED87F}"/>
    <dgm:cxn modelId="{D5C0C7F3-6713-440C-B64E-25C7F18D9522}" type="presParOf" srcId="{C8D994BA-348F-4483-AB9A-9D8FB3CE39A6}" destId="{2C8EEF1F-C08F-437D-91AD-47F781297CC4}" srcOrd="0" destOrd="0" presId="urn:microsoft.com/office/officeart/2005/8/layout/vList2"/>
    <dgm:cxn modelId="{B44722E5-74F5-4E1D-941C-4028C51EA0DD}" type="presParOf" srcId="{C8D994BA-348F-4483-AB9A-9D8FB3CE39A6}" destId="{B0855A78-78A4-4CA9-A1FB-FCBB4EDF9018}" srcOrd="1" destOrd="0" presId="urn:microsoft.com/office/officeart/2005/8/layout/vList2"/>
    <dgm:cxn modelId="{136B353E-D091-46D0-B2BD-81AA9EF28B23}" type="presParOf" srcId="{C8D994BA-348F-4483-AB9A-9D8FB3CE39A6}" destId="{91F8BCED-34C5-4B31-AC87-A45C975B3C6C}" srcOrd="2" destOrd="0" presId="urn:microsoft.com/office/officeart/2005/8/layout/vList2"/>
    <dgm:cxn modelId="{F38B602F-DC62-4892-8B4B-1D659917ADEC}" type="presParOf" srcId="{C8D994BA-348F-4483-AB9A-9D8FB3CE39A6}" destId="{1F1F8DC4-5A55-4C5D-BAC3-4B94C9632CE3}" srcOrd="3" destOrd="0" presId="urn:microsoft.com/office/officeart/2005/8/layout/vList2"/>
    <dgm:cxn modelId="{457D12CE-10CE-4D82-8EE8-BFE11345E2CE}" type="presParOf" srcId="{C8D994BA-348F-4483-AB9A-9D8FB3CE39A6}" destId="{70BF9274-5096-4AFD-B7FE-83739AD7EF79}" srcOrd="4" destOrd="0" presId="urn:microsoft.com/office/officeart/2005/8/layout/vList2"/>
    <dgm:cxn modelId="{3EBEF0F6-B161-4401-9C2B-A3FF5EDBA7E4}" type="presParOf" srcId="{C8D994BA-348F-4483-AB9A-9D8FB3CE39A6}" destId="{62D1F9EF-4CB7-4F2B-90B5-D499CD1438E9}" srcOrd="5" destOrd="0" presId="urn:microsoft.com/office/officeart/2005/8/layout/vList2"/>
    <dgm:cxn modelId="{30C6CA13-A8F5-4826-947C-A254B4BA7967}" type="presParOf" srcId="{C8D994BA-348F-4483-AB9A-9D8FB3CE39A6}" destId="{2AD2322F-DCCE-4A9A-BFD9-933DD3F95EE0}"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6A5DC-8452-4698-87B9-806F176CFB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09A1E61-3C5E-4B66-940D-F47481E94A6D}">
      <dgm:prSet custT="1"/>
      <dgm:spPr>
        <a:solidFill>
          <a:schemeClr val="accent1">
            <a:lumMod val="20000"/>
            <a:lumOff val="80000"/>
          </a:schemeClr>
        </a:solidFill>
      </dgm:spPr>
      <dgm:t>
        <a:bodyPr/>
        <a:lstStyle/>
        <a:p>
          <a:pPr algn="just" rtl="0"/>
          <a:r>
            <a:rPr lang="uk-UA" sz="3600" b="1" i="0" noProof="0" smtClean="0">
              <a:solidFill>
                <a:srgbClr val="FF0000"/>
              </a:solidFill>
            </a:rPr>
            <a:t>	</a:t>
          </a:r>
          <a:r>
            <a:rPr lang="uk-UA" sz="3200" b="1" i="0" noProof="0" smtClean="0">
              <a:solidFill>
                <a:srgbClr val="C00000"/>
              </a:solidFill>
              <a:latin typeface="Times New Roman" pitchFamily="18" charset="0"/>
              <a:cs typeface="Times New Roman" pitchFamily="18" charset="0"/>
            </a:rPr>
            <a:t>Житло особи </a:t>
          </a:r>
          <a:r>
            <a:rPr lang="uk-UA" sz="2800" b="0" i="0" noProof="0" smtClean="0">
              <a:solidFill>
                <a:schemeClr val="bg1"/>
              </a:solidFill>
              <a:latin typeface="Times New Roman" pitchFamily="18" charset="0"/>
              <a:cs typeface="Times New Roman" pitchFamily="18" charset="0"/>
            </a:rPr>
            <a:t>– це будь-яке приміщення, яке знаходиться у постійному чи тимчасовому володінні особи, незалежно від його призначення і правового статусу, та пристосоване для постійного або тимчасового проживання в ньому фізичних осіб, а також всі складові частини такого приміщення. </a:t>
          </a:r>
        </a:p>
        <a:p>
          <a:pPr algn="just" rtl="0"/>
          <a:r>
            <a:rPr lang="uk-UA" sz="2800" b="0" i="0" noProof="0" smtClean="0">
              <a:solidFill>
                <a:schemeClr val="bg1"/>
              </a:solidFill>
              <a:latin typeface="Times New Roman" pitchFamily="18" charset="0"/>
              <a:cs typeface="Times New Roman" pitchFamily="18" charset="0"/>
            </a:rPr>
            <a:t>	Не є житлом приміщення, спеціально призначені для утримання осіб, права яких обмежені за законом. </a:t>
          </a:r>
        </a:p>
        <a:p>
          <a:pPr algn="just" rtl="0"/>
          <a:r>
            <a:rPr lang="uk-UA" sz="2800" b="0" i="0" noProof="0" smtClean="0">
              <a:solidFill>
                <a:schemeClr val="bg1"/>
              </a:solidFill>
              <a:latin typeface="Times New Roman" pitchFamily="18" charset="0"/>
              <a:cs typeface="Times New Roman" pitchFamily="18" charset="0"/>
            </a:rPr>
            <a:t>	Інше володіння – транспортний засіб, земельна ділянка, гараж, інші будівлі чи приміщення побутового, службового, господарського, виробничого та іншого призначення тощо, які знаходяться у володінні особи (ч. 2 ст. 233 КПК України). </a:t>
          </a:r>
          <a:endParaRPr lang="uk-UA" sz="2800" b="0" noProof="0">
            <a:solidFill>
              <a:schemeClr val="bg1"/>
            </a:solidFill>
            <a:latin typeface="Times New Roman" pitchFamily="18" charset="0"/>
            <a:cs typeface="Times New Roman" pitchFamily="18" charset="0"/>
          </a:endParaRPr>
        </a:p>
      </dgm:t>
    </dgm:pt>
    <dgm:pt modelId="{02A2D0E1-3F18-46A0-AD14-4B9B95344AFF}" type="parTrans" cxnId="{0DA0CF58-F0EB-4A93-BAD7-330D2F2CAA98}">
      <dgm:prSet/>
      <dgm:spPr/>
      <dgm:t>
        <a:bodyPr/>
        <a:lstStyle/>
        <a:p>
          <a:endParaRPr lang="ru-RU"/>
        </a:p>
      </dgm:t>
    </dgm:pt>
    <dgm:pt modelId="{9B95AC61-E404-47D4-90DD-5153DBE72569}" type="sibTrans" cxnId="{0DA0CF58-F0EB-4A93-BAD7-330D2F2CAA98}">
      <dgm:prSet/>
      <dgm:spPr/>
      <dgm:t>
        <a:bodyPr/>
        <a:lstStyle/>
        <a:p>
          <a:endParaRPr lang="ru-RU"/>
        </a:p>
      </dgm:t>
    </dgm:pt>
    <dgm:pt modelId="{2001F739-C73F-4EA6-8D0D-F2F5E00A0B17}" type="pres">
      <dgm:prSet presAssocID="{19D6A5DC-8452-4698-87B9-806F176CFB2B}" presName="linear" presStyleCnt="0">
        <dgm:presLayoutVars>
          <dgm:animLvl val="lvl"/>
          <dgm:resizeHandles val="exact"/>
        </dgm:presLayoutVars>
      </dgm:prSet>
      <dgm:spPr/>
      <dgm:t>
        <a:bodyPr/>
        <a:lstStyle/>
        <a:p>
          <a:endParaRPr lang="ru-RU"/>
        </a:p>
      </dgm:t>
    </dgm:pt>
    <dgm:pt modelId="{586AA5F7-FC5F-4172-A89F-B99F35C08426}" type="pres">
      <dgm:prSet presAssocID="{209A1E61-3C5E-4B66-940D-F47481E94A6D}" presName="parentText" presStyleLbl="node1" presStyleIdx="0" presStyleCnt="1" custLinFactNeighborX="1281" custLinFactNeighborY="-4974">
        <dgm:presLayoutVars>
          <dgm:chMax val="0"/>
          <dgm:bulletEnabled val="1"/>
        </dgm:presLayoutVars>
      </dgm:prSet>
      <dgm:spPr/>
      <dgm:t>
        <a:bodyPr/>
        <a:lstStyle/>
        <a:p>
          <a:endParaRPr lang="ru-RU"/>
        </a:p>
      </dgm:t>
    </dgm:pt>
  </dgm:ptLst>
  <dgm:cxnLst>
    <dgm:cxn modelId="{4BAE23DF-59A4-4BCC-9415-F140B47EC067}" type="presOf" srcId="{19D6A5DC-8452-4698-87B9-806F176CFB2B}" destId="{2001F739-C73F-4EA6-8D0D-F2F5E00A0B17}" srcOrd="0" destOrd="0" presId="urn:microsoft.com/office/officeart/2005/8/layout/vList2"/>
    <dgm:cxn modelId="{0DA0CF58-F0EB-4A93-BAD7-330D2F2CAA98}" srcId="{19D6A5DC-8452-4698-87B9-806F176CFB2B}" destId="{209A1E61-3C5E-4B66-940D-F47481E94A6D}" srcOrd="0" destOrd="0" parTransId="{02A2D0E1-3F18-46A0-AD14-4B9B95344AFF}" sibTransId="{9B95AC61-E404-47D4-90DD-5153DBE72569}"/>
    <dgm:cxn modelId="{C75F7B7C-A11E-4914-B987-7D4A8C9484AA}" type="presOf" srcId="{209A1E61-3C5E-4B66-940D-F47481E94A6D}" destId="{586AA5F7-FC5F-4172-A89F-B99F35C08426}" srcOrd="0" destOrd="0" presId="urn:microsoft.com/office/officeart/2005/8/layout/vList2"/>
    <dgm:cxn modelId="{3BEFC213-AB01-45D6-ABD4-BBBC8D2A5F93}" type="presParOf" srcId="{2001F739-C73F-4EA6-8D0D-F2F5E00A0B17}" destId="{586AA5F7-FC5F-4172-A89F-B99F35C0842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6EE946-BB3F-4F5D-934C-15E0E743787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ru-RU"/>
        </a:p>
      </dgm:t>
    </dgm:pt>
    <dgm:pt modelId="{62C454DD-6243-4BFE-A64A-A197A1F92D6E}">
      <dgm:prSet custT="1"/>
      <dgm:spPr>
        <a:solidFill>
          <a:schemeClr val="accent1">
            <a:lumMod val="20000"/>
            <a:lumOff val="80000"/>
          </a:schemeClr>
        </a:solidFill>
      </dgm:spPr>
      <dgm:t>
        <a:bodyPr/>
        <a:lstStyle/>
        <a:p>
          <a:pPr algn="just" rtl="0"/>
          <a:r>
            <a:rPr lang="uk-UA" sz="2100" b="1" i="0" noProof="0" smtClean="0"/>
            <a:t>	</a:t>
          </a:r>
          <a:r>
            <a:rPr lang="uk-UA" sz="2800" b="1" i="0" noProof="0" smtClean="0">
              <a:latin typeface="Times New Roman" pitchFamily="18" charset="0"/>
              <a:cs typeface="Times New Roman" pitchFamily="18" charset="0"/>
            </a:rPr>
            <a:t>Спілкуванням </a:t>
          </a:r>
          <a:r>
            <a:rPr lang="uk-UA" sz="2100" b="1" i="0" noProof="0" smtClean="0">
              <a:latin typeface="Times New Roman" pitchFamily="18" charset="0"/>
              <a:cs typeface="Times New Roman" pitchFamily="18" charset="0"/>
            </a:rPr>
            <a:t>є передання інформації у будь-якій формі від однієї особи до іншої безпосередньо або за допомогою засобів зв’язку будь-якого типу. Спілкування є приватним, якщо інформація передається та зберігається за таких фізичних чи юридичних умов, при яких учасники спілкування можуть розраховувати на захист інформації від втручання інших осіб (ч. 3 ст. 258 КПК України). Втручанням у приватне спілкування є доступ до змісту спілкування за умов, якщо учасники спілкування мають достатні підстави вважати, що спілкування є приватним. </a:t>
          </a:r>
        </a:p>
        <a:p>
          <a:pPr algn="just" rtl="0"/>
          <a:r>
            <a:rPr lang="uk-UA" sz="2100" b="1" i="0" noProof="0" smtClean="0">
              <a:latin typeface="Times New Roman" pitchFamily="18" charset="0"/>
              <a:cs typeface="Times New Roman" pitchFamily="18" charset="0"/>
            </a:rPr>
            <a:t>	Втручання у приватне спілкування захисника, священнослужителя з підозрюваним, обвинуваченим, засудженим, виправданим заборонене.</a:t>
          </a:r>
          <a:endParaRPr lang="uk-UA" sz="2100" noProof="0">
            <a:latin typeface="Times New Roman" pitchFamily="18" charset="0"/>
            <a:cs typeface="Times New Roman" pitchFamily="18" charset="0"/>
          </a:endParaRPr>
        </a:p>
      </dgm:t>
    </dgm:pt>
    <dgm:pt modelId="{35CEB6B8-80A5-42F0-96B3-52ECE14F1C9F}" type="parTrans" cxnId="{DC332352-AC44-482B-8153-31FE3672AE23}">
      <dgm:prSet/>
      <dgm:spPr/>
      <dgm:t>
        <a:bodyPr/>
        <a:lstStyle/>
        <a:p>
          <a:endParaRPr lang="uk-UA" noProof="0"/>
        </a:p>
      </dgm:t>
    </dgm:pt>
    <dgm:pt modelId="{285C4AFB-8375-4150-988A-DE55EB7C02FA}" type="sibTrans" cxnId="{DC332352-AC44-482B-8153-31FE3672AE23}">
      <dgm:prSet/>
      <dgm:spPr/>
      <dgm:t>
        <a:bodyPr/>
        <a:lstStyle/>
        <a:p>
          <a:endParaRPr lang="uk-UA" noProof="0"/>
        </a:p>
      </dgm:t>
    </dgm:pt>
    <dgm:pt modelId="{7DD2786E-9DF0-4315-9CB9-9612A8A43C76}" type="pres">
      <dgm:prSet presAssocID="{FD6EE946-BB3F-4F5D-934C-15E0E7437870}" presName="linear" presStyleCnt="0">
        <dgm:presLayoutVars>
          <dgm:animLvl val="lvl"/>
          <dgm:resizeHandles val="exact"/>
        </dgm:presLayoutVars>
      </dgm:prSet>
      <dgm:spPr/>
      <dgm:t>
        <a:bodyPr/>
        <a:lstStyle/>
        <a:p>
          <a:endParaRPr lang="ru-RU"/>
        </a:p>
      </dgm:t>
    </dgm:pt>
    <dgm:pt modelId="{87FDA439-FD6E-4536-8B6F-066CD99A2BF2}" type="pres">
      <dgm:prSet presAssocID="{62C454DD-6243-4BFE-A64A-A197A1F92D6E}" presName="parentText" presStyleLbl="node1" presStyleIdx="0" presStyleCnt="1" custScaleY="109687" custLinFactNeighborX="55078" custLinFactNeighborY="62228">
        <dgm:presLayoutVars>
          <dgm:chMax val="0"/>
          <dgm:bulletEnabled val="1"/>
        </dgm:presLayoutVars>
      </dgm:prSet>
      <dgm:spPr/>
      <dgm:t>
        <a:bodyPr/>
        <a:lstStyle/>
        <a:p>
          <a:endParaRPr lang="ru-RU"/>
        </a:p>
      </dgm:t>
    </dgm:pt>
  </dgm:ptLst>
  <dgm:cxnLst>
    <dgm:cxn modelId="{B8744387-8438-4AAD-98EA-506AA9831907}" type="presOf" srcId="{FD6EE946-BB3F-4F5D-934C-15E0E7437870}" destId="{7DD2786E-9DF0-4315-9CB9-9612A8A43C76}" srcOrd="0" destOrd="0" presId="urn:microsoft.com/office/officeart/2005/8/layout/vList2"/>
    <dgm:cxn modelId="{46EBFFC0-E464-42F4-8838-81F97E6C8E38}" type="presOf" srcId="{62C454DD-6243-4BFE-A64A-A197A1F92D6E}" destId="{87FDA439-FD6E-4536-8B6F-066CD99A2BF2}" srcOrd="0" destOrd="0" presId="urn:microsoft.com/office/officeart/2005/8/layout/vList2"/>
    <dgm:cxn modelId="{DC332352-AC44-482B-8153-31FE3672AE23}" srcId="{FD6EE946-BB3F-4F5D-934C-15E0E7437870}" destId="{62C454DD-6243-4BFE-A64A-A197A1F92D6E}" srcOrd="0" destOrd="0" parTransId="{35CEB6B8-80A5-42F0-96B3-52ECE14F1C9F}" sibTransId="{285C4AFB-8375-4150-988A-DE55EB7C02FA}"/>
    <dgm:cxn modelId="{83E96E1E-BA54-457F-94E4-97A1619C5BD4}" type="presParOf" srcId="{7DD2786E-9DF0-4315-9CB9-9612A8A43C76}" destId="{87FDA439-FD6E-4536-8B6F-066CD99A2BF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533A04-E1CC-47B0-965F-F0E2B28A56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9AEC791-D2B2-48EA-A974-3A6BCA80AF74}">
      <dgm:prSet/>
      <dgm:spPr>
        <a:solidFill>
          <a:schemeClr val="accent1">
            <a:lumMod val="20000"/>
            <a:lumOff val="80000"/>
          </a:schemeClr>
        </a:solidFill>
      </dgm:spPr>
      <dgm:t>
        <a:bodyPr/>
        <a:lstStyle/>
        <a:p>
          <a:pPr algn="just" rtl="0"/>
          <a:r>
            <a:rPr lang="uk-UA" b="1" i="0" noProof="0" smtClean="0">
              <a:solidFill>
                <a:schemeClr val="bg1"/>
              </a:solidFill>
            </a:rPr>
            <a:t>	Тимчасовим вилученням майна є фактичне позбавлення підозрюваного або осіб, у володінні яких перебуває майно зазначене в ч. 2 ст. 167 КПК, можливості володіти, користуватися та розпоряджатися певним його майном до вирішення питання про арешт майна або його повернення. </a:t>
          </a:r>
        </a:p>
        <a:p>
          <a:pPr algn="just" rtl="0"/>
          <a:r>
            <a:rPr lang="uk-UA" b="1" i="0" noProof="0" smtClean="0">
              <a:solidFill>
                <a:schemeClr val="bg1"/>
              </a:solidFill>
            </a:rPr>
            <a:t>	Клопотання слідчого, прокурора про арешт тимчасово вилученого майна повинно бути подано не пізніше наступного робочого дня після вилучення майна, інакше майно має бути негайно повернуто особі, у якої його було вилучено (абз. 1 ч. 5 ст. 171 КПК України).</a:t>
          </a:r>
          <a:endParaRPr lang="uk-UA" noProof="0">
            <a:solidFill>
              <a:schemeClr val="bg1"/>
            </a:solidFill>
          </a:endParaRPr>
        </a:p>
      </dgm:t>
    </dgm:pt>
    <dgm:pt modelId="{9CDECD7A-5A60-4104-B996-F4950F311A40}" type="parTrans" cxnId="{13EACD23-EC81-48E5-9231-47BFB6E83700}">
      <dgm:prSet/>
      <dgm:spPr/>
      <dgm:t>
        <a:bodyPr/>
        <a:lstStyle/>
        <a:p>
          <a:endParaRPr lang="ru-RU"/>
        </a:p>
      </dgm:t>
    </dgm:pt>
    <dgm:pt modelId="{8A62E4F3-C55D-413E-8F7E-98262D408EA9}" type="sibTrans" cxnId="{13EACD23-EC81-48E5-9231-47BFB6E83700}">
      <dgm:prSet/>
      <dgm:spPr/>
      <dgm:t>
        <a:bodyPr/>
        <a:lstStyle/>
        <a:p>
          <a:endParaRPr lang="ru-RU"/>
        </a:p>
      </dgm:t>
    </dgm:pt>
    <dgm:pt modelId="{C509674C-33EC-4C64-BC1E-6BE98390CA51}" type="pres">
      <dgm:prSet presAssocID="{D0533A04-E1CC-47B0-965F-F0E2B28A5608}" presName="linear" presStyleCnt="0">
        <dgm:presLayoutVars>
          <dgm:animLvl val="lvl"/>
          <dgm:resizeHandles val="exact"/>
        </dgm:presLayoutVars>
      </dgm:prSet>
      <dgm:spPr/>
      <dgm:t>
        <a:bodyPr/>
        <a:lstStyle/>
        <a:p>
          <a:endParaRPr lang="ru-RU"/>
        </a:p>
      </dgm:t>
    </dgm:pt>
    <dgm:pt modelId="{740F45C8-88C7-40A5-944D-5A07367DA676}" type="pres">
      <dgm:prSet presAssocID="{09AEC791-D2B2-48EA-A974-3A6BCA80AF74}" presName="parentText" presStyleLbl="node1" presStyleIdx="0" presStyleCnt="1" custLinFactNeighborX="-14257" custLinFactNeighborY="-3043">
        <dgm:presLayoutVars>
          <dgm:chMax val="0"/>
          <dgm:bulletEnabled val="1"/>
        </dgm:presLayoutVars>
      </dgm:prSet>
      <dgm:spPr/>
      <dgm:t>
        <a:bodyPr/>
        <a:lstStyle/>
        <a:p>
          <a:endParaRPr lang="ru-RU"/>
        </a:p>
      </dgm:t>
    </dgm:pt>
  </dgm:ptLst>
  <dgm:cxnLst>
    <dgm:cxn modelId="{E17A1AD4-70FC-47F2-A95D-16CE439BEA8B}" type="presOf" srcId="{D0533A04-E1CC-47B0-965F-F0E2B28A5608}" destId="{C509674C-33EC-4C64-BC1E-6BE98390CA51}" srcOrd="0" destOrd="0" presId="urn:microsoft.com/office/officeart/2005/8/layout/vList2"/>
    <dgm:cxn modelId="{13EACD23-EC81-48E5-9231-47BFB6E83700}" srcId="{D0533A04-E1CC-47B0-965F-F0E2B28A5608}" destId="{09AEC791-D2B2-48EA-A974-3A6BCA80AF74}" srcOrd="0" destOrd="0" parTransId="{9CDECD7A-5A60-4104-B996-F4950F311A40}" sibTransId="{8A62E4F3-C55D-413E-8F7E-98262D408EA9}"/>
    <dgm:cxn modelId="{5764CC9B-2F64-48A8-832D-22F9D13C80F4}" type="presOf" srcId="{09AEC791-D2B2-48EA-A974-3A6BCA80AF74}" destId="{740F45C8-88C7-40A5-944D-5A07367DA676}" srcOrd="0" destOrd="0" presId="urn:microsoft.com/office/officeart/2005/8/layout/vList2"/>
    <dgm:cxn modelId="{B0852B7F-3AB3-4871-B5AC-763BED748A03}" type="presParOf" srcId="{C509674C-33EC-4C64-BC1E-6BE98390CA51}" destId="{740F45C8-88C7-40A5-944D-5A07367DA67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8B6128-5CDC-4836-A3D0-0B2FBACD9E2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AC7E3169-F202-4D49-BFA8-EAFBA155C47B}">
      <dgm:prSet/>
      <dgm:spPr/>
      <dgm:t>
        <a:bodyPr/>
        <a:lstStyle/>
        <a:p>
          <a:pPr algn="just" rtl="0"/>
          <a:r>
            <a:rPr lang="ru-RU" b="0" i="0" dirty="0" smtClean="0"/>
            <a:t>	</a:t>
          </a:r>
          <a:r>
            <a:rPr lang="ru-RU" b="1" i="0" dirty="0" smtClean="0"/>
            <a:t>Так, у ч. 8 ст. 224 КПК </a:t>
          </a:r>
          <a:r>
            <a:rPr lang="ru-RU" b="1" i="0" dirty="0" err="1" smtClean="0"/>
            <a:t>України</a:t>
          </a:r>
          <a:r>
            <a:rPr lang="ru-RU" b="1" i="0" dirty="0" smtClean="0"/>
            <a:t> </a:t>
          </a:r>
          <a:r>
            <a:rPr lang="ru-RU" b="1" i="0" dirty="0" err="1" smtClean="0"/>
            <a:t>зазначено</a:t>
          </a:r>
          <a:r>
            <a:rPr lang="ru-RU" b="1" i="0" dirty="0" smtClean="0"/>
            <a:t>, </a:t>
          </a:r>
          <a:r>
            <a:rPr lang="ru-RU" b="1" i="0" dirty="0" err="1" smtClean="0"/>
            <a:t>що</a:t>
          </a:r>
          <a:r>
            <a:rPr lang="ru-RU" b="1" i="0" dirty="0" smtClean="0"/>
            <a:t> особа </a:t>
          </a:r>
          <a:r>
            <a:rPr lang="ru-RU" b="1" i="0" dirty="0" err="1" smtClean="0"/>
            <a:t>під</a:t>
          </a:r>
          <a:r>
            <a:rPr lang="ru-RU" b="1" i="0" dirty="0" smtClean="0"/>
            <a:t> час </a:t>
          </a:r>
          <a:r>
            <a:rPr lang="ru-RU" b="1" i="0" dirty="0" err="1" smtClean="0"/>
            <a:t>допиту</a:t>
          </a:r>
          <a:r>
            <a:rPr lang="ru-RU" b="1" i="0" dirty="0" smtClean="0"/>
            <a:t> </a:t>
          </a:r>
          <a:r>
            <a:rPr lang="ru-RU" b="1" i="0" dirty="0" err="1" smtClean="0"/>
            <a:t>має</a:t>
          </a:r>
          <a:r>
            <a:rPr lang="ru-RU" b="1" i="0" dirty="0" smtClean="0"/>
            <a:t> право не </a:t>
          </a:r>
          <a:r>
            <a:rPr lang="ru-RU" b="1" i="0" dirty="0" err="1" smtClean="0"/>
            <a:t>відповідати</a:t>
          </a:r>
          <a:r>
            <a:rPr lang="ru-RU" b="1" i="0" dirty="0" smtClean="0"/>
            <a:t> на </a:t>
          </a:r>
          <a:r>
            <a:rPr lang="ru-RU" b="1" i="0" dirty="0" err="1" smtClean="0"/>
            <a:t>запитання</a:t>
          </a:r>
          <a:r>
            <a:rPr lang="ru-RU" b="1" i="0" dirty="0" smtClean="0"/>
            <a:t> з приводу тих </a:t>
          </a:r>
          <a:r>
            <a:rPr lang="ru-RU" b="1" i="0" dirty="0" err="1" smtClean="0"/>
            <a:t>обставин</a:t>
          </a:r>
          <a:r>
            <a:rPr lang="ru-RU" b="1" i="0" dirty="0" smtClean="0"/>
            <a:t>, які </a:t>
          </a:r>
          <a:r>
            <a:rPr lang="ru-RU" b="1" i="0" dirty="0" err="1" smtClean="0"/>
            <a:t>можуть</a:t>
          </a:r>
          <a:r>
            <a:rPr lang="ru-RU" b="1" i="0" dirty="0" smtClean="0"/>
            <a:t> стати </a:t>
          </a:r>
          <a:r>
            <a:rPr lang="ru-RU" b="1" i="0" dirty="0" err="1" smtClean="0"/>
            <a:t>підставою</a:t>
          </a:r>
          <a:r>
            <a:rPr lang="ru-RU" b="1" i="0" dirty="0" smtClean="0"/>
            <a:t> для </a:t>
          </a:r>
          <a:r>
            <a:rPr lang="ru-RU" b="1" i="0" dirty="0" err="1" smtClean="0"/>
            <a:t>підозри</a:t>
          </a:r>
          <a:r>
            <a:rPr lang="ru-RU" b="1" i="0" dirty="0" smtClean="0"/>
            <a:t>, </a:t>
          </a:r>
          <a:r>
            <a:rPr lang="ru-RU" b="1" i="0" dirty="0" err="1" smtClean="0"/>
            <a:t>обвинувачення</a:t>
          </a:r>
          <a:r>
            <a:rPr lang="ru-RU" b="1" i="0" dirty="0" smtClean="0"/>
            <a:t> у </a:t>
          </a:r>
          <a:r>
            <a:rPr lang="ru-RU" b="1" i="0" dirty="0" err="1" smtClean="0"/>
            <a:t>вчиненні</a:t>
          </a:r>
          <a:r>
            <a:rPr lang="ru-RU" b="1" i="0" dirty="0" smtClean="0"/>
            <a:t> нею, </a:t>
          </a:r>
          <a:r>
            <a:rPr lang="ru-RU" b="1" i="0" dirty="0" err="1" smtClean="0"/>
            <a:t>близькими</a:t>
          </a:r>
          <a:r>
            <a:rPr lang="ru-RU" b="1" i="0" dirty="0" smtClean="0"/>
            <a:t> родичами </a:t>
          </a:r>
          <a:r>
            <a:rPr lang="ru-RU" b="1" i="0" dirty="0" err="1" smtClean="0"/>
            <a:t>чи</a:t>
          </a:r>
          <a:r>
            <a:rPr lang="ru-RU" b="1" i="0" dirty="0" smtClean="0"/>
            <a:t> членами </a:t>
          </a:r>
          <a:r>
            <a:rPr lang="ru-RU" b="1" i="0" dirty="0" err="1" smtClean="0"/>
            <a:t>її</a:t>
          </a:r>
          <a:r>
            <a:rPr lang="ru-RU" b="1" i="0" dirty="0" smtClean="0"/>
            <a:t> </a:t>
          </a:r>
          <a:r>
            <a:rPr lang="ru-RU" b="1" i="0" dirty="0" err="1" smtClean="0"/>
            <a:t>сім’ї</a:t>
          </a:r>
          <a:r>
            <a:rPr lang="ru-RU" b="1" i="0" dirty="0" smtClean="0"/>
            <a:t> </a:t>
          </a:r>
          <a:r>
            <a:rPr lang="ru-RU" b="1" i="0" dirty="0" err="1" smtClean="0"/>
            <a:t>кримінального</a:t>
          </a:r>
          <a:r>
            <a:rPr lang="ru-RU" b="1" i="0" dirty="0" smtClean="0"/>
            <a:t> </a:t>
          </a:r>
          <a:r>
            <a:rPr lang="ru-RU" b="1" i="0" dirty="0" err="1" smtClean="0"/>
            <a:t>правопорушення</a:t>
          </a:r>
          <a:r>
            <a:rPr lang="ru-RU" b="1" i="0" dirty="0" smtClean="0"/>
            <a:t>. </a:t>
          </a:r>
          <a:endParaRPr lang="ru-RU" b="1" dirty="0"/>
        </a:p>
      </dgm:t>
    </dgm:pt>
    <dgm:pt modelId="{8D0E6A08-B101-4990-86DD-B6AA9613E350}" type="parTrans" cxnId="{AF4BFF5A-8ADD-4C59-8BAC-5B28CF22C004}">
      <dgm:prSet/>
      <dgm:spPr/>
      <dgm:t>
        <a:bodyPr/>
        <a:lstStyle/>
        <a:p>
          <a:endParaRPr lang="ru-RU"/>
        </a:p>
      </dgm:t>
    </dgm:pt>
    <dgm:pt modelId="{F4C5D854-6686-4043-9CFA-9F6FB64360D3}" type="sibTrans" cxnId="{AF4BFF5A-8ADD-4C59-8BAC-5B28CF22C004}">
      <dgm:prSet/>
      <dgm:spPr/>
      <dgm:t>
        <a:bodyPr/>
        <a:lstStyle/>
        <a:p>
          <a:endParaRPr lang="ru-RU"/>
        </a:p>
      </dgm:t>
    </dgm:pt>
    <dgm:pt modelId="{C58A0698-E8AD-407B-B1EB-CF38CBA86F30}">
      <dgm:prSet/>
      <dgm:spPr/>
      <dgm:t>
        <a:bodyPr/>
        <a:lstStyle/>
        <a:p>
          <a:pPr algn="just" rtl="0"/>
          <a:r>
            <a:rPr lang="ru-RU" b="0" i="0" dirty="0" smtClean="0"/>
            <a:t>	</a:t>
          </a:r>
          <a:r>
            <a:rPr lang="ru-RU" b="1" i="0" dirty="0" smtClean="0"/>
            <a:t>Близькі </a:t>
          </a:r>
          <a:r>
            <a:rPr lang="ru-RU" b="1" i="0" dirty="0" err="1" smtClean="0"/>
            <a:t>родичі</a:t>
          </a:r>
          <a:r>
            <a:rPr lang="ru-RU" b="1" i="0" dirty="0" smtClean="0"/>
            <a:t> та члени </a:t>
          </a:r>
          <a:r>
            <a:rPr lang="ru-RU" b="1" i="0" dirty="0" err="1" smtClean="0"/>
            <a:t>сім’ї</a:t>
          </a:r>
          <a:r>
            <a:rPr lang="ru-RU" b="1" i="0" dirty="0" smtClean="0"/>
            <a:t> (п. 1 ч. 1 ст. 3 КПК </a:t>
          </a:r>
          <a:r>
            <a:rPr lang="ru-RU" b="1" i="0" dirty="0" err="1" smtClean="0"/>
            <a:t>України</a:t>
          </a:r>
          <a:r>
            <a:rPr lang="ru-RU" b="1" i="0" dirty="0" smtClean="0"/>
            <a:t>) – </a:t>
          </a:r>
          <a:r>
            <a:rPr lang="ru-RU" b="1" i="0" dirty="0" err="1" smtClean="0"/>
            <a:t>чоловік</a:t>
          </a:r>
          <a:r>
            <a:rPr lang="ru-RU" b="1" i="0" dirty="0" smtClean="0"/>
            <a:t>, дружина, </a:t>
          </a:r>
          <a:r>
            <a:rPr lang="ru-RU" b="1" i="0" dirty="0" err="1" smtClean="0"/>
            <a:t>батько</a:t>
          </a:r>
          <a:r>
            <a:rPr lang="ru-RU" b="1" i="0" dirty="0" smtClean="0"/>
            <a:t>, </a:t>
          </a:r>
          <a:r>
            <a:rPr lang="ru-RU" b="1" i="0" dirty="0" err="1" smtClean="0"/>
            <a:t>мати</a:t>
          </a:r>
          <a:r>
            <a:rPr lang="ru-RU" b="1" i="0" dirty="0" smtClean="0"/>
            <a:t>, </a:t>
          </a:r>
          <a:r>
            <a:rPr lang="ru-RU" b="1" i="0" dirty="0" err="1" smtClean="0"/>
            <a:t>вітчим</a:t>
          </a:r>
          <a:r>
            <a:rPr lang="ru-RU" b="1" i="0" dirty="0" smtClean="0"/>
            <a:t>, </a:t>
          </a:r>
          <a:r>
            <a:rPr lang="ru-RU" b="1" i="0" dirty="0" err="1" smtClean="0"/>
            <a:t>мачуха</a:t>
          </a:r>
          <a:r>
            <a:rPr lang="ru-RU" b="1" i="0" dirty="0" smtClean="0"/>
            <a:t>, </a:t>
          </a:r>
          <a:r>
            <a:rPr lang="ru-RU" b="1" i="0" dirty="0" err="1" smtClean="0"/>
            <a:t>син</a:t>
          </a:r>
          <a:r>
            <a:rPr lang="ru-RU" b="1" i="0" dirty="0" smtClean="0"/>
            <a:t>, дочка, </a:t>
          </a:r>
          <a:r>
            <a:rPr lang="ru-RU" b="1" i="0" dirty="0" err="1" smtClean="0"/>
            <a:t>пасинок</a:t>
          </a:r>
          <a:r>
            <a:rPr lang="ru-RU" b="1" i="0" dirty="0" smtClean="0"/>
            <a:t>, падчерка, рідний брат, </a:t>
          </a:r>
          <a:r>
            <a:rPr lang="ru-RU" b="1" i="0" dirty="0" err="1" smtClean="0"/>
            <a:t>рідна</a:t>
          </a:r>
          <a:r>
            <a:rPr lang="ru-RU" b="1" i="0" dirty="0" smtClean="0"/>
            <a:t> сестра, </a:t>
          </a:r>
          <a:r>
            <a:rPr lang="ru-RU" b="1" i="0" dirty="0" err="1" smtClean="0"/>
            <a:t>дід</a:t>
          </a:r>
          <a:r>
            <a:rPr lang="ru-RU" b="1" i="0" dirty="0" smtClean="0"/>
            <a:t>, баба, </a:t>
          </a:r>
          <a:r>
            <a:rPr lang="ru-RU" b="1" i="0" dirty="0" err="1" smtClean="0"/>
            <a:t>прадід</a:t>
          </a:r>
          <a:r>
            <a:rPr lang="ru-RU" b="1" i="0" dirty="0" smtClean="0"/>
            <a:t>, </a:t>
          </a:r>
          <a:r>
            <a:rPr lang="ru-RU" b="1" i="0" dirty="0" err="1" smtClean="0"/>
            <a:t>прабаба</a:t>
          </a:r>
          <a:r>
            <a:rPr lang="ru-RU" b="1" i="0" dirty="0" smtClean="0"/>
            <a:t>, внук, внучка, правнук, правнучка, </a:t>
          </a:r>
          <a:r>
            <a:rPr lang="ru-RU" b="1" i="0" dirty="0" err="1" smtClean="0"/>
            <a:t>усиновлювач</a:t>
          </a:r>
          <a:r>
            <a:rPr lang="ru-RU" b="1" i="0" dirty="0" smtClean="0"/>
            <a:t> </a:t>
          </a:r>
          <a:r>
            <a:rPr lang="ru-RU" b="1" i="0" dirty="0" err="1" smtClean="0"/>
            <a:t>чи</a:t>
          </a:r>
          <a:r>
            <a:rPr lang="ru-RU" b="1" i="0" dirty="0" smtClean="0"/>
            <a:t> </a:t>
          </a:r>
          <a:r>
            <a:rPr lang="ru-RU" b="1" i="0" dirty="0" err="1" smtClean="0"/>
            <a:t>усиновлений</a:t>
          </a:r>
          <a:r>
            <a:rPr lang="ru-RU" b="1" i="0" dirty="0" smtClean="0"/>
            <a:t>, </a:t>
          </a:r>
          <a:r>
            <a:rPr lang="ru-RU" b="1" i="0" dirty="0" err="1" smtClean="0"/>
            <a:t>опікун</a:t>
          </a:r>
          <a:r>
            <a:rPr lang="ru-RU" b="1" i="0" dirty="0" smtClean="0"/>
            <a:t> </a:t>
          </a:r>
          <a:r>
            <a:rPr lang="ru-RU" b="1" i="0" dirty="0" err="1" smtClean="0"/>
            <a:t>чи</a:t>
          </a:r>
          <a:r>
            <a:rPr lang="ru-RU" b="1" i="0" dirty="0" smtClean="0"/>
            <a:t> </a:t>
          </a:r>
          <a:r>
            <a:rPr lang="ru-RU" b="1" i="0" dirty="0" err="1" smtClean="0"/>
            <a:t>піклувальник</a:t>
          </a:r>
          <a:r>
            <a:rPr lang="ru-RU" b="1" i="0" dirty="0" smtClean="0"/>
            <a:t>, особа, яка </a:t>
          </a:r>
          <a:r>
            <a:rPr lang="ru-RU" b="1" i="0" dirty="0" err="1" smtClean="0"/>
            <a:t>перебуває</a:t>
          </a:r>
          <a:r>
            <a:rPr lang="ru-RU" b="1" i="0" dirty="0" smtClean="0"/>
            <a:t> </a:t>
          </a:r>
          <a:r>
            <a:rPr lang="ru-RU" b="1" i="0" dirty="0" err="1" smtClean="0"/>
            <a:t>під</a:t>
          </a:r>
          <a:r>
            <a:rPr lang="ru-RU" b="1" i="0" dirty="0" smtClean="0"/>
            <a:t> </a:t>
          </a:r>
          <a:r>
            <a:rPr lang="ru-RU" b="1" i="0" dirty="0" err="1" smtClean="0"/>
            <a:t>опікою</a:t>
          </a:r>
          <a:r>
            <a:rPr lang="ru-RU" b="1" i="0" dirty="0" smtClean="0"/>
            <a:t> </a:t>
          </a:r>
          <a:r>
            <a:rPr lang="ru-RU" b="1" i="0" dirty="0" err="1" smtClean="0"/>
            <a:t>або</a:t>
          </a:r>
          <a:r>
            <a:rPr lang="ru-RU" b="1" i="0" dirty="0" smtClean="0"/>
            <a:t> </a:t>
          </a:r>
          <a:r>
            <a:rPr lang="ru-RU" b="1" i="0" dirty="0" err="1" smtClean="0"/>
            <a:t>піклуванням</a:t>
          </a:r>
          <a:r>
            <a:rPr lang="ru-RU" b="1" i="0" dirty="0" smtClean="0"/>
            <a:t>, а </a:t>
          </a:r>
          <a:r>
            <a:rPr lang="ru-RU" b="1" i="0" dirty="0" err="1" smtClean="0"/>
            <a:t>також</a:t>
          </a:r>
          <a:r>
            <a:rPr lang="ru-RU" b="1" i="0" dirty="0" smtClean="0"/>
            <a:t> особи, які </a:t>
          </a:r>
          <a:r>
            <a:rPr lang="ru-RU" b="1" i="0" dirty="0" err="1" smtClean="0"/>
            <a:t>спільно</a:t>
          </a:r>
          <a:r>
            <a:rPr lang="ru-RU" b="1" i="0" dirty="0" smtClean="0"/>
            <a:t> </a:t>
          </a:r>
          <a:r>
            <a:rPr lang="ru-RU" b="1" i="0" dirty="0" err="1" smtClean="0"/>
            <a:t>проживають</a:t>
          </a:r>
          <a:r>
            <a:rPr lang="ru-RU" b="1" i="0" dirty="0" smtClean="0"/>
            <a:t>, </a:t>
          </a:r>
          <a:r>
            <a:rPr lang="ru-RU" b="1" i="0" dirty="0" err="1" smtClean="0"/>
            <a:t>пов’язані</a:t>
          </a:r>
          <a:r>
            <a:rPr lang="ru-RU" b="1" i="0" dirty="0" smtClean="0"/>
            <a:t> </a:t>
          </a:r>
          <a:r>
            <a:rPr lang="ru-RU" b="1" i="0" dirty="0" err="1" smtClean="0"/>
            <a:t>спільним</a:t>
          </a:r>
          <a:r>
            <a:rPr lang="ru-RU" b="1" i="0" dirty="0" smtClean="0"/>
            <a:t> </a:t>
          </a:r>
          <a:r>
            <a:rPr lang="ru-RU" b="1" i="0" dirty="0" err="1" smtClean="0"/>
            <a:t>побутом</a:t>
          </a:r>
          <a:r>
            <a:rPr lang="ru-RU" b="1" i="0" dirty="0" smtClean="0"/>
            <a:t> і </a:t>
          </a:r>
          <a:r>
            <a:rPr lang="ru-RU" b="1" i="0" dirty="0" err="1" smtClean="0"/>
            <a:t>мають</a:t>
          </a:r>
          <a:r>
            <a:rPr lang="ru-RU" b="1" i="0" dirty="0" smtClean="0"/>
            <a:t> </a:t>
          </a:r>
          <a:r>
            <a:rPr lang="ru-RU" b="1" i="0" dirty="0" err="1" smtClean="0"/>
            <a:t>взаємні</a:t>
          </a:r>
          <a:r>
            <a:rPr lang="ru-RU" b="1" i="0" dirty="0" smtClean="0"/>
            <a:t> права та </a:t>
          </a:r>
          <a:r>
            <a:rPr lang="ru-RU" b="1" i="0" dirty="0" err="1" smtClean="0"/>
            <a:t>обов’язки</a:t>
          </a:r>
          <a:r>
            <a:rPr lang="ru-RU" b="1" i="0" dirty="0" smtClean="0"/>
            <a:t>, у тому </a:t>
          </a:r>
          <a:r>
            <a:rPr lang="ru-RU" b="1" i="0" dirty="0" err="1" smtClean="0"/>
            <a:t>числі</a:t>
          </a:r>
          <a:r>
            <a:rPr lang="ru-RU" b="1" i="0" dirty="0" smtClean="0"/>
            <a:t> особи, які </a:t>
          </a:r>
          <a:r>
            <a:rPr lang="ru-RU" b="1" i="0" dirty="0" err="1" smtClean="0"/>
            <a:t>спільно</a:t>
          </a:r>
          <a:r>
            <a:rPr lang="ru-RU" b="1" i="0" dirty="0" smtClean="0"/>
            <a:t> </a:t>
          </a:r>
          <a:r>
            <a:rPr lang="ru-RU" b="1" i="0" dirty="0" err="1" smtClean="0"/>
            <a:t>проживають</a:t>
          </a:r>
          <a:r>
            <a:rPr lang="ru-RU" b="1" i="0" dirty="0" smtClean="0"/>
            <a:t>, але не </a:t>
          </a:r>
          <a:r>
            <a:rPr lang="ru-RU" b="1" i="0" dirty="0" err="1" smtClean="0"/>
            <a:t>перебувають</a:t>
          </a:r>
          <a:r>
            <a:rPr lang="ru-RU" b="1" i="0" dirty="0" smtClean="0"/>
            <a:t> у </a:t>
          </a:r>
          <a:r>
            <a:rPr lang="ru-RU" b="1" i="0" dirty="0" err="1" smtClean="0"/>
            <a:t>шлюбі</a:t>
          </a:r>
          <a:r>
            <a:rPr lang="ru-RU" b="1" i="0" dirty="0" smtClean="0"/>
            <a:t>.</a:t>
          </a:r>
          <a:endParaRPr lang="ru-RU" b="1" dirty="0"/>
        </a:p>
      </dgm:t>
    </dgm:pt>
    <dgm:pt modelId="{817EFA24-FAC1-475F-9574-2E88A11D91CD}" type="parTrans" cxnId="{A553A4E0-E362-4A97-86CF-26EAD1EBCDD3}">
      <dgm:prSet/>
      <dgm:spPr/>
      <dgm:t>
        <a:bodyPr/>
        <a:lstStyle/>
        <a:p>
          <a:endParaRPr lang="ru-RU"/>
        </a:p>
      </dgm:t>
    </dgm:pt>
    <dgm:pt modelId="{1279E92F-748F-416C-AC1A-78CF82347D31}" type="sibTrans" cxnId="{A553A4E0-E362-4A97-86CF-26EAD1EBCDD3}">
      <dgm:prSet/>
      <dgm:spPr/>
      <dgm:t>
        <a:bodyPr/>
        <a:lstStyle/>
        <a:p>
          <a:endParaRPr lang="ru-RU"/>
        </a:p>
      </dgm:t>
    </dgm:pt>
    <dgm:pt modelId="{52D24D45-3BBC-4936-8D36-108B1835C874}" type="pres">
      <dgm:prSet presAssocID="{2D8B6128-5CDC-4836-A3D0-0B2FBACD9E26}" presName="linear" presStyleCnt="0">
        <dgm:presLayoutVars>
          <dgm:animLvl val="lvl"/>
          <dgm:resizeHandles val="exact"/>
        </dgm:presLayoutVars>
      </dgm:prSet>
      <dgm:spPr/>
      <dgm:t>
        <a:bodyPr/>
        <a:lstStyle/>
        <a:p>
          <a:endParaRPr lang="ru-RU"/>
        </a:p>
      </dgm:t>
    </dgm:pt>
    <dgm:pt modelId="{A6A81CA0-5740-47F0-BB20-46D01814256D}" type="pres">
      <dgm:prSet presAssocID="{AC7E3169-F202-4D49-BFA8-EAFBA155C47B}" presName="parentText" presStyleLbl="node1" presStyleIdx="0" presStyleCnt="2" custScaleY="52507" custLinFactNeighborX="-876" custLinFactNeighborY="44468">
        <dgm:presLayoutVars>
          <dgm:chMax val="0"/>
          <dgm:bulletEnabled val="1"/>
        </dgm:presLayoutVars>
      </dgm:prSet>
      <dgm:spPr/>
      <dgm:t>
        <a:bodyPr/>
        <a:lstStyle/>
        <a:p>
          <a:endParaRPr lang="ru-RU"/>
        </a:p>
      </dgm:t>
    </dgm:pt>
    <dgm:pt modelId="{10C4D752-6A3F-4E8B-B9E7-597EEDB1BD88}" type="pres">
      <dgm:prSet presAssocID="{F4C5D854-6686-4043-9CFA-9F6FB64360D3}" presName="spacer" presStyleCnt="0"/>
      <dgm:spPr/>
    </dgm:pt>
    <dgm:pt modelId="{39251E8A-3F59-4317-A914-458F6C081A9C}" type="pres">
      <dgm:prSet presAssocID="{C58A0698-E8AD-407B-B1EB-CF38CBA86F30}" presName="parentText" presStyleLbl="node1" presStyleIdx="1" presStyleCnt="2">
        <dgm:presLayoutVars>
          <dgm:chMax val="0"/>
          <dgm:bulletEnabled val="1"/>
        </dgm:presLayoutVars>
      </dgm:prSet>
      <dgm:spPr/>
      <dgm:t>
        <a:bodyPr/>
        <a:lstStyle/>
        <a:p>
          <a:endParaRPr lang="ru-RU"/>
        </a:p>
      </dgm:t>
    </dgm:pt>
  </dgm:ptLst>
  <dgm:cxnLst>
    <dgm:cxn modelId="{A553A4E0-E362-4A97-86CF-26EAD1EBCDD3}" srcId="{2D8B6128-5CDC-4836-A3D0-0B2FBACD9E26}" destId="{C58A0698-E8AD-407B-B1EB-CF38CBA86F30}" srcOrd="1" destOrd="0" parTransId="{817EFA24-FAC1-475F-9574-2E88A11D91CD}" sibTransId="{1279E92F-748F-416C-AC1A-78CF82347D31}"/>
    <dgm:cxn modelId="{7135F8E0-D290-484A-AAFE-F6139B3C14CC}" type="presOf" srcId="{C58A0698-E8AD-407B-B1EB-CF38CBA86F30}" destId="{39251E8A-3F59-4317-A914-458F6C081A9C}" srcOrd="0" destOrd="0" presId="urn:microsoft.com/office/officeart/2005/8/layout/vList2"/>
    <dgm:cxn modelId="{05D50FDB-80B0-43AB-9753-DDB7989CF7C2}" type="presOf" srcId="{AC7E3169-F202-4D49-BFA8-EAFBA155C47B}" destId="{A6A81CA0-5740-47F0-BB20-46D01814256D}" srcOrd="0" destOrd="0" presId="urn:microsoft.com/office/officeart/2005/8/layout/vList2"/>
    <dgm:cxn modelId="{76F332E0-1DF2-445B-A2F6-ABCEE20B95C6}" type="presOf" srcId="{2D8B6128-5CDC-4836-A3D0-0B2FBACD9E26}" destId="{52D24D45-3BBC-4936-8D36-108B1835C874}" srcOrd="0" destOrd="0" presId="urn:microsoft.com/office/officeart/2005/8/layout/vList2"/>
    <dgm:cxn modelId="{AF4BFF5A-8ADD-4C59-8BAC-5B28CF22C004}" srcId="{2D8B6128-5CDC-4836-A3D0-0B2FBACD9E26}" destId="{AC7E3169-F202-4D49-BFA8-EAFBA155C47B}" srcOrd="0" destOrd="0" parTransId="{8D0E6A08-B101-4990-86DD-B6AA9613E350}" sibTransId="{F4C5D854-6686-4043-9CFA-9F6FB64360D3}"/>
    <dgm:cxn modelId="{6CACA3AD-1F38-4840-8AC8-C669E0494772}" type="presParOf" srcId="{52D24D45-3BBC-4936-8D36-108B1835C874}" destId="{A6A81CA0-5740-47F0-BB20-46D01814256D}" srcOrd="0" destOrd="0" presId="urn:microsoft.com/office/officeart/2005/8/layout/vList2"/>
    <dgm:cxn modelId="{4B8C6863-C709-44A8-B085-FEF6D7FB8B12}" type="presParOf" srcId="{52D24D45-3BBC-4936-8D36-108B1835C874}" destId="{10C4D752-6A3F-4E8B-B9E7-597EEDB1BD88}" srcOrd="1" destOrd="0" presId="urn:microsoft.com/office/officeart/2005/8/layout/vList2"/>
    <dgm:cxn modelId="{95AC008B-8274-44BE-9615-5036739972D3}" type="presParOf" srcId="{52D24D45-3BBC-4936-8D36-108B1835C874}" destId="{39251E8A-3F59-4317-A914-458F6C081A9C}"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3FDAC-3984-4DDF-8B5B-2B6A3983F6F8}"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ru-RU"/>
        </a:p>
      </dgm:t>
    </dgm:pt>
    <dgm:pt modelId="{5B89CB01-9463-468D-9D17-4F18FCE456A8}">
      <dgm:prSet/>
      <dgm:spPr/>
      <dgm:t>
        <a:bodyPr/>
        <a:lstStyle/>
        <a:p>
          <a:pPr rtl="0"/>
          <a:r>
            <a:rPr lang="ru-RU" b="0" i="0" smtClean="0"/>
            <a:t>Повторний розгляд питання про кримінальну відповідальність за одне й те саме кримінальне правопорушення дозволено у випадках: </a:t>
          </a:r>
          <a:endParaRPr lang="ru-RU"/>
        </a:p>
      </dgm:t>
    </dgm:pt>
    <dgm:pt modelId="{5ED32745-613B-458B-ABB0-DFED1EB2E6CA}" type="parTrans" cxnId="{528C31A0-396B-4920-86B7-10F28D9C818E}">
      <dgm:prSet/>
      <dgm:spPr/>
      <dgm:t>
        <a:bodyPr/>
        <a:lstStyle/>
        <a:p>
          <a:endParaRPr lang="ru-RU"/>
        </a:p>
      </dgm:t>
    </dgm:pt>
    <dgm:pt modelId="{C8A93A76-D614-41B8-A091-41A44CA9C1BA}" type="sibTrans" cxnId="{528C31A0-396B-4920-86B7-10F28D9C818E}">
      <dgm:prSet/>
      <dgm:spPr/>
      <dgm:t>
        <a:bodyPr/>
        <a:lstStyle/>
        <a:p>
          <a:endParaRPr lang="ru-RU"/>
        </a:p>
      </dgm:t>
    </dgm:pt>
    <dgm:pt modelId="{0AF7EB0A-238F-4424-959E-3FA1BBC2E165}">
      <dgm:prSet/>
      <dgm:spPr/>
      <dgm:t>
        <a:bodyPr/>
        <a:lstStyle/>
        <a:p>
          <a:pPr rtl="0"/>
          <a:r>
            <a:rPr lang="ru-RU" b="0" i="0" dirty="0" smtClean="0"/>
            <a:t>– перегляду </a:t>
          </a:r>
          <a:r>
            <a:rPr lang="ru-RU" b="0" i="0" dirty="0" err="1" smtClean="0"/>
            <a:t>судових</a:t>
          </a:r>
          <a:r>
            <a:rPr lang="ru-RU" b="0" i="0" dirty="0" smtClean="0"/>
            <a:t> </a:t>
          </a:r>
          <a:r>
            <a:rPr lang="ru-RU" b="0" i="0" dirty="0" err="1" smtClean="0"/>
            <a:t>рішень</a:t>
          </a:r>
          <a:r>
            <a:rPr lang="ru-RU" b="0" i="0" dirty="0" smtClean="0"/>
            <a:t>, які вступили у </a:t>
          </a:r>
          <a:r>
            <a:rPr lang="ru-RU" b="0" i="0" dirty="0" err="1" smtClean="0"/>
            <a:t>законну</a:t>
          </a:r>
          <a:r>
            <a:rPr lang="ru-RU" b="0" i="0" dirty="0" smtClean="0"/>
            <a:t> силу, за нововиявленими </a:t>
          </a:r>
          <a:r>
            <a:rPr lang="ru-RU" b="0" i="0" dirty="0" err="1" smtClean="0"/>
            <a:t>обставинами</a:t>
          </a:r>
          <a:r>
            <a:rPr lang="ru-RU" b="0" i="0" dirty="0" smtClean="0"/>
            <a:t>; </a:t>
          </a:r>
          <a:endParaRPr lang="ru-RU" dirty="0"/>
        </a:p>
      </dgm:t>
    </dgm:pt>
    <dgm:pt modelId="{86A922BF-EEDD-4A06-93E0-8A7625259535}" type="parTrans" cxnId="{354BE3AE-E4BB-4D63-A8BE-24D908183616}">
      <dgm:prSet/>
      <dgm:spPr/>
      <dgm:t>
        <a:bodyPr/>
        <a:lstStyle/>
        <a:p>
          <a:endParaRPr lang="ru-RU"/>
        </a:p>
      </dgm:t>
    </dgm:pt>
    <dgm:pt modelId="{E35B37C9-81EF-4AB9-9190-7458EBDFA619}" type="sibTrans" cxnId="{354BE3AE-E4BB-4D63-A8BE-24D908183616}">
      <dgm:prSet/>
      <dgm:spPr/>
      <dgm:t>
        <a:bodyPr/>
        <a:lstStyle/>
        <a:p>
          <a:endParaRPr lang="ru-RU"/>
        </a:p>
      </dgm:t>
    </dgm:pt>
    <dgm:pt modelId="{69FD69B9-F5C8-4CFD-8081-E6ECCA8FD9BF}">
      <dgm:prSet/>
      <dgm:spPr/>
      <dgm:t>
        <a:bodyPr/>
        <a:lstStyle/>
        <a:p>
          <a:pPr rtl="0"/>
          <a:r>
            <a:rPr lang="ru-RU" b="0" i="0" smtClean="0"/>
            <a:t>– скасування вироку, ухваленого на підставі угоди про примирення, угоди про визнання винуватості, яка не виконується засудженим. </a:t>
          </a:r>
          <a:endParaRPr lang="ru-RU"/>
        </a:p>
      </dgm:t>
    </dgm:pt>
    <dgm:pt modelId="{4E235C8D-4E0D-4801-A50D-9E9E8FCF81BE}" type="parTrans" cxnId="{476B15E2-2418-47A7-8245-D762E85E877D}">
      <dgm:prSet/>
      <dgm:spPr/>
      <dgm:t>
        <a:bodyPr/>
        <a:lstStyle/>
        <a:p>
          <a:endParaRPr lang="ru-RU"/>
        </a:p>
      </dgm:t>
    </dgm:pt>
    <dgm:pt modelId="{7DD5D2CA-46B4-4081-A8F0-06AF52B8A5E2}" type="sibTrans" cxnId="{476B15E2-2418-47A7-8245-D762E85E877D}">
      <dgm:prSet/>
      <dgm:spPr/>
      <dgm:t>
        <a:bodyPr/>
        <a:lstStyle/>
        <a:p>
          <a:endParaRPr lang="ru-RU"/>
        </a:p>
      </dgm:t>
    </dgm:pt>
    <dgm:pt modelId="{D7FD9E81-4EAD-4EAB-B2DC-CB0E8B529D9E}" type="pres">
      <dgm:prSet presAssocID="{7A23FDAC-3984-4DDF-8B5B-2B6A3983F6F8}" presName="linear" presStyleCnt="0">
        <dgm:presLayoutVars>
          <dgm:animLvl val="lvl"/>
          <dgm:resizeHandles val="exact"/>
        </dgm:presLayoutVars>
      </dgm:prSet>
      <dgm:spPr/>
      <dgm:t>
        <a:bodyPr/>
        <a:lstStyle/>
        <a:p>
          <a:endParaRPr lang="ru-RU"/>
        </a:p>
      </dgm:t>
    </dgm:pt>
    <dgm:pt modelId="{175441CC-F5A4-4A62-B3B7-BDB667E1A72D}" type="pres">
      <dgm:prSet presAssocID="{5B89CB01-9463-468D-9D17-4F18FCE456A8}" presName="parentText" presStyleLbl="node1" presStyleIdx="0" presStyleCnt="3">
        <dgm:presLayoutVars>
          <dgm:chMax val="0"/>
          <dgm:bulletEnabled val="1"/>
        </dgm:presLayoutVars>
      </dgm:prSet>
      <dgm:spPr/>
      <dgm:t>
        <a:bodyPr/>
        <a:lstStyle/>
        <a:p>
          <a:endParaRPr lang="ru-RU"/>
        </a:p>
      </dgm:t>
    </dgm:pt>
    <dgm:pt modelId="{1B4560D8-EB6D-4422-81EC-578363535556}" type="pres">
      <dgm:prSet presAssocID="{C8A93A76-D614-41B8-A091-41A44CA9C1BA}" presName="spacer" presStyleCnt="0"/>
      <dgm:spPr/>
    </dgm:pt>
    <dgm:pt modelId="{2D939E65-AB2C-4AE5-B2C9-2B981996FCA6}" type="pres">
      <dgm:prSet presAssocID="{0AF7EB0A-238F-4424-959E-3FA1BBC2E165}" presName="parentText" presStyleLbl="node1" presStyleIdx="1" presStyleCnt="3">
        <dgm:presLayoutVars>
          <dgm:chMax val="0"/>
          <dgm:bulletEnabled val="1"/>
        </dgm:presLayoutVars>
      </dgm:prSet>
      <dgm:spPr/>
      <dgm:t>
        <a:bodyPr/>
        <a:lstStyle/>
        <a:p>
          <a:endParaRPr lang="ru-RU"/>
        </a:p>
      </dgm:t>
    </dgm:pt>
    <dgm:pt modelId="{9A9C5FCB-0C6D-4DC0-A27C-0C46E2551A6C}" type="pres">
      <dgm:prSet presAssocID="{E35B37C9-81EF-4AB9-9190-7458EBDFA619}" presName="spacer" presStyleCnt="0"/>
      <dgm:spPr/>
    </dgm:pt>
    <dgm:pt modelId="{F129113C-9F7F-45B7-8184-ACDF2D209D33}" type="pres">
      <dgm:prSet presAssocID="{69FD69B9-F5C8-4CFD-8081-E6ECCA8FD9BF}" presName="parentText" presStyleLbl="node1" presStyleIdx="2" presStyleCnt="3">
        <dgm:presLayoutVars>
          <dgm:chMax val="0"/>
          <dgm:bulletEnabled val="1"/>
        </dgm:presLayoutVars>
      </dgm:prSet>
      <dgm:spPr/>
      <dgm:t>
        <a:bodyPr/>
        <a:lstStyle/>
        <a:p>
          <a:endParaRPr lang="ru-RU"/>
        </a:p>
      </dgm:t>
    </dgm:pt>
  </dgm:ptLst>
  <dgm:cxnLst>
    <dgm:cxn modelId="{9FDCC413-C869-4F0C-9AE4-4C91334D8F82}" type="presOf" srcId="{0AF7EB0A-238F-4424-959E-3FA1BBC2E165}" destId="{2D939E65-AB2C-4AE5-B2C9-2B981996FCA6}" srcOrd="0" destOrd="0" presId="urn:microsoft.com/office/officeart/2005/8/layout/vList2"/>
    <dgm:cxn modelId="{528C31A0-396B-4920-86B7-10F28D9C818E}" srcId="{7A23FDAC-3984-4DDF-8B5B-2B6A3983F6F8}" destId="{5B89CB01-9463-468D-9D17-4F18FCE456A8}" srcOrd="0" destOrd="0" parTransId="{5ED32745-613B-458B-ABB0-DFED1EB2E6CA}" sibTransId="{C8A93A76-D614-41B8-A091-41A44CA9C1BA}"/>
    <dgm:cxn modelId="{4B3F0FE1-83A2-4450-A755-BCAA930B8A1B}" type="presOf" srcId="{7A23FDAC-3984-4DDF-8B5B-2B6A3983F6F8}" destId="{D7FD9E81-4EAD-4EAB-B2DC-CB0E8B529D9E}" srcOrd="0" destOrd="0" presId="urn:microsoft.com/office/officeart/2005/8/layout/vList2"/>
    <dgm:cxn modelId="{6BC923DF-3173-4A0D-884F-9C8C05C83A80}" type="presOf" srcId="{69FD69B9-F5C8-4CFD-8081-E6ECCA8FD9BF}" destId="{F129113C-9F7F-45B7-8184-ACDF2D209D33}" srcOrd="0" destOrd="0" presId="urn:microsoft.com/office/officeart/2005/8/layout/vList2"/>
    <dgm:cxn modelId="{53B7588B-7AE1-4802-9367-389587490DD3}" type="presOf" srcId="{5B89CB01-9463-468D-9D17-4F18FCE456A8}" destId="{175441CC-F5A4-4A62-B3B7-BDB667E1A72D}" srcOrd="0" destOrd="0" presId="urn:microsoft.com/office/officeart/2005/8/layout/vList2"/>
    <dgm:cxn modelId="{354BE3AE-E4BB-4D63-A8BE-24D908183616}" srcId="{7A23FDAC-3984-4DDF-8B5B-2B6A3983F6F8}" destId="{0AF7EB0A-238F-4424-959E-3FA1BBC2E165}" srcOrd="1" destOrd="0" parTransId="{86A922BF-EEDD-4A06-93E0-8A7625259535}" sibTransId="{E35B37C9-81EF-4AB9-9190-7458EBDFA619}"/>
    <dgm:cxn modelId="{476B15E2-2418-47A7-8245-D762E85E877D}" srcId="{7A23FDAC-3984-4DDF-8B5B-2B6A3983F6F8}" destId="{69FD69B9-F5C8-4CFD-8081-E6ECCA8FD9BF}" srcOrd="2" destOrd="0" parTransId="{4E235C8D-4E0D-4801-A50D-9E9E8FCF81BE}" sibTransId="{7DD5D2CA-46B4-4081-A8F0-06AF52B8A5E2}"/>
    <dgm:cxn modelId="{F3E9BADD-0191-4F5B-BAAA-15721E851469}" type="presParOf" srcId="{D7FD9E81-4EAD-4EAB-B2DC-CB0E8B529D9E}" destId="{175441CC-F5A4-4A62-B3B7-BDB667E1A72D}" srcOrd="0" destOrd="0" presId="urn:microsoft.com/office/officeart/2005/8/layout/vList2"/>
    <dgm:cxn modelId="{63D62C28-A3F7-4B73-82C5-8D22C6E7CA7F}" type="presParOf" srcId="{D7FD9E81-4EAD-4EAB-B2DC-CB0E8B529D9E}" destId="{1B4560D8-EB6D-4422-81EC-578363535556}" srcOrd="1" destOrd="0" presId="urn:microsoft.com/office/officeart/2005/8/layout/vList2"/>
    <dgm:cxn modelId="{BA697BB0-D139-4F5B-B6F6-32D9707A1DE1}" type="presParOf" srcId="{D7FD9E81-4EAD-4EAB-B2DC-CB0E8B529D9E}" destId="{2D939E65-AB2C-4AE5-B2C9-2B981996FCA6}" srcOrd="2" destOrd="0" presId="urn:microsoft.com/office/officeart/2005/8/layout/vList2"/>
    <dgm:cxn modelId="{5E4400E4-9847-4BF4-B97E-FE208763E08C}" type="presParOf" srcId="{D7FD9E81-4EAD-4EAB-B2DC-CB0E8B529D9E}" destId="{9A9C5FCB-0C6D-4DC0-A27C-0C46E2551A6C}" srcOrd="3" destOrd="0" presId="urn:microsoft.com/office/officeart/2005/8/layout/vList2"/>
    <dgm:cxn modelId="{ACABBB01-11B7-4EFE-936F-9AF645853E05}" type="presParOf" srcId="{D7FD9E81-4EAD-4EAB-B2DC-CB0E8B529D9E}" destId="{F129113C-9F7F-45B7-8184-ACDF2D209D33}"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149C18-44F9-4DF4-8C42-FB7210A2941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75022C2-5F8D-44E7-AC77-3F8770155E5D}">
      <dgm:prSet custT="1"/>
      <dgm:spPr/>
      <dgm:t>
        <a:bodyPr/>
        <a:lstStyle/>
        <a:p>
          <a:pPr algn="just" rtl="0"/>
          <a:r>
            <a:rPr lang="uk-UA" sz="1700" b="1" i="0" noProof="0" smtClean="0"/>
            <a:t>	</a:t>
          </a:r>
          <a:r>
            <a:rPr lang="uk-UA" sz="2400" b="1" i="0" noProof="0" smtClean="0">
              <a:solidFill>
                <a:schemeClr val="bg1"/>
              </a:solidFill>
            </a:rPr>
            <a:t>Державний захист </a:t>
          </a:r>
          <a:r>
            <a:rPr lang="uk-UA" sz="1600" b="1" i="0" noProof="0" smtClean="0">
              <a:solidFill>
                <a:schemeClr val="bg1"/>
              </a:solidFill>
            </a:rPr>
            <a:t>– слідчий, прокурор, слідчий суддя, суд зобов’язані роз’яснити підозрюваному, обвинуваченому його права та забезпечити право на кваліфіковану правову допомогу з боку обраного ним або призначеного захисника. У випадках, передбачених КПК України та/або законом, що регулює надання безоплатної правової допомоги, підозрюваному, обвинуваченому правова допомога надається безоплатно за рахунок держави. Участь у кримінальному провадженні захисника підозрюваного, обвинуваченого, представника потерпілого, представника третьої особи, щодо майна якої вирішується питання про арешт, не звужує процесуальних прав підозрюваного, обвинуваченого, потерпілого, третьої особи, щодо майна якого вирішується питання про арешт.</a:t>
          </a:r>
          <a:endParaRPr lang="uk-UA" sz="1600" b="1" noProof="0">
            <a:solidFill>
              <a:schemeClr val="bg1"/>
            </a:solidFill>
          </a:endParaRPr>
        </a:p>
      </dgm:t>
    </dgm:pt>
    <dgm:pt modelId="{22C29E3D-77CF-4D3D-90A2-22A8F1F95F1F}" type="parTrans" cxnId="{2BBEF3B4-F353-4677-884F-155656E28F31}">
      <dgm:prSet/>
      <dgm:spPr/>
      <dgm:t>
        <a:bodyPr/>
        <a:lstStyle/>
        <a:p>
          <a:endParaRPr lang="ru-RU"/>
        </a:p>
      </dgm:t>
    </dgm:pt>
    <dgm:pt modelId="{3F1539F7-95A5-4F4B-8682-B90ACD78624A}" type="sibTrans" cxnId="{2BBEF3B4-F353-4677-884F-155656E28F31}">
      <dgm:prSet/>
      <dgm:spPr/>
      <dgm:t>
        <a:bodyPr/>
        <a:lstStyle/>
        <a:p>
          <a:endParaRPr lang="ru-RU"/>
        </a:p>
      </dgm:t>
    </dgm:pt>
    <dgm:pt modelId="{04847D6B-87FE-4E20-9E87-6474259A4F4A}" type="pres">
      <dgm:prSet presAssocID="{A0149C18-44F9-4DF4-8C42-FB7210A29416}" presName="linear" presStyleCnt="0">
        <dgm:presLayoutVars>
          <dgm:animLvl val="lvl"/>
          <dgm:resizeHandles val="exact"/>
        </dgm:presLayoutVars>
      </dgm:prSet>
      <dgm:spPr/>
      <dgm:t>
        <a:bodyPr/>
        <a:lstStyle/>
        <a:p>
          <a:endParaRPr lang="ru-RU"/>
        </a:p>
      </dgm:t>
    </dgm:pt>
    <dgm:pt modelId="{74A90676-0397-47C5-B6B9-478678BC5A55}" type="pres">
      <dgm:prSet presAssocID="{975022C2-5F8D-44E7-AC77-3F8770155E5D}" presName="parentText" presStyleLbl="node1" presStyleIdx="0" presStyleCnt="1" custScaleY="134637" custLinFactNeighborX="-3306" custLinFactNeighborY="3722">
        <dgm:presLayoutVars>
          <dgm:chMax val="0"/>
          <dgm:bulletEnabled val="1"/>
        </dgm:presLayoutVars>
      </dgm:prSet>
      <dgm:spPr/>
      <dgm:t>
        <a:bodyPr/>
        <a:lstStyle/>
        <a:p>
          <a:endParaRPr lang="ru-RU"/>
        </a:p>
      </dgm:t>
    </dgm:pt>
  </dgm:ptLst>
  <dgm:cxnLst>
    <dgm:cxn modelId="{2BBEF3B4-F353-4677-884F-155656E28F31}" srcId="{A0149C18-44F9-4DF4-8C42-FB7210A29416}" destId="{975022C2-5F8D-44E7-AC77-3F8770155E5D}" srcOrd="0" destOrd="0" parTransId="{22C29E3D-77CF-4D3D-90A2-22A8F1F95F1F}" sibTransId="{3F1539F7-95A5-4F4B-8682-B90ACD78624A}"/>
    <dgm:cxn modelId="{135669E5-DA2D-44F6-9819-3E9EACAF6846}" type="presOf" srcId="{975022C2-5F8D-44E7-AC77-3F8770155E5D}" destId="{74A90676-0397-47C5-B6B9-478678BC5A55}" srcOrd="0" destOrd="0" presId="urn:microsoft.com/office/officeart/2005/8/layout/vList2"/>
    <dgm:cxn modelId="{C7BC2AC1-2E94-48C0-8D17-FE848773EDA9}" type="presOf" srcId="{A0149C18-44F9-4DF4-8C42-FB7210A29416}" destId="{04847D6B-87FE-4E20-9E87-6474259A4F4A}" srcOrd="0" destOrd="0" presId="urn:microsoft.com/office/officeart/2005/8/layout/vList2"/>
    <dgm:cxn modelId="{3009DD04-F690-435E-A653-35865AA45060}" type="presParOf" srcId="{04847D6B-87FE-4E20-9E87-6474259A4F4A}" destId="{74A90676-0397-47C5-B6B9-478678BC5A5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701D49-95A0-4693-B87F-E997A4B9D171}">
      <dsp:nvSpPr>
        <dsp:cNvPr id="0" name=""/>
        <dsp:cNvSpPr/>
      </dsp:nvSpPr>
      <dsp:spPr>
        <a:xfrm>
          <a:off x="0" y="804890"/>
          <a:ext cx="10932457" cy="2585700"/>
        </a:xfrm>
        <a:prstGeom prst="roundRect">
          <a:avLst/>
        </a:prstGeom>
        <a:solidFill>
          <a:schemeClr val="accent2">
            <a:lumMod val="20000"/>
            <a:lumOff val="80000"/>
          </a:schemeClr>
        </a:solidFill>
        <a:ln>
          <a:solidFill>
            <a:schemeClr val="accent2">
              <a:lumMod val="50000"/>
            </a:schemeClr>
          </a:solid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dsp:spPr>
      <dsp:style>
        <a:lnRef idx="0">
          <a:schemeClr val="accent1"/>
        </a:lnRef>
        <a:fillRef idx="3">
          <a:schemeClr val="accent1"/>
        </a:fillRef>
        <a:effectRef idx="3">
          <a:schemeClr val="accent1"/>
        </a:effectRef>
        <a:fontRef idx="minor">
          <a:schemeClr val="lt1"/>
        </a:fontRef>
      </dsp:style>
      <dsp:txBody>
        <a:bodyPr spcFirstLastPara="0" vert="horz" wrap="square" lIns="140970" tIns="140970" rIns="140970" bIns="140970" numCol="1" spcCol="1270" anchor="ctr" anchorCtr="0">
          <a:noAutofit/>
        </a:bodyPr>
        <a:lstStyle/>
        <a:p>
          <a:pPr lvl="0" algn="just" defTabSz="1644650" rtl="0">
            <a:lnSpc>
              <a:spcPct val="90000"/>
            </a:lnSpc>
            <a:spcBef>
              <a:spcPct val="0"/>
            </a:spcBef>
            <a:spcAft>
              <a:spcPct val="35000"/>
            </a:spcAft>
          </a:pPr>
          <a:r>
            <a:rPr lang="uk-UA" sz="3700" b="0" i="0" kern="1200" noProof="0" smtClean="0"/>
            <a:t>	</a:t>
          </a:r>
          <a:r>
            <a:rPr lang="uk-UA" sz="3600" b="1" i="0" kern="1200" noProof="0" smtClean="0">
              <a:solidFill>
                <a:schemeClr val="bg1"/>
              </a:solidFill>
              <a:latin typeface="Times New Roman" pitchFamily="18" charset="0"/>
              <a:cs typeface="Times New Roman" pitchFamily="18" charset="0"/>
            </a:rPr>
            <a:t>Засади кримінального провадження </a:t>
          </a:r>
          <a:r>
            <a:rPr lang="uk-UA" sz="2800" b="0" i="0" kern="1200" noProof="0" smtClean="0">
              <a:solidFill>
                <a:schemeClr val="bg1"/>
              </a:solidFill>
              <a:latin typeface="Times New Roman" pitchFamily="18" charset="0"/>
              <a:cs typeface="Times New Roman" pitchFamily="18" charset="0"/>
            </a:rPr>
            <a:t>– це закріплені в законі панівні в державі політичні та правові ідеї щодо завдань і порядку здійснення кримінального провадження, які визначають спрямованість і побудову кримінального процесу загалом, форму і зміст його стадій та інститутів.</a:t>
          </a:r>
          <a:endParaRPr lang="uk-UA" sz="2800" b="0" kern="1200" noProof="0">
            <a:solidFill>
              <a:schemeClr val="bg1"/>
            </a:solidFill>
            <a:latin typeface="Times New Roman" pitchFamily="18" charset="0"/>
            <a:cs typeface="Times New Roman" pitchFamily="18" charset="0"/>
          </a:endParaRPr>
        </a:p>
      </dsp:txBody>
      <dsp:txXfrm>
        <a:off x="0" y="804890"/>
        <a:ext cx="10932457" cy="25857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04877E-2436-4CE9-B6DF-BDAFBF8C394B}">
      <dsp:nvSpPr>
        <dsp:cNvPr id="0" name=""/>
        <dsp:cNvSpPr/>
      </dsp:nvSpPr>
      <dsp:spPr>
        <a:xfrm>
          <a:off x="0" y="918863"/>
          <a:ext cx="12027877" cy="1482974"/>
        </a:xfrm>
        <a:prstGeom prst="round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noProof="0" smtClean="0">
              <a:solidFill>
                <a:schemeClr val="bg1"/>
              </a:solidFill>
              <a:latin typeface="Times New Roman" pitchFamily="18" charset="0"/>
              <a:cs typeface="Times New Roman" pitchFamily="18" charset="0"/>
            </a:rPr>
            <a:t>– є юридичною базою для тлумачення конкретних кримінальних процесуальних норм, а також для вирішення усіх суперечностей, які виникають під час кримінальної процесуальної діяльності; </a:t>
          </a:r>
          <a:endParaRPr lang="uk-UA" sz="2800" b="0" kern="1200" noProof="0">
            <a:solidFill>
              <a:schemeClr val="bg1"/>
            </a:solidFill>
            <a:latin typeface="Times New Roman" pitchFamily="18" charset="0"/>
            <a:cs typeface="Times New Roman" pitchFamily="18" charset="0"/>
          </a:endParaRPr>
        </a:p>
      </dsp:txBody>
      <dsp:txXfrm>
        <a:off x="0" y="918863"/>
        <a:ext cx="12027877" cy="1482974"/>
      </dsp:txXfrm>
    </dsp:sp>
    <dsp:sp modelId="{079CE371-F993-46D6-812C-E761D6F5277C}">
      <dsp:nvSpPr>
        <dsp:cNvPr id="0" name=""/>
        <dsp:cNvSpPr/>
      </dsp:nvSpPr>
      <dsp:spPr>
        <a:xfrm>
          <a:off x="0" y="2589038"/>
          <a:ext cx="12027877" cy="1482974"/>
        </a:xfrm>
        <a:prstGeom prst="round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noProof="0" smtClean="0">
              <a:solidFill>
                <a:schemeClr val="bg1"/>
              </a:solidFill>
              <a:latin typeface="Times New Roman" pitchFamily="18" charset="0"/>
              <a:cs typeface="Times New Roman" pitchFamily="18" charset="0"/>
            </a:rPr>
            <a:t>–</a:t>
          </a:r>
          <a:r>
            <a:rPr lang="uk-UA" sz="3900" b="0" i="0" kern="1200" noProof="0" smtClean="0"/>
            <a:t> </a:t>
          </a:r>
          <a:r>
            <a:rPr lang="uk-UA" sz="2800" b="0" i="0" kern="1200" noProof="0" smtClean="0">
              <a:solidFill>
                <a:schemeClr val="bg1"/>
              </a:solidFill>
              <a:latin typeface="Times New Roman" pitchFamily="18" charset="0"/>
              <a:cs typeface="Times New Roman" pitchFamily="18" charset="0"/>
            </a:rPr>
            <a:t>слугують основою для вдосконалення окремих кримінальних процесуальних інститутів, розвитку процесуальної форми; </a:t>
          </a:r>
          <a:endParaRPr lang="uk-UA" sz="2800" b="0" kern="1200" noProof="0">
            <a:solidFill>
              <a:schemeClr val="bg1"/>
            </a:solidFill>
            <a:latin typeface="Times New Roman" pitchFamily="18" charset="0"/>
            <a:cs typeface="Times New Roman" pitchFamily="18" charset="0"/>
          </a:endParaRPr>
        </a:p>
      </dsp:txBody>
      <dsp:txXfrm>
        <a:off x="0" y="2589038"/>
        <a:ext cx="12027877" cy="1482974"/>
      </dsp:txXfrm>
    </dsp:sp>
    <dsp:sp modelId="{A03FA11C-5B93-4329-AD32-1AF9F5266522}">
      <dsp:nvSpPr>
        <dsp:cNvPr id="0" name=""/>
        <dsp:cNvSpPr/>
      </dsp:nvSpPr>
      <dsp:spPr>
        <a:xfrm>
          <a:off x="0" y="4259213"/>
          <a:ext cx="12027877" cy="1482974"/>
        </a:xfrm>
        <a:prstGeom prst="round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noProof="0" smtClean="0">
              <a:solidFill>
                <a:schemeClr val="bg1"/>
              </a:solidFill>
              <a:latin typeface="Times New Roman" pitchFamily="18" charset="0"/>
              <a:cs typeface="Times New Roman" pitchFamily="18" charset="0"/>
            </a:rPr>
            <a:t>- порушення норм-засад є підставою для скасування прийнятих рішень</a:t>
          </a:r>
          <a:endParaRPr lang="uk-UA" sz="2800" b="0" kern="1200" noProof="0">
            <a:solidFill>
              <a:schemeClr val="bg1"/>
            </a:solidFill>
            <a:latin typeface="Times New Roman" pitchFamily="18" charset="0"/>
            <a:cs typeface="Times New Roman" pitchFamily="18" charset="0"/>
          </a:endParaRPr>
        </a:p>
      </dsp:txBody>
      <dsp:txXfrm>
        <a:off x="0" y="4259213"/>
        <a:ext cx="12027877" cy="14829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AAD347D-5ACD-4C99-B74B-A9C85AD731AF}" type="datetimeFigureOut">
              <a:rPr lang="en-US" smtClean="0"/>
              <a:pPr/>
              <a:t>7/7/2019</a:t>
            </a:fld>
            <a:endParaRPr lang="en-US" dirty="0"/>
          </a:p>
        </p:txBody>
      </p:sp>
      <p:sp>
        <p:nvSpPr>
          <p:cNvPr id="16" name="Номер слайда 15"/>
          <p:cNvSpPr>
            <a:spLocks noGrp="1"/>
          </p:cNvSpPr>
          <p:nvPr>
            <p:ph type="sldNum" sz="quarter" idx="11"/>
          </p:nvPr>
        </p:nvSpPr>
        <p:spPr/>
        <p:txBody>
          <a:bodyPr/>
          <a:lstStyle/>
          <a:p>
            <a:fld id="{D57F1E4F-1CFF-5643-939E-02111984F565}" type="slidenum">
              <a:rPr lang="en-US" smtClean="0"/>
              <a:pPr/>
              <a:t>‹#›</a:t>
            </a:fld>
            <a:endParaRPr lang="en-US" dirty="0"/>
          </a:p>
        </p:txBody>
      </p:sp>
      <p:sp>
        <p:nvSpPr>
          <p:cNvPr id="17" name="Нижний колонтитул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09A250-FF31-4206-8172-F9D3106AACB1}" type="datetimeFigureOut">
              <a:rPr lang="en-US" smtClean="0"/>
              <a:pPr/>
              <a:t>7/7/2019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09A250-FF31-4206-8172-F9D3106AACB1}" type="datetimeFigureOut">
              <a:rPr lang="en-US" smtClean="0"/>
              <a:pPr/>
              <a:t>7/7/2019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609600" y="1524000"/>
            <a:ext cx="109728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509A250-FF31-4206-8172-F9D3106AACB1}" type="datetimeFigureOut">
              <a:rPr lang="en-US" smtClean="0"/>
              <a:pPr/>
              <a:t>7/7/2019</a:t>
            </a:fld>
            <a:endParaRPr lang="en-US" dirty="0"/>
          </a:p>
        </p:txBody>
      </p:sp>
      <p:sp>
        <p:nvSpPr>
          <p:cNvPr id="15" name="Номер слайда 14"/>
          <p:cNvSpPr>
            <a:spLocks noGrp="1"/>
          </p:cNvSpPr>
          <p:nvPr>
            <p:ph type="sldNum" sz="quarter" idx="15"/>
          </p:nvPr>
        </p:nvSpPr>
        <p:spPr/>
        <p:txBody>
          <a:bodyPr/>
          <a:lstStyle>
            <a:lvl1pPr algn="ctr">
              <a:defRPr/>
            </a:lvl1pPr>
          </a:lstStyle>
          <a:p>
            <a:fld id="{D57F1E4F-1CFF-5643-939E-02111984F565}" type="slidenum">
              <a:rPr lang="en-US" smtClean="0"/>
              <a:pPr/>
              <a:t>‹#›</a:t>
            </a:fld>
            <a:endParaRPr lang="en-US" dirty="0"/>
          </a:p>
        </p:txBody>
      </p:sp>
      <p:sp>
        <p:nvSpPr>
          <p:cNvPr id="16" name="Нижний колонтитул 15"/>
          <p:cNvSpPr>
            <a:spLocks noGrp="1"/>
          </p:cNvSpPr>
          <p:nvPr>
            <p:ph type="ftr" sz="quarter" idx="16"/>
          </p:nvPr>
        </p:nvSpPr>
        <p:spPr/>
        <p:txBody>
          <a:bodyPr/>
          <a:lstStyle/>
          <a:p>
            <a:endParaRPr lang="en-US"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796027F-7875-4030-9381-8BD8C4F21935}" type="datetimeFigureOut">
              <a:rPr lang="en-US" smtClean="0"/>
              <a:pPr/>
              <a:t>7/7/2019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pPr/>
              <a:t>‹#›</a:t>
            </a:fld>
            <a:endParaRPr lang="en-US" dirty="0"/>
          </a:p>
        </p:txBody>
      </p:sp>
      <p:sp>
        <p:nvSpPr>
          <p:cNvPr id="2" name="Заголовок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796027F-7875-4030-9381-8BD8C4F21935}" type="datetimeFigureOut">
              <a:rPr lang="en-US" smtClean="0"/>
              <a:pPr/>
              <a:t>7/7/2019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609600" y="1524000"/>
            <a:ext cx="5413248"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6197600" y="1524000"/>
            <a:ext cx="5413248"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57F1E4F-1CFF-5643-939E-02111984F565}" type="slidenum">
              <a:rPr lang="en-US" smtClean="0"/>
              <a:pPr/>
              <a:t>‹#›</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7" name="Дата 6"/>
          <p:cNvSpPr>
            <a:spLocks noGrp="1"/>
          </p:cNvSpPr>
          <p:nvPr>
            <p:ph type="dt" sz="half" idx="10"/>
          </p:nvPr>
        </p:nvSpPr>
        <p:spPr/>
        <p:txBody>
          <a:bodyPr/>
          <a:lstStyle/>
          <a:p>
            <a:fld id="{9796027F-7875-4030-9381-8BD8C4F21935}" type="datetimeFigureOut">
              <a:rPr lang="en-US" smtClean="0"/>
              <a:pPr/>
              <a:t>7/7/2019</a:t>
            </a:fld>
            <a:endParaRPr lang="en-US" dirty="0"/>
          </a:p>
        </p:txBody>
      </p:sp>
      <p:sp>
        <p:nvSpPr>
          <p:cNvPr id="3" name="Текст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609600" y="2201896"/>
            <a:ext cx="53848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6199717" y="2201896"/>
            <a:ext cx="53848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609600" y="155448"/>
            <a:ext cx="109728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509A250-FF31-4206-8172-F9D3106AACB1}" type="datetimeFigureOut">
              <a:rPr lang="en-US" smtClean="0"/>
              <a:pPr/>
              <a:t>7/7/2019</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02111984F565}"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09A250-FF31-4206-8172-F9D3106AACB1}" type="datetimeFigureOut">
              <a:rPr lang="en-US" smtClean="0"/>
              <a:pPr/>
              <a:t>7/7/2019</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609600" y="457200"/>
            <a:ext cx="83312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509A250-FF31-4206-8172-F9D3106AACB1}" type="datetimeFigureOut">
              <a:rPr lang="en-US" smtClean="0"/>
              <a:pPr/>
              <a:t>7/7/2019</a:t>
            </a:fld>
            <a:endParaRPr lang="en-US" dirty="0"/>
          </a:p>
        </p:txBody>
      </p:sp>
      <p:sp>
        <p:nvSpPr>
          <p:cNvPr id="9" name="Номер слайда 8"/>
          <p:cNvSpPr>
            <a:spLocks noGrp="1"/>
          </p:cNvSpPr>
          <p:nvPr>
            <p:ph type="sldNum" sz="quarter" idx="15"/>
          </p:nvPr>
        </p:nvSpPr>
        <p:spPr/>
        <p:txBody>
          <a:bodyPr/>
          <a:lstStyle/>
          <a:p>
            <a:fld id="{D57F1E4F-1CFF-5643-939E-02111984F565}" type="slidenum">
              <a:rPr lang="en-US" smtClean="0"/>
              <a:pPr/>
              <a:t>‹#›</a:t>
            </a:fld>
            <a:endParaRPr lang="en-US" dirty="0"/>
          </a:p>
        </p:txBody>
      </p:sp>
      <p:sp>
        <p:nvSpPr>
          <p:cNvPr id="10" name="Нижний колонтитул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509A250-FF31-4206-8172-F9D3106AACB1}" type="datetimeFigureOut">
              <a:rPr lang="en-US" smtClean="0"/>
              <a:pPr/>
              <a:t>7/7/2019</a:t>
            </a:fld>
            <a:endParaRPr lang="en-US" dirty="0"/>
          </a:p>
        </p:txBody>
      </p:sp>
      <p:sp>
        <p:nvSpPr>
          <p:cNvPr id="9" name="Номер слайда 8"/>
          <p:cNvSpPr>
            <a:spLocks noGrp="1"/>
          </p:cNvSpPr>
          <p:nvPr>
            <p:ph type="sldNum" sz="quarter" idx="11"/>
          </p:nvPr>
        </p:nvSpPr>
        <p:spPr/>
        <p:txBody>
          <a:bodyPr/>
          <a:lstStyle/>
          <a:p>
            <a:fld id="{D57F1E4F-1CFF-5643-939E-02111984F565}" type="slidenum">
              <a:rPr lang="en-US" smtClean="0"/>
              <a:pPr/>
              <a:t>‹#›</a:t>
            </a:fld>
            <a:endParaRPr lang="en-US" dirty="0"/>
          </a:p>
        </p:txBody>
      </p:sp>
      <p:sp>
        <p:nvSpPr>
          <p:cNvPr id="10" name="Нижний колонтитул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4AAD347D-5ACD-4C99-B74B-A9C85AD731AF}" type="datetimeFigureOut">
              <a:rPr lang="en-US" smtClean="0"/>
              <a:pPr/>
              <a:t>7/7/2019</a:t>
            </a:fld>
            <a:endParaRPr lang="en-US" dirty="0"/>
          </a:p>
        </p:txBody>
      </p:sp>
      <p:sp>
        <p:nvSpPr>
          <p:cNvPr id="10" name="Нижний колонтитул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Номер слайда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57F1E4F-1CFF-5643-939E-02111984F565}" type="slidenum">
              <a:rPr lang="en-US" smtClean="0"/>
              <a:pPr/>
              <a:t>‹#›</a:t>
            </a:fld>
            <a:endParaRPr lang="en-US" dirty="0"/>
          </a:p>
        </p:txBody>
      </p:sp>
      <p:sp>
        <p:nvSpPr>
          <p:cNvPr id="5" name="Заголовок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zakon4.rada.gov.ua/laws/show/4651&#8211;17" TargetMode="External"/><Relationship Id="rId2" Type="http://schemas.openxmlformats.org/officeDocument/2006/relationships/hyperlink" Target="https://zakon.rada.gov.ua/laws/show/254%D0%BA/96-%D0%B2%D1%80" TargetMode="External"/><Relationship Id="rId1" Type="http://schemas.openxmlformats.org/officeDocument/2006/relationships/slideLayout" Target="../slideLayouts/slideLayout2.xml"/><Relationship Id="rId4" Type="http://schemas.openxmlformats.org/officeDocument/2006/relationships/hyperlink" Target="https://zakon.rada.gov.ua/laws/show/198/9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6.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923" y="242046"/>
            <a:ext cx="11240428" cy="1713419"/>
          </a:xfrm>
        </p:spPr>
        <p:txBody>
          <a:bodyPr/>
          <a:lstStyle/>
          <a:p>
            <a:pPr algn="ctr"/>
            <a:r>
              <a:rPr lang="uk-UA" b="1" dirty="0">
                <a:solidFill>
                  <a:schemeClr val="tx1"/>
                </a:solidFill>
                <a:latin typeface="Times New Roman" pitchFamily="18" charset="0"/>
                <a:cs typeface="Times New Roman" pitchFamily="18" charset="0"/>
              </a:rPr>
              <a:t>ЗАСАДИ КРИМІНАЛЬНОГО ПРОВАДЖЕННЯ</a:t>
            </a:r>
            <a:endParaRPr lang="ru-RU" dirty="0">
              <a:solidFill>
                <a:schemeClr val="tx1"/>
              </a:solidFill>
              <a:latin typeface="Times New Roman" pitchFamily="18" charset="0"/>
              <a:cs typeface="Times New Roman" pitchFamily="18" charset="0"/>
            </a:endParaRPr>
          </a:p>
        </p:txBody>
      </p:sp>
      <p:pic>
        <p:nvPicPr>
          <p:cNvPr id="1026" name="Picture 2" descr="ÐÐ°ÑÑÐ¸Ð½ÐºÐ¸ Ð¿Ð¾ Ð·Ð°Ð¿ÑÐ¾ÑÑ Ð½Ð°Ð²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0783" y="2237854"/>
            <a:ext cx="10025464" cy="4319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789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4472"/>
            <a:ext cx="12088906" cy="6113928"/>
          </a:xfrm>
        </p:spPr>
        <p:txBody>
          <a:bodyPr>
            <a:normAutofit/>
          </a:bodyPr>
          <a:lstStyle/>
          <a:p>
            <a:pPr marL="0" indent="0" algn="ctr">
              <a:buNone/>
            </a:pPr>
            <a:r>
              <a:rPr lang="uk-UA" sz="3600" b="1" smtClean="0">
                <a:solidFill>
                  <a:srgbClr val="FFFF00"/>
                </a:solidFill>
                <a:latin typeface="Times New Roman" pitchFamily="18" charset="0"/>
                <a:cs typeface="Times New Roman" pitchFamily="18" charset="0"/>
              </a:rPr>
              <a:t>Інші (спеціальні), які закріплені в кримінальному процесуальному законодавстві:</a:t>
            </a:r>
          </a:p>
          <a:p>
            <a:endParaRPr lang="uk-UA" sz="4000" b="1" smtClean="0"/>
          </a:p>
          <a:p>
            <a:r>
              <a:rPr lang="uk-UA" sz="3200" b="1" smtClean="0">
                <a:latin typeface="Times New Roman" pitchFamily="18" charset="0"/>
                <a:cs typeface="Times New Roman" pitchFamily="18" charset="0"/>
              </a:rPr>
              <a:t>публічність; </a:t>
            </a:r>
          </a:p>
          <a:p>
            <a:endParaRPr lang="uk-UA" sz="3200" b="1" smtClean="0">
              <a:latin typeface="Times New Roman" pitchFamily="18" charset="0"/>
              <a:cs typeface="Times New Roman" pitchFamily="18" charset="0"/>
            </a:endParaRPr>
          </a:p>
          <a:p>
            <a:r>
              <a:rPr lang="uk-UA" sz="3200" b="1" smtClean="0">
                <a:latin typeface="Times New Roman" pitchFamily="18" charset="0"/>
                <a:cs typeface="Times New Roman" pitchFamily="18" charset="0"/>
              </a:rPr>
              <a:t>безпосередність дослідження показань, речей і документів; </a:t>
            </a:r>
          </a:p>
          <a:p>
            <a:endParaRPr lang="uk-UA" sz="3200" b="1" smtClean="0">
              <a:latin typeface="Times New Roman" pitchFamily="18" charset="0"/>
              <a:cs typeface="Times New Roman" pitchFamily="18" charset="0"/>
            </a:endParaRPr>
          </a:p>
          <a:p>
            <a:r>
              <a:rPr lang="uk-UA" sz="3200" b="1" smtClean="0">
                <a:latin typeface="Times New Roman" pitchFamily="18" charset="0"/>
                <a:cs typeface="Times New Roman" pitchFamily="18" charset="0"/>
              </a:rPr>
              <a:t>розумність строків</a:t>
            </a:r>
          </a:p>
          <a:p>
            <a:endParaRPr lang="uk-UA" sz="3200" b="1" smtClean="0">
              <a:latin typeface="Times New Roman" pitchFamily="18" charset="0"/>
              <a:cs typeface="Times New Roman" pitchFamily="18" charset="0"/>
            </a:endParaRPr>
          </a:p>
          <a:p>
            <a:r>
              <a:rPr lang="uk-UA" sz="3200" b="1" smtClean="0">
                <a:latin typeface="Times New Roman" pitchFamily="18" charset="0"/>
                <a:cs typeface="Times New Roman" pitchFamily="18" charset="0"/>
              </a:rPr>
              <a:t>диспозитивність</a:t>
            </a:r>
            <a:endParaRPr lang="uk-UA" sz="3200" b="1">
              <a:latin typeface="Times New Roman" pitchFamily="18" charset="0"/>
              <a:cs typeface="Times New Roman" pitchFamily="18" charset="0"/>
            </a:endParaRPr>
          </a:p>
        </p:txBody>
      </p:sp>
    </p:spTree>
    <p:extLst>
      <p:ext uri="{BB962C8B-B14F-4D97-AF65-F5344CB8AC3E}">
        <p14:creationId xmlns:p14="http://schemas.microsoft.com/office/powerpoint/2010/main" xmlns="" val="119277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130" y="174813"/>
            <a:ext cx="11645152" cy="6409764"/>
          </a:xfrm>
        </p:spPr>
        <p:txBody>
          <a:bodyPr>
            <a:normAutofit lnSpcReduction="10000"/>
          </a:bodyPr>
          <a:lstStyle/>
          <a:p>
            <a:pPr marL="0" indent="0" algn="ctr">
              <a:buNone/>
            </a:pPr>
            <a:r>
              <a:rPr lang="uk-UA" sz="4000" b="1" smtClean="0">
                <a:solidFill>
                  <a:srgbClr val="FFFF00"/>
                </a:solidFill>
                <a:latin typeface="Times New Roman" pitchFamily="18" charset="0"/>
                <a:cs typeface="Times New Roman" pitchFamily="18" charset="0"/>
              </a:rPr>
              <a:t>За сферою правової дії: </a:t>
            </a:r>
          </a:p>
          <a:p>
            <a:pPr marL="0" indent="0">
              <a:buNone/>
            </a:pPr>
            <a:endParaRPr lang="uk-UA" smtClean="0"/>
          </a:p>
          <a:p>
            <a:pPr algn="just"/>
            <a:r>
              <a:rPr lang="uk-UA" sz="2800" b="1" smtClean="0">
                <a:latin typeface="Times New Roman" pitchFamily="18" charset="0"/>
                <a:cs typeface="Times New Roman" pitchFamily="18" charset="0"/>
              </a:rPr>
              <a:t>– </a:t>
            </a:r>
            <a:r>
              <a:rPr lang="uk-UA" sz="3200" b="1" smtClean="0">
                <a:solidFill>
                  <a:srgbClr val="FFFF00"/>
                </a:solidFill>
                <a:latin typeface="Times New Roman" pitchFamily="18" charset="0"/>
                <a:cs typeface="Times New Roman" pitchFamily="18" charset="0"/>
              </a:rPr>
              <a:t>загальноправові</a:t>
            </a:r>
            <a:r>
              <a:rPr lang="uk-UA" sz="2800" b="1" smtClean="0">
                <a:latin typeface="Times New Roman" pitchFamily="18" charset="0"/>
                <a:cs typeface="Times New Roman" pitchFamily="18" charset="0"/>
              </a:rPr>
              <a:t> </a:t>
            </a:r>
            <a:r>
              <a:rPr lang="uk-UA" sz="2800" smtClean="0">
                <a:latin typeface="Times New Roman" pitchFamily="18" charset="0"/>
                <a:cs typeface="Times New Roman" pitchFamily="18" charset="0"/>
              </a:rPr>
              <a:t>– </a:t>
            </a:r>
            <a:r>
              <a:rPr lang="uk-UA" sz="2800" b="1" smtClean="0">
                <a:latin typeface="Times New Roman" pitchFamily="18" charset="0"/>
                <a:cs typeface="Times New Roman" pitchFamily="18" charset="0"/>
              </a:rPr>
              <a:t>діють у всіх галузях права, виявляючи в окремих з них, зокрема в кримінальному процесуальному праві, певні особливості (верховенство права, законність); </a:t>
            </a:r>
          </a:p>
          <a:p>
            <a:pPr algn="just"/>
            <a:endParaRPr lang="uk-UA" sz="2800" b="1" smtClean="0">
              <a:latin typeface="Times New Roman" pitchFamily="18" charset="0"/>
              <a:cs typeface="Times New Roman" pitchFamily="18" charset="0"/>
            </a:endParaRPr>
          </a:p>
          <a:p>
            <a:pPr algn="just"/>
            <a:r>
              <a:rPr lang="uk-UA" sz="2800" b="1" smtClean="0">
                <a:latin typeface="Times New Roman" pitchFamily="18" charset="0"/>
                <a:cs typeface="Times New Roman" pitchFamily="18" charset="0"/>
              </a:rPr>
              <a:t>– </a:t>
            </a:r>
            <a:r>
              <a:rPr lang="uk-UA" sz="3200" b="1" smtClean="0">
                <a:solidFill>
                  <a:srgbClr val="FFFF00"/>
                </a:solidFill>
                <a:latin typeface="Times New Roman" pitchFamily="18" charset="0"/>
                <a:cs typeface="Times New Roman" pitchFamily="18" charset="0"/>
              </a:rPr>
              <a:t>міжгалузеві</a:t>
            </a:r>
            <a:r>
              <a:rPr lang="uk-UA" sz="2800" b="1" smtClean="0">
                <a:latin typeface="Times New Roman" pitchFamily="18" charset="0"/>
                <a:cs typeface="Times New Roman" pitchFamily="18" charset="0"/>
              </a:rPr>
              <a:t> – діють у кількох галузях права і також з особливостями – в кримінальному процесуальному праві (змагальність сторін, диспозитивність); </a:t>
            </a:r>
          </a:p>
          <a:p>
            <a:pPr algn="just"/>
            <a:endParaRPr lang="uk-UA" sz="2800" b="1" smtClean="0">
              <a:latin typeface="Times New Roman" pitchFamily="18" charset="0"/>
              <a:cs typeface="Times New Roman" pitchFamily="18" charset="0"/>
            </a:endParaRPr>
          </a:p>
          <a:p>
            <a:pPr algn="just"/>
            <a:r>
              <a:rPr lang="uk-UA" sz="2800" b="1" smtClean="0">
                <a:latin typeface="Times New Roman" pitchFamily="18" charset="0"/>
                <a:cs typeface="Times New Roman" pitchFamily="18" charset="0"/>
              </a:rPr>
              <a:t>– </a:t>
            </a:r>
            <a:r>
              <a:rPr lang="uk-UA" sz="3200" b="1" smtClean="0">
                <a:solidFill>
                  <a:srgbClr val="FFFF00"/>
                </a:solidFill>
                <a:latin typeface="Times New Roman" pitchFamily="18" charset="0"/>
                <a:cs typeface="Times New Roman" pitchFamily="18" charset="0"/>
              </a:rPr>
              <a:t>галузеві</a:t>
            </a:r>
            <a:r>
              <a:rPr lang="uk-UA" sz="2800" b="1" smtClean="0">
                <a:latin typeface="Times New Roman" pitchFamily="18" charset="0"/>
                <a:cs typeface="Times New Roman" pitchFamily="18" charset="0"/>
              </a:rPr>
              <a:t> – діють лише в межах кримінального процесу (публічність, заборона двічі притягувати до кримінальної відповідальності за одне і те саме правопорушення</a:t>
            </a:r>
            <a:r>
              <a:rPr lang="uk-UA" sz="2800" smtClean="0">
                <a:latin typeface="Times New Roman" pitchFamily="18" charset="0"/>
                <a:cs typeface="Times New Roman" pitchFamily="18" charset="0"/>
              </a:rPr>
              <a:t>). </a:t>
            </a:r>
            <a:endParaRPr lang="uk-UA" sz="2800">
              <a:latin typeface="Times New Roman" pitchFamily="18" charset="0"/>
              <a:cs typeface="Times New Roman" pitchFamily="18" charset="0"/>
            </a:endParaRPr>
          </a:p>
        </p:txBody>
      </p:sp>
    </p:spTree>
    <p:extLst>
      <p:ext uri="{BB962C8B-B14F-4D97-AF65-F5344CB8AC3E}">
        <p14:creationId xmlns:p14="http://schemas.microsoft.com/office/powerpoint/2010/main" xmlns="" val="23121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2352" y="1169894"/>
            <a:ext cx="10971007" cy="5462554"/>
          </a:xfrm>
        </p:spPr>
        <p:txBody>
          <a:bodyPr>
            <a:noAutofit/>
          </a:bodyPr>
          <a:lstStyle/>
          <a:p>
            <a:pPr marL="0" indent="0" algn="just">
              <a:buNone/>
            </a:pPr>
            <a:r>
              <a:rPr lang="uk-UA" sz="2400" dirty="0" smtClean="0">
                <a:latin typeface="Times New Roman" pitchFamily="18" charset="0"/>
                <a:cs typeface="Times New Roman" pitchFamily="18" charset="0"/>
              </a:rPr>
              <a:t>– </a:t>
            </a:r>
            <a:r>
              <a:rPr lang="uk-UA" sz="2400" dirty="0" smtClean="0">
                <a:solidFill>
                  <a:schemeClr val="bg1"/>
                </a:solidFill>
                <a:latin typeface="Times New Roman" pitchFamily="18" charset="0"/>
                <a:cs typeface="Times New Roman" pitchFamily="18" charset="0"/>
              </a:rPr>
              <a:t>конституційно-правове положення, зміст якого полягає у тому, що під час кримінального провадження органи, які його здійснюють, повинні виходити із того, що людина, її права та свободи визнаються найвищими цінностями та визначають зміст і спрямованість діяльності держави (ч. 1 ст. 8 Конституції України, ст. 8 КПК України).</a:t>
            </a:r>
          </a:p>
        </p:txBody>
      </p:sp>
      <p:sp>
        <p:nvSpPr>
          <p:cNvPr id="2" name="Заголовок 1"/>
          <p:cNvSpPr>
            <a:spLocks noGrp="1"/>
          </p:cNvSpPr>
          <p:nvPr>
            <p:ph type="title"/>
          </p:nvPr>
        </p:nvSpPr>
        <p:spPr>
          <a:xfrm>
            <a:off x="931612" y="0"/>
            <a:ext cx="9583988" cy="719328"/>
          </a:xfrm>
          <a:ln>
            <a:noFill/>
          </a:ln>
        </p:spPr>
        <p:txBody>
          <a:bodyPr>
            <a:normAutofit/>
          </a:bodyPr>
          <a:lstStyle/>
          <a:p>
            <a:pPr algn="ctr"/>
            <a:r>
              <a:rPr lang="ru-RU" sz="3600" b="1" dirty="0">
                <a:solidFill>
                  <a:schemeClr val="bg1"/>
                </a:solidFill>
                <a:latin typeface="Times New Roman" pitchFamily="18" charset="0"/>
                <a:cs typeface="Times New Roman" pitchFamily="18" charset="0"/>
              </a:rPr>
              <a:t>Засада верховенства права </a:t>
            </a:r>
          </a:p>
        </p:txBody>
      </p:sp>
      <p:pic>
        <p:nvPicPr>
          <p:cNvPr id="53252" name="Picture 4" descr="https://encrypted-tbn0.gstatic.com/images?q=tbn:ANd9GcS0s6j3wvf0ckl1HtgjyKJmi6dWz74odZ-kH0vl3J1R6nf3fc-h"/>
          <p:cNvPicPr>
            <a:picLocks noChangeAspect="1" noChangeArrowheads="1"/>
          </p:cNvPicPr>
          <p:nvPr/>
        </p:nvPicPr>
        <p:blipFill>
          <a:blip r:embed="rId2"/>
          <a:srcRect/>
          <a:stretch>
            <a:fillRect/>
          </a:stretch>
        </p:blipFill>
        <p:spPr bwMode="auto">
          <a:xfrm>
            <a:off x="3778623" y="3359949"/>
            <a:ext cx="4589183" cy="2763039"/>
          </a:xfrm>
          <a:prstGeom prst="rect">
            <a:avLst/>
          </a:prstGeom>
          <a:noFill/>
        </p:spPr>
      </p:pic>
    </p:spTree>
    <p:extLst>
      <p:ext uri="{BB962C8B-B14F-4D97-AF65-F5344CB8AC3E}">
        <p14:creationId xmlns:p14="http://schemas.microsoft.com/office/powerpoint/2010/main" xmlns="" val="329159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646436"/>
            <a:ext cx="10892118" cy="5262979"/>
          </a:xfrm>
          <a:prstGeom prst="rect">
            <a:avLst/>
          </a:prstGeom>
        </p:spPr>
        <p:txBody>
          <a:bodyPr wrap="square">
            <a:spAutoFit/>
          </a:bodyPr>
          <a:lstStyle/>
          <a:p>
            <a:pPr algn="ctr"/>
            <a:r>
              <a:rPr lang="uk-UA" sz="2400" b="1" dirty="0" smtClean="0">
                <a:solidFill>
                  <a:srgbClr val="FFFF00"/>
                </a:solidFill>
                <a:latin typeface="Times New Roman" pitchFamily="18" charset="0"/>
                <a:cs typeface="Times New Roman" pitchFamily="18" charset="0"/>
              </a:rPr>
              <a:t>ЗМІСТ   ЗАСАДИ: </a:t>
            </a:r>
          </a:p>
          <a:p>
            <a:pPr algn="just"/>
            <a:r>
              <a:rPr lang="uk-UA" sz="2400" dirty="0" smtClean="0">
                <a:solidFill>
                  <a:schemeClr val="bg1"/>
                </a:solidFill>
                <a:latin typeface="Times New Roman" pitchFamily="18" charset="0"/>
                <a:cs typeface="Times New Roman" pitchFamily="18" charset="0"/>
              </a:rPr>
              <a:t>– всі закони, що ухвалюються в державі мають бути проникнуті передусім ідеями соціальної справедливості, свободи, рівності тощо; </a:t>
            </a:r>
          </a:p>
          <a:p>
            <a:pPr algn="just"/>
            <a:endParaRPr lang="uk-UA" sz="2400" dirty="0" smtClean="0">
              <a:solidFill>
                <a:schemeClr val="bg1"/>
              </a:solidFill>
              <a:latin typeface="Times New Roman" pitchFamily="18" charset="0"/>
              <a:cs typeface="Times New Roman" pitchFamily="18" charset="0"/>
            </a:endParaRPr>
          </a:p>
          <a:p>
            <a:pPr algn="just"/>
            <a:r>
              <a:rPr lang="uk-UA" sz="2400" dirty="0" smtClean="0">
                <a:solidFill>
                  <a:schemeClr val="bg1"/>
                </a:solidFill>
                <a:latin typeface="Times New Roman" pitchFamily="18" charset="0"/>
                <a:cs typeface="Times New Roman" pitchFamily="18" charset="0"/>
              </a:rPr>
              <a:t>– права людини мають визначальну та домінуючу роль в діяльності усіх без винятку органів держави, включаючи, зокрема, й органи досудового розслідування, прокуратури та суд; </a:t>
            </a:r>
          </a:p>
          <a:p>
            <a:pPr algn="just"/>
            <a:endParaRPr lang="uk-UA" sz="2400" dirty="0" smtClean="0">
              <a:solidFill>
                <a:schemeClr val="bg1"/>
              </a:solidFill>
              <a:latin typeface="Times New Roman" pitchFamily="18" charset="0"/>
              <a:cs typeface="Times New Roman" pitchFamily="18" charset="0"/>
            </a:endParaRPr>
          </a:p>
          <a:p>
            <a:pPr algn="just"/>
            <a:r>
              <a:rPr lang="uk-UA" sz="2400" dirty="0" smtClean="0">
                <a:solidFill>
                  <a:schemeClr val="bg1"/>
                </a:solidFill>
                <a:latin typeface="Times New Roman" pitchFamily="18" charset="0"/>
                <a:cs typeface="Times New Roman" pitchFamily="18" charset="0"/>
              </a:rPr>
              <a:t>– кримінальна процесуальна діяльність має бути спрямована на захист прав і свобод людини від будь-яких посягань шляхом забезпечення своєчасного і якісного проведення досудового розслідування та судового розгляду; </a:t>
            </a:r>
          </a:p>
          <a:p>
            <a:pPr algn="just"/>
            <a:endParaRPr lang="uk-UA" sz="2400" dirty="0" smtClean="0">
              <a:solidFill>
                <a:schemeClr val="bg1"/>
              </a:solidFill>
              <a:latin typeface="Times New Roman" pitchFamily="18" charset="0"/>
              <a:cs typeface="Times New Roman" pitchFamily="18" charset="0"/>
            </a:endParaRPr>
          </a:p>
          <a:p>
            <a:pPr algn="just"/>
            <a:r>
              <a:rPr lang="uk-UA" sz="2400" dirty="0" smtClean="0">
                <a:solidFill>
                  <a:schemeClr val="bg1"/>
                </a:solidFill>
                <a:latin typeface="Times New Roman" pitchFamily="18" charset="0"/>
                <a:cs typeface="Times New Roman" pitchFamily="18" charset="0"/>
              </a:rPr>
              <a:t>– правові позиції та висновки сформульовані у рішеннях Європейського суду з прав людини мають обов’язково враховуватися судами України.</a:t>
            </a:r>
            <a:endParaRPr lang="uk-UA" sz="2400" dirty="0">
              <a:solidFill>
                <a:schemeClr val="bg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376" y="963168"/>
            <a:ext cx="11169305" cy="5746914"/>
          </a:xfrm>
        </p:spPr>
        <p:txBody>
          <a:bodyPr>
            <a:normAutofit/>
          </a:bodyPr>
          <a:lstStyle/>
          <a:p>
            <a:endParaRPr lang="uk-UA" dirty="0" smtClean="0"/>
          </a:p>
          <a:p>
            <a:pPr marL="0" indent="0" algn="just">
              <a:buNone/>
            </a:pPr>
            <a:r>
              <a:rPr lang="uk-UA" sz="2800" dirty="0" smtClean="0">
                <a:solidFill>
                  <a:schemeClr val="bg1"/>
                </a:solidFill>
                <a:latin typeface="Times New Roman" pitchFamily="18" charset="0"/>
                <a:cs typeface="Times New Roman" pitchFamily="18" charset="0"/>
              </a:rPr>
              <a:t>– конституційно-правове положення, згідно з яким усі суб’єкти кримінального процесу повинні виконувати приписи норм кримінального процесуального та інших галузей права (ст. 58, п. 1 ч. 3 ст. 129 Конституції України, ст. 9 КПК України). </a:t>
            </a:r>
            <a:endParaRPr lang="uk-UA" sz="2800" dirty="0" smtClean="0">
              <a:latin typeface="Times New Roman" pitchFamily="18" charset="0"/>
              <a:cs typeface="Times New Roman" pitchFamily="18" charset="0"/>
            </a:endParaRPr>
          </a:p>
          <a:p>
            <a:endParaRPr lang="uk-UA" sz="2200" dirty="0"/>
          </a:p>
        </p:txBody>
      </p:sp>
      <p:sp>
        <p:nvSpPr>
          <p:cNvPr id="2" name="Заголовок 1"/>
          <p:cNvSpPr>
            <a:spLocks noGrp="1"/>
          </p:cNvSpPr>
          <p:nvPr>
            <p:ph type="title"/>
          </p:nvPr>
        </p:nvSpPr>
        <p:spPr>
          <a:xfrm>
            <a:off x="646111" y="158496"/>
            <a:ext cx="9582977" cy="877824"/>
          </a:xfrm>
        </p:spPr>
        <p:txBody>
          <a:bodyPr/>
          <a:lstStyle/>
          <a:p>
            <a:pPr algn="ctr"/>
            <a:r>
              <a:rPr lang="ru-RU" sz="3600" b="1" dirty="0">
                <a:solidFill>
                  <a:schemeClr val="bg1"/>
                </a:solidFill>
                <a:latin typeface="Times New Roman" pitchFamily="18" charset="0"/>
                <a:cs typeface="Times New Roman" pitchFamily="18" charset="0"/>
              </a:rPr>
              <a:t>Засада</a:t>
            </a:r>
            <a:r>
              <a:rPr lang="ru-RU" sz="3600" b="1" dirty="0">
                <a:solidFill>
                  <a:srgbClr val="FFFF00"/>
                </a:solidFill>
                <a:latin typeface="Times New Roman" pitchFamily="18" charset="0"/>
                <a:cs typeface="Times New Roman" pitchFamily="18" charset="0"/>
              </a:rPr>
              <a:t> </a:t>
            </a:r>
            <a:r>
              <a:rPr lang="uk-UA" sz="3600" b="1" dirty="0" smtClean="0">
                <a:solidFill>
                  <a:schemeClr val="bg1"/>
                </a:solidFill>
                <a:latin typeface="Times New Roman" pitchFamily="18" charset="0"/>
                <a:cs typeface="Times New Roman" pitchFamily="18" charset="0"/>
              </a:rPr>
              <a:t>законності</a:t>
            </a:r>
            <a:r>
              <a:rPr lang="ru-RU" sz="3600" b="1" dirty="0" smtClean="0">
                <a:solidFill>
                  <a:srgbClr val="FFFF00"/>
                </a:solidFill>
                <a:latin typeface="Times New Roman" pitchFamily="18" charset="0"/>
                <a:cs typeface="Times New Roman" pitchFamily="18" charset="0"/>
              </a:rPr>
              <a:t> </a:t>
            </a:r>
            <a:endParaRPr lang="ru-RU" sz="3600" b="1" dirty="0">
              <a:solidFill>
                <a:srgbClr val="FFFF00"/>
              </a:solidFill>
              <a:latin typeface="Times New Roman" pitchFamily="18" charset="0"/>
              <a:cs typeface="Times New Roman" pitchFamily="18" charset="0"/>
            </a:endParaRPr>
          </a:p>
        </p:txBody>
      </p:sp>
      <p:pic>
        <p:nvPicPr>
          <p:cNvPr id="4" name="Picture 2" descr="ÐÐ¾ÑÐ¾Ð¶ÐµÐµ Ð¸Ð·Ð¾Ð±ÑÐ°Ð¶ÐµÐ½Ð¸Ðµ"/>
          <p:cNvPicPr>
            <a:picLocks noChangeAspect="1" noChangeArrowheads="1"/>
          </p:cNvPicPr>
          <p:nvPr/>
        </p:nvPicPr>
        <p:blipFill>
          <a:blip r:embed="rId2"/>
          <a:srcRect/>
          <a:stretch>
            <a:fillRect/>
          </a:stretch>
        </p:blipFill>
        <p:spPr bwMode="auto">
          <a:xfrm>
            <a:off x="632009" y="3455893"/>
            <a:ext cx="4692212" cy="2756647"/>
          </a:xfrm>
          <a:prstGeom prst="rect">
            <a:avLst/>
          </a:prstGeom>
          <a:noFill/>
        </p:spPr>
      </p:pic>
      <p:pic>
        <p:nvPicPr>
          <p:cNvPr id="52226" name="Picture 2" descr="http://akrsud.kharkiv.ua/wp-content/uploads/2016/09/Skladovi-verhovenstva-prava.jpg"/>
          <p:cNvPicPr>
            <a:picLocks noChangeAspect="1" noChangeArrowheads="1"/>
          </p:cNvPicPr>
          <p:nvPr/>
        </p:nvPicPr>
        <p:blipFill>
          <a:blip r:embed="rId3"/>
          <a:srcRect/>
          <a:stretch>
            <a:fillRect/>
          </a:stretch>
        </p:blipFill>
        <p:spPr bwMode="auto">
          <a:xfrm>
            <a:off x="7261412" y="3489074"/>
            <a:ext cx="4203140" cy="2802093"/>
          </a:xfrm>
          <a:prstGeom prst="rect">
            <a:avLst/>
          </a:prstGeom>
          <a:noFill/>
        </p:spPr>
      </p:pic>
    </p:spTree>
    <p:extLst>
      <p:ext uri="{BB962C8B-B14F-4D97-AF65-F5344CB8AC3E}">
        <p14:creationId xmlns:p14="http://schemas.microsoft.com/office/powerpoint/2010/main" xmlns="" val="13871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7541" y="363070"/>
            <a:ext cx="11322424" cy="5262979"/>
          </a:xfrm>
          <a:prstGeom prst="rect">
            <a:avLst/>
          </a:prstGeom>
        </p:spPr>
        <p:txBody>
          <a:bodyPr wrap="square">
            <a:spAutoFit/>
          </a:bodyPr>
          <a:lstStyle/>
          <a:p>
            <a:pPr algn="ctr"/>
            <a:r>
              <a:rPr lang="uk-UA" sz="2800" b="1" dirty="0" smtClean="0">
                <a:solidFill>
                  <a:srgbClr val="FFFF00"/>
                </a:solidFill>
                <a:latin typeface="Times New Roman" pitchFamily="18" charset="0"/>
                <a:cs typeface="Times New Roman" pitchFamily="18" charset="0"/>
              </a:rPr>
              <a:t>ЗМІСТ   ЗАСАДИ: </a:t>
            </a:r>
          </a:p>
          <a:p>
            <a:pPr algn="ctr"/>
            <a:endParaRPr lang="uk-UA" sz="2800" b="1" dirty="0" smtClean="0">
              <a:solidFill>
                <a:srgbClr val="FFFF00"/>
              </a:solidFill>
              <a:latin typeface="Times New Roman" pitchFamily="18" charset="0"/>
              <a:cs typeface="Times New Roman" pitchFamily="18" charset="0"/>
            </a:endParaRPr>
          </a:p>
          <a:p>
            <a:pPr algn="just"/>
            <a:r>
              <a:rPr lang="uk-UA" sz="2800" dirty="0" smtClean="0">
                <a:solidFill>
                  <a:schemeClr val="bg1"/>
                </a:solidFill>
                <a:latin typeface="Times New Roman" pitchFamily="18" charset="0"/>
                <a:cs typeface="Times New Roman" pitchFamily="18" charset="0"/>
              </a:rPr>
              <a:t>– усі учасники кримінального процесу зобов’язані дотримуватися приписів законів, а для державних органів і їхніх посадових осіб діє правило «дозволено тільки те, що передбачено законом»; </a:t>
            </a:r>
          </a:p>
          <a:p>
            <a:pPr algn="just"/>
            <a:endParaRPr lang="uk-UA" sz="2800" dirty="0" smtClean="0">
              <a:solidFill>
                <a:schemeClr val="bg1"/>
              </a:solidFill>
              <a:latin typeface="Times New Roman" pitchFamily="18" charset="0"/>
              <a:cs typeface="Times New Roman" pitchFamily="18" charset="0"/>
            </a:endParaRPr>
          </a:p>
          <a:p>
            <a:pPr algn="just"/>
            <a:r>
              <a:rPr lang="uk-UA" sz="2800" dirty="0" smtClean="0">
                <a:solidFill>
                  <a:schemeClr val="bg1"/>
                </a:solidFill>
                <a:latin typeface="Times New Roman" pitchFamily="18" charset="0"/>
                <a:cs typeface="Times New Roman" pitchFamily="18" charset="0"/>
              </a:rPr>
              <a:t>– закон та інші нормативно-правові акти України, положення яких стосуються кримінального провадження, повинні відповідати КПК України; </a:t>
            </a:r>
          </a:p>
          <a:p>
            <a:pPr algn="just"/>
            <a:endParaRPr lang="uk-UA" sz="2800" dirty="0" smtClean="0">
              <a:solidFill>
                <a:schemeClr val="bg1"/>
              </a:solidFill>
              <a:latin typeface="Times New Roman" pitchFamily="18" charset="0"/>
              <a:cs typeface="Times New Roman" pitchFamily="18" charset="0"/>
            </a:endParaRPr>
          </a:p>
          <a:p>
            <a:pPr algn="just"/>
            <a:r>
              <a:rPr lang="uk-UA" sz="2800" dirty="0" smtClean="0">
                <a:solidFill>
                  <a:schemeClr val="bg1"/>
                </a:solidFill>
                <a:latin typeface="Times New Roman" pitchFamily="18" charset="0"/>
                <a:cs typeface="Times New Roman" pitchFamily="18" charset="0"/>
              </a:rPr>
              <a:t>– при здійсненні кримінального провадження не може застосовуватися закон, який суперечить КПК України;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1328" y="268942"/>
            <a:ext cx="11026589" cy="6252882"/>
          </a:xfrm>
        </p:spPr>
        <p:txBody>
          <a:bodyPr>
            <a:normAutofit/>
          </a:bodyPr>
          <a:lstStyle/>
          <a:p>
            <a:pPr marL="273050" indent="-4763" algn="just">
              <a:buNone/>
            </a:pPr>
            <a:endParaRPr lang="uk-UA" sz="2800" dirty="0" smtClean="0">
              <a:solidFill>
                <a:schemeClr val="bg1"/>
              </a:solidFill>
              <a:latin typeface="Times New Roman" pitchFamily="18" charset="0"/>
              <a:cs typeface="Times New Roman" pitchFamily="18" charset="0"/>
            </a:endParaRPr>
          </a:p>
          <a:p>
            <a:pPr marL="273050" indent="-4763" algn="just">
              <a:buNone/>
            </a:pPr>
            <a:r>
              <a:rPr lang="uk-UA" sz="2800" dirty="0" smtClean="0">
                <a:solidFill>
                  <a:schemeClr val="bg1"/>
                </a:solidFill>
                <a:latin typeface="Times New Roman" pitchFamily="18" charset="0"/>
                <a:cs typeface="Times New Roman" pitchFamily="18" charset="0"/>
              </a:rPr>
              <a:t>– у разі якщо норми КПК суперечать міжнародному договору, згода на обов’язковість якого надана Верховною Радою України, застосовуються положення відповідного міжнародного договору України; </a:t>
            </a:r>
          </a:p>
          <a:p>
            <a:pPr marL="273050" indent="-4763" algn="just">
              <a:buNone/>
            </a:pPr>
            <a:endParaRPr lang="uk-UA" sz="2800" dirty="0" smtClean="0">
              <a:solidFill>
                <a:schemeClr val="bg1"/>
              </a:solidFill>
              <a:latin typeface="Times New Roman" pitchFamily="18" charset="0"/>
              <a:cs typeface="Times New Roman" pitchFamily="18" charset="0"/>
            </a:endParaRPr>
          </a:p>
          <a:p>
            <a:pPr marL="273050" indent="-4763" algn="just">
              <a:buNone/>
            </a:pPr>
            <a:r>
              <a:rPr lang="uk-UA" sz="2800" dirty="0" smtClean="0">
                <a:solidFill>
                  <a:schemeClr val="bg1"/>
                </a:solidFill>
                <a:latin typeface="Times New Roman" pitchFamily="18" charset="0"/>
                <a:cs typeface="Times New Roman" pitchFamily="18" charset="0"/>
              </a:rPr>
              <a:t>– при конкуренції конституційних норм і норм інших законів слід застосовувати норми Конституції України як ті, що мають найвищу юридичну силу;  </a:t>
            </a:r>
          </a:p>
          <a:p>
            <a:pPr marL="273050" indent="-4763" algn="just">
              <a:buNone/>
            </a:pPr>
            <a:endParaRPr lang="uk-UA" sz="2800" dirty="0" smtClean="0">
              <a:solidFill>
                <a:schemeClr val="bg1"/>
              </a:solidFill>
              <a:latin typeface="Times New Roman" pitchFamily="18" charset="0"/>
              <a:cs typeface="Times New Roman" pitchFamily="18" charset="0"/>
            </a:endParaRPr>
          </a:p>
          <a:p>
            <a:pPr marL="273050" indent="-4763" algn="just">
              <a:buNone/>
            </a:pPr>
            <a:r>
              <a:rPr lang="uk-UA" sz="2800" dirty="0" smtClean="0">
                <a:solidFill>
                  <a:schemeClr val="bg1"/>
                </a:solidFill>
                <a:latin typeface="Times New Roman" pitchFamily="18" charset="0"/>
                <a:cs typeface="Times New Roman" pitchFamily="18" charset="0"/>
              </a:rPr>
              <a:t>– у разі конкуренції закону та відомчих нормативно-правових актів, якими регламентується порядок кримінального провадження, підлягає застосуванню закон; </a:t>
            </a:r>
          </a:p>
          <a:p>
            <a:pPr algn="just"/>
            <a:endParaRPr lang="uk-UA" sz="2800" b="1" dirty="0"/>
          </a:p>
        </p:txBody>
      </p:sp>
    </p:spTree>
    <p:extLst>
      <p:ext uri="{BB962C8B-B14F-4D97-AF65-F5344CB8AC3E}">
        <p14:creationId xmlns:p14="http://schemas.microsoft.com/office/powerpoint/2010/main" xmlns="" val="401998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258" y="309282"/>
            <a:ext cx="11711133" cy="6286590"/>
          </a:xfrm>
        </p:spPr>
        <p:txBody>
          <a:bodyPr>
            <a:noAutofit/>
          </a:bodyPr>
          <a:lstStyle/>
          <a:p>
            <a:pPr marL="273050" indent="-4763" algn="just">
              <a:buNone/>
            </a:pPr>
            <a:r>
              <a:rPr lang="uk-UA" sz="2400" dirty="0" smtClean="0">
                <a:solidFill>
                  <a:schemeClr val="bg1"/>
                </a:solidFill>
                <a:latin typeface="Times New Roman" pitchFamily="18" charset="0"/>
                <a:cs typeface="Times New Roman" pitchFamily="18" charset="0"/>
              </a:rPr>
              <a:t>– прокурор, керівник органу досудового розслідування, слідчий зобов’язані всебічно, повно і неупереджено дослідити обставини кримінального провадження, виявити як ті обставини, що викривають, так і ті, що виправдовують підозрюваного, обвинуваченого, а також обставини, що пом’якшують чи обтяжують його покарання, надати їм належну правову оцінку та забезпечити прийняття законних і неупереджених процесуальних рішень; </a:t>
            </a:r>
          </a:p>
          <a:p>
            <a:pPr marL="273050" indent="-4763" algn="just">
              <a:buNone/>
            </a:pPr>
            <a:r>
              <a:rPr lang="uk-UA" sz="2400" dirty="0" smtClean="0">
                <a:solidFill>
                  <a:schemeClr val="bg1"/>
                </a:solidFill>
                <a:latin typeface="Times New Roman" pitchFamily="18" charset="0"/>
                <a:cs typeface="Times New Roman" pitchFamily="18" charset="0"/>
              </a:rPr>
              <a:t>– кримінальне процесуальне законодавство України застосовується з урахуванням практики Європейського суду з прав людини; </a:t>
            </a:r>
          </a:p>
          <a:p>
            <a:pPr marL="273050" indent="-4763" algn="just">
              <a:buNone/>
            </a:pPr>
            <a:r>
              <a:rPr lang="uk-UA" sz="2400" dirty="0" smtClean="0">
                <a:solidFill>
                  <a:schemeClr val="bg1"/>
                </a:solidFill>
                <a:latin typeface="Times New Roman" pitchFamily="18" charset="0"/>
                <a:cs typeface="Times New Roman" pitchFamily="18" charset="0"/>
              </a:rPr>
              <a:t>– у випадках, коли положення КПК України не регулюють або неоднозначно регулюють питання кримінального провадження, застосовуються загальні засади кримінального провадження, визначені ч. 1 ст. 7 КПК України; </a:t>
            </a:r>
          </a:p>
          <a:p>
            <a:pPr marL="273050" indent="-4763" algn="just">
              <a:buNone/>
            </a:pPr>
            <a:r>
              <a:rPr lang="uk-UA" sz="2400" dirty="0" smtClean="0">
                <a:solidFill>
                  <a:schemeClr val="bg1"/>
                </a:solidFill>
                <a:latin typeface="Times New Roman" pitchFamily="18" charset="0"/>
                <a:cs typeface="Times New Roman" pitchFamily="18" charset="0"/>
              </a:rPr>
              <a:t>– істотне порушення вимог кримінального процесуального закону (ст. 412 КПК України) та неправильне застосування закону про кримінальну відповідальність (ст. 413 КПК України) є підставами до скасування чи зміни судового рішення. </a:t>
            </a:r>
          </a:p>
          <a:p>
            <a:endParaRPr lang="uk-U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5720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2608" y="914400"/>
            <a:ext cx="11379440" cy="5844987"/>
          </a:xfrm>
        </p:spPr>
        <p:txBody>
          <a:bodyPr>
            <a:normAutofit/>
          </a:bodyPr>
          <a:lstStyle/>
          <a:p>
            <a:pPr marL="0" indent="0" algn="just">
              <a:buNone/>
            </a:pPr>
            <a:r>
              <a:rPr lang="uk-UA" dirty="0" smtClean="0">
                <a:solidFill>
                  <a:schemeClr val="bg1"/>
                </a:solidFill>
                <a:latin typeface="Times New Roman" pitchFamily="18" charset="0"/>
                <a:cs typeface="Times New Roman" pitchFamily="18" charset="0"/>
              </a:rPr>
              <a:t>– </a:t>
            </a:r>
            <a:r>
              <a:rPr lang="uk-UA" sz="2400" dirty="0" smtClean="0">
                <a:solidFill>
                  <a:schemeClr val="bg1"/>
                </a:solidFill>
                <a:latin typeface="Times New Roman" pitchFamily="18" charset="0"/>
                <a:cs typeface="Times New Roman" pitchFamily="18" charset="0"/>
              </a:rPr>
              <a:t>конституційно-правове положення, згідно з яким не може бути привілеїв чи обмежень у процесуальних правах, передбачених КПК України, за ознаками раси, кольору шкіри, політичних, релігійних чи інших переконань, статі, етнічного та соціального походження, майнового стану, місця проживання, громадянства, освіти, роду занять, а також за мовним або іншими ознаками (частини 1, 2 ст. 24, п. 2 ч. 3 ст. 129 Конституції України, ст. 10 КПК України). </a:t>
            </a:r>
          </a:p>
          <a:p>
            <a:pPr marL="0" indent="0" algn="ctr">
              <a:buNone/>
            </a:pPr>
            <a:r>
              <a:rPr lang="uk-UA" dirty="0" smtClean="0">
                <a:solidFill>
                  <a:schemeClr val="bg1"/>
                </a:solidFill>
                <a:latin typeface="Times New Roman" pitchFamily="18" charset="0"/>
                <a:cs typeface="Times New Roman" pitchFamily="18" charset="0"/>
              </a:rPr>
              <a:t> </a:t>
            </a:r>
            <a:endParaRPr lang="uk-UA"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927847" y="282388"/>
            <a:ext cx="10394576" cy="535436"/>
          </a:xfrm>
        </p:spPr>
        <p:txBody>
          <a:bodyPr>
            <a:noAutofit/>
          </a:bodyPr>
          <a:lstStyle/>
          <a:p>
            <a:pPr algn="ctr"/>
            <a:r>
              <a:rPr lang="uk-UA" sz="3600" b="1" dirty="0" smtClean="0">
                <a:solidFill>
                  <a:schemeClr val="bg1"/>
                </a:solidFill>
                <a:latin typeface="Times New Roman" pitchFamily="18" charset="0"/>
                <a:cs typeface="Times New Roman" pitchFamily="18" charset="0"/>
              </a:rPr>
              <a:t>Засада рівності перед законом і судом </a:t>
            </a:r>
            <a:endParaRPr lang="uk-UA" sz="3600" b="1" dirty="0">
              <a:solidFill>
                <a:schemeClr val="bg1"/>
              </a:solidFill>
              <a:latin typeface="Times New Roman" pitchFamily="18" charset="0"/>
              <a:cs typeface="Times New Roman" pitchFamily="18" charset="0"/>
            </a:endParaRPr>
          </a:p>
        </p:txBody>
      </p:sp>
      <p:pic>
        <p:nvPicPr>
          <p:cNvPr id="49154" name="Picture 2" descr="ÐÐ°ÑÑÐ¸Ð½ÐºÐ¸ Ð¿Ð¾ Ð·Ð°Ð¿ÑÐ¾ÑÑ ÑÐ¾ÑÐ¾ ÑÑÐ²Ð½ÑÑÑÑ Ð¿ÐµÑÐµÐ´ Ð·Ð°ÐºÐ¾Ð½Ð¾Ð¼ Ñ ÑÑÐ´Ð¾Ð¼"/>
          <p:cNvPicPr>
            <a:picLocks noChangeAspect="1" noChangeArrowheads="1"/>
          </p:cNvPicPr>
          <p:nvPr/>
        </p:nvPicPr>
        <p:blipFill>
          <a:blip r:embed="rId2"/>
          <a:srcRect/>
          <a:stretch>
            <a:fillRect/>
          </a:stretch>
        </p:blipFill>
        <p:spPr bwMode="auto">
          <a:xfrm>
            <a:off x="8673353" y="3449171"/>
            <a:ext cx="3092077" cy="3065182"/>
          </a:xfrm>
          <a:prstGeom prst="rect">
            <a:avLst/>
          </a:prstGeom>
          <a:noFill/>
        </p:spPr>
      </p:pic>
      <p:pic>
        <p:nvPicPr>
          <p:cNvPr id="49156" name="Picture 4" descr="http://i86.fastpic.ru/big/2017/0102/7b/14dde29eda7a854654c1e13988eacc7b.jpg"/>
          <p:cNvPicPr>
            <a:picLocks noChangeAspect="1" noChangeArrowheads="1"/>
          </p:cNvPicPr>
          <p:nvPr/>
        </p:nvPicPr>
        <p:blipFill>
          <a:blip r:embed="rId3"/>
          <a:srcRect/>
          <a:stretch>
            <a:fillRect/>
          </a:stretch>
        </p:blipFill>
        <p:spPr bwMode="auto">
          <a:xfrm>
            <a:off x="4800600" y="3462805"/>
            <a:ext cx="3523527" cy="3166596"/>
          </a:xfrm>
          <a:prstGeom prst="rect">
            <a:avLst/>
          </a:prstGeom>
          <a:noFill/>
        </p:spPr>
      </p:pic>
      <p:pic>
        <p:nvPicPr>
          <p:cNvPr id="7" name="Рисунок 6" descr="https://lviv.com/wp-content/uploads/2018/03/povaha-do-liudyny-ne-maie-zalezhaty-vid-formy-statevoho-orhana-6.jpg"/>
          <p:cNvPicPr/>
          <p:nvPr/>
        </p:nvPicPr>
        <p:blipFill>
          <a:blip r:embed="rId4"/>
          <a:srcRect/>
          <a:stretch>
            <a:fillRect/>
          </a:stretch>
        </p:blipFill>
        <p:spPr bwMode="auto">
          <a:xfrm>
            <a:off x="708713" y="3493508"/>
            <a:ext cx="3796052" cy="3068657"/>
          </a:xfrm>
          <a:prstGeom prst="rect">
            <a:avLst/>
          </a:prstGeom>
          <a:noFill/>
          <a:ln w="9525">
            <a:noFill/>
            <a:miter lim="800000"/>
            <a:headEnd/>
            <a:tailEnd/>
          </a:ln>
        </p:spPr>
      </p:pic>
    </p:spTree>
    <p:extLst>
      <p:ext uri="{BB962C8B-B14F-4D97-AF65-F5344CB8AC3E}">
        <p14:creationId xmlns:p14="http://schemas.microsoft.com/office/powerpoint/2010/main" xmlns="" val="311737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199" y="551329"/>
            <a:ext cx="11295529" cy="5262979"/>
          </a:xfrm>
          <a:prstGeom prst="rect">
            <a:avLst/>
          </a:prstGeom>
        </p:spPr>
        <p:txBody>
          <a:bodyPr wrap="square">
            <a:spAutoFit/>
          </a:bodyPr>
          <a:lstStyle/>
          <a:p>
            <a:pPr algn="ctr"/>
            <a:r>
              <a:rPr lang="uk-UA" sz="2800" b="1" dirty="0" smtClean="0">
                <a:solidFill>
                  <a:srgbClr val="FFFF00"/>
                </a:solidFill>
                <a:latin typeface="Times New Roman" pitchFamily="18" charset="0"/>
                <a:cs typeface="Times New Roman" pitchFamily="18" charset="0"/>
              </a:rPr>
              <a:t>ЗМІСТ   ЗАСАДИ: </a:t>
            </a:r>
          </a:p>
          <a:p>
            <a:pPr algn="ctr"/>
            <a:endParaRPr lang="uk-UA" sz="2800" b="1" dirty="0" smtClean="0">
              <a:solidFill>
                <a:srgbClr val="FFFF00"/>
              </a:solidFill>
              <a:latin typeface="Times New Roman" pitchFamily="18" charset="0"/>
              <a:cs typeface="Times New Roman" pitchFamily="18" charset="0"/>
            </a:endParaRPr>
          </a:p>
          <a:p>
            <a:pPr algn="just"/>
            <a:r>
              <a:rPr lang="uk-UA" sz="2800" dirty="0" smtClean="0">
                <a:solidFill>
                  <a:schemeClr val="bg1"/>
                </a:solidFill>
                <a:latin typeface="Times New Roman" pitchFamily="18" charset="0"/>
                <a:cs typeface="Times New Roman" pitchFamily="18" charset="0"/>
              </a:rPr>
              <a:t>– іноземці та особи без громадянства, що перебувають в Україні на законних підставах, користуються тими ж правами і свободами, а також мають такі ж обов’язки, як і громадяни України, </a:t>
            </a:r>
          </a:p>
          <a:p>
            <a:pPr algn="just"/>
            <a:endParaRPr lang="uk-UA" sz="2800" dirty="0" smtClean="0">
              <a:solidFill>
                <a:schemeClr val="bg1"/>
              </a:solidFill>
              <a:latin typeface="Times New Roman" pitchFamily="18" charset="0"/>
              <a:cs typeface="Times New Roman" pitchFamily="18" charset="0"/>
            </a:endParaRPr>
          </a:p>
          <a:p>
            <a:pPr algn="just"/>
            <a:r>
              <a:rPr lang="uk-UA" sz="2800" dirty="0" smtClean="0">
                <a:solidFill>
                  <a:schemeClr val="bg1"/>
                </a:solidFill>
                <a:latin typeface="Times New Roman" pitchFamily="18" charset="0"/>
                <a:cs typeface="Times New Roman" pitchFamily="18" charset="0"/>
              </a:rPr>
              <a:t>– за винятками, встановленими Конституцією, законами або міжнародними договорами України (ч. 1 ст. 26 Конституції України); </a:t>
            </a:r>
          </a:p>
          <a:p>
            <a:pPr algn="just"/>
            <a:endParaRPr lang="uk-UA" sz="2800" dirty="0" smtClean="0">
              <a:solidFill>
                <a:schemeClr val="bg1"/>
              </a:solidFill>
              <a:latin typeface="Times New Roman" pitchFamily="18" charset="0"/>
              <a:cs typeface="Times New Roman" pitchFamily="18" charset="0"/>
            </a:endParaRPr>
          </a:p>
          <a:p>
            <a:pPr algn="just"/>
            <a:r>
              <a:rPr lang="uk-UA" sz="2800" dirty="0" smtClean="0">
                <a:solidFill>
                  <a:schemeClr val="bg1"/>
                </a:solidFill>
                <a:latin typeface="Times New Roman" pitchFamily="18" charset="0"/>
                <a:cs typeface="Times New Roman" pitchFamily="18" charset="0"/>
              </a:rPr>
              <a:t>– при здійсненні досудового розслідування та судового розгляду до всіх застосовується одне й те ж кримінальне і кримінальне процесуальне законодавство; </a:t>
            </a:r>
            <a:endParaRPr lang="uk-UA" sz="2800"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242047" y="212086"/>
            <a:ext cx="11658600" cy="1400530"/>
          </a:xfrm>
        </p:spPr>
        <p:txBody>
          <a:bodyPr/>
          <a:lstStyle/>
          <a:p>
            <a:pPr algn="ctr"/>
            <a:r>
              <a:rPr lang="uk-UA" b="1" dirty="0" smtClean="0">
                <a:solidFill>
                  <a:schemeClr val="bg1"/>
                </a:solidFill>
              </a:rPr>
              <a:t>Рекомендовані нормативні акти та література:</a:t>
            </a:r>
            <a:endParaRPr lang="uk-UA" dirty="0">
              <a:solidFill>
                <a:schemeClr val="bg1"/>
              </a:solidFill>
            </a:endParaRPr>
          </a:p>
        </p:txBody>
      </p:sp>
      <p:sp>
        <p:nvSpPr>
          <p:cNvPr id="7" name="Объект 2"/>
          <p:cNvSpPr>
            <a:spLocks noGrp="1"/>
          </p:cNvSpPr>
          <p:nvPr>
            <p:ph idx="1"/>
          </p:nvPr>
        </p:nvSpPr>
        <p:spPr>
          <a:xfrm>
            <a:off x="201706" y="1492624"/>
            <a:ext cx="11658600" cy="5096435"/>
          </a:xfrm>
        </p:spPr>
        <p:txBody>
          <a:bodyPr>
            <a:normAutofit fontScale="55000" lnSpcReduction="20000"/>
          </a:bodyPr>
          <a:lstStyle/>
          <a:p>
            <a:endParaRPr lang="uk-UA" dirty="0" smtClean="0">
              <a:solidFill>
                <a:schemeClr val="bg1"/>
              </a:solidFill>
            </a:endParaRPr>
          </a:p>
          <a:p>
            <a:pPr marL="0" lvl="0" indent="538163" algn="just"/>
            <a:r>
              <a:rPr lang="uk-UA" sz="4000" dirty="0" smtClean="0">
                <a:solidFill>
                  <a:schemeClr val="bg1"/>
                </a:solidFill>
                <a:latin typeface="Times New Roman" pitchFamily="18" charset="0"/>
                <a:cs typeface="Times New Roman" pitchFamily="18" charset="0"/>
              </a:rPr>
              <a:t>Конституція України : прийнята 28 черв. 1996 р. ; (із змін. та </a:t>
            </a:r>
            <a:r>
              <a:rPr lang="uk-UA" sz="4000" dirty="0" err="1" smtClean="0">
                <a:solidFill>
                  <a:schemeClr val="bg1"/>
                </a:solidFill>
                <a:latin typeface="Times New Roman" pitchFamily="18" charset="0"/>
                <a:cs typeface="Times New Roman" pitchFamily="18" charset="0"/>
              </a:rPr>
              <a:t>допов</a:t>
            </a:r>
            <a:r>
              <a:rPr lang="uk-UA" sz="4000" dirty="0" smtClean="0">
                <a:solidFill>
                  <a:schemeClr val="bg1"/>
                </a:solidFill>
                <a:latin typeface="Times New Roman" pitchFamily="18" charset="0"/>
                <a:cs typeface="Times New Roman" pitchFamily="18" charset="0"/>
              </a:rPr>
              <a:t>.). </a:t>
            </a:r>
            <a:r>
              <a:rPr lang="uk-UA" sz="4000" i="1" dirty="0" smtClean="0">
                <a:solidFill>
                  <a:schemeClr val="bg1"/>
                </a:solidFill>
                <a:latin typeface="Times New Roman" pitchFamily="18" charset="0"/>
                <a:cs typeface="Times New Roman" pitchFamily="18" charset="0"/>
              </a:rPr>
              <a:t>Відомості Верховної Ради України</a:t>
            </a:r>
            <a:r>
              <a:rPr lang="uk-UA" sz="4000" dirty="0" smtClean="0">
                <a:solidFill>
                  <a:schemeClr val="bg1"/>
                </a:solidFill>
                <a:latin typeface="Times New Roman" pitchFamily="18" charset="0"/>
                <a:cs typeface="Times New Roman" pitchFamily="18" charset="0"/>
              </a:rPr>
              <a:t>. 1996. № 30. Ст. 141. URL: </a:t>
            </a:r>
            <a:r>
              <a:rPr lang="en-US" sz="4000" dirty="0" smtClean="0">
                <a:solidFill>
                  <a:schemeClr val="bg1"/>
                </a:solidFill>
                <a:latin typeface="Times New Roman" pitchFamily="18" charset="0"/>
                <a:cs typeface="Times New Roman" pitchFamily="18" charset="0"/>
                <a:hlinkClick r:id="rId2"/>
              </a:rPr>
              <a:t>https://zakon.rada.gov.ua/laws/show/254%D0%BA/96-%D0%B2%D1%80</a:t>
            </a:r>
            <a:endParaRPr lang="uk-UA" sz="4000" dirty="0" smtClean="0">
              <a:solidFill>
                <a:schemeClr val="bg1"/>
              </a:solidFill>
              <a:latin typeface="Times New Roman" pitchFamily="18" charset="0"/>
              <a:cs typeface="Times New Roman" pitchFamily="18" charset="0"/>
            </a:endParaRPr>
          </a:p>
          <a:p>
            <a:pPr marL="0" lvl="0" indent="538163" algn="just"/>
            <a:r>
              <a:rPr lang="uk-UA" sz="4000" dirty="0" smtClean="0">
                <a:solidFill>
                  <a:schemeClr val="bg1"/>
                </a:solidFill>
                <a:latin typeface="Times New Roman" pitchFamily="18" charset="0"/>
                <a:cs typeface="Times New Roman" pitchFamily="18" charset="0"/>
              </a:rPr>
              <a:t>Кримінальний процесуальний кодекс України : Закон України від 13 квіт. 2012 р. </a:t>
            </a:r>
            <a:r>
              <a:rPr lang="uk-UA" sz="4000" i="1" dirty="0" smtClean="0">
                <a:solidFill>
                  <a:schemeClr val="bg1"/>
                </a:solidFill>
                <a:latin typeface="Times New Roman" pitchFamily="18" charset="0"/>
                <a:cs typeface="Times New Roman" pitchFamily="18" charset="0"/>
              </a:rPr>
              <a:t>Верховна Рада України</a:t>
            </a:r>
            <a:r>
              <a:rPr lang="uk-UA" sz="4000" dirty="0" smtClean="0">
                <a:solidFill>
                  <a:schemeClr val="bg1"/>
                </a:solidFill>
                <a:latin typeface="Times New Roman" pitchFamily="18" charset="0"/>
                <a:cs typeface="Times New Roman" pitchFamily="18" charset="0"/>
              </a:rPr>
              <a:t> : [сайт]. URL: </a:t>
            </a:r>
            <a:r>
              <a:rPr lang="uk-UA" sz="4000" u="sng" dirty="0" smtClean="0">
                <a:solidFill>
                  <a:schemeClr val="bg1"/>
                </a:solidFill>
                <a:latin typeface="Times New Roman" pitchFamily="18" charset="0"/>
                <a:cs typeface="Times New Roman" pitchFamily="18" charset="0"/>
                <a:hlinkClick r:id="rId3"/>
              </a:rPr>
              <a:t>http://zakon4.rada.gov.ua/laws/show/4651–17</a:t>
            </a:r>
            <a:endParaRPr lang="uk-UA" sz="4000" u="sng" dirty="0" smtClean="0">
              <a:solidFill>
                <a:schemeClr val="bg1"/>
              </a:solidFill>
              <a:latin typeface="Times New Roman" pitchFamily="18" charset="0"/>
              <a:cs typeface="Times New Roman" pitchFamily="18" charset="0"/>
            </a:endParaRPr>
          </a:p>
          <a:p>
            <a:pPr marL="0" indent="538163" algn="just"/>
            <a:r>
              <a:rPr lang="uk-UA" sz="4000" dirty="0" smtClean="0">
                <a:solidFill>
                  <a:schemeClr val="bg1"/>
                </a:solidFill>
                <a:latin typeface="Times New Roman" pitchFamily="18" charset="0"/>
                <a:cs typeface="Times New Roman" pitchFamily="18" charset="0"/>
              </a:rPr>
              <a:t>Інструкція </a:t>
            </a:r>
            <a:r>
              <a:rPr lang="uk-UA" sz="4000" dirty="0" smtClean="0">
                <a:solidFill>
                  <a:schemeClr val="bg1"/>
                </a:solidFill>
                <a:latin typeface="Times New Roman" pitchFamily="18" charset="0"/>
                <a:cs typeface="Times New Roman" pitchFamily="18" charset="0"/>
              </a:rPr>
              <a:t>про порядок проведення процесуальних дій під час кримінального провадження на морському чи річковому судні України, що перебуває за межами України під прапором або з розпізнавальним знаком України, якщо це судно приписано до порту, розташованого в Україні: наказ Генерального прокурора України від 14 лист. 2012 р. №112. </a:t>
            </a:r>
          </a:p>
          <a:p>
            <a:pPr marL="0" indent="538163" algn="just"/>
            <a:r>
              <a:rPr lang="uk-UA" sz="4000" dirty="0" smtClean="0">
                <a:solidFill>
                  <a:schemeClr val="bg1"/>
                </a:solidFill>
                <a:latin typeface="Times New Roman" pitchFamily="18" charset="0"/>
                <a:cs typeface="Times New Roman" pitchFamily="18" charset="0"/>
              </a:rPr>
              <a:t>Положення про дипломатичні представництва та консульські установи іноземних держав в Україні : </a:t>
            </a:r>
            <a:r>
              <a:rPr lang="uk-UA" sz="4000" dirty="0" err="1" smtClean="0">
                <a:solidFill>
                  <a:schemeClr val="bg1"/>
                </a:solidFill>
                <a:latin typeface="Times New Roman" pitchFamily="18" charset="0"/>
                <a:cs typeface="Times New Roman" pitchFamily="18" charset="0"/>
              </a:rPr>
              <a:t>затв</a:t>
            </a:r>
            <a:r>
              <a:rPr lang="uk-UA" sz="4000" dirty="0" smtClean="0">
                <a:solidFill>
                  <a:schemeClr val="bg1"/>
                </a:solidFill>
                <a:latin typeface="Times New Roman" pitchFamily="18" charset="0"/>
                <a:cs typeface="Times New Roman" pitchFamily="18" charset="0"/>
              </a:rPr>
              <a:t>. Указом Президента України від 10 черв. 1993 р. </a:t>
            </a:r>
            <a:r>
              <a:rPr lang="uk-UA" sz="4000" i="1" dirty="0" smtClean="0">
                <a:solidFill>
                  <a:schemeClr val="bg1"/>
                </a:solidFill>
                <a:latin typeface="Times New Roman" pitchFamily="18" charset="0"/>
                <a:cs typeface="Times New Roman" pitchFamily="18" charset="0"/>
              </a:rPr>
              <a:t>Верховна Рада України</a:t>
            </a:r>
            <a:r>
              <a:rPr lang="uk-UA" sz="4000" dirty="0" smtClean="0">
                <a:solidFill>
                  <a:schemeClr val="bg1"/>
                </a:solidFill>
                <a:latin typeface="Times New Roman" pitchFamily="18" charset="0"/>
                <a:cs typeface="Times New Roman" pitchFamily="18" charset="0"/>
              </a:rPr>
              <a:t> : [сайт]. URL: </a:t>
            </a:r>
            <a:r>
              <a:rPr lang="uk-UA" sz="4000" dirty="0" smtClean="0">
                <a:solidFill>
                  <a:schemeClr val="bg1"/>
                </a:solidFill>
                <a:latin typeface="Times New Roman" pitchFamily="18" charset="0"/>
                <a:cs typeface="Times New Roman" pitchFamily="18" charset="0"/>
                <a:hlinkClick r:id="rId4"/>
              </a:rPr>
              <a:t>https://</a:t>
            </a:r>
            <a:r>
              <a:rPr lang="uk-UA" sz="4000" dirty="0" smtClean="0">
                <a:solidFill>
                  <a:schemeClr val="bg1"/>
                </a:solidFill>
                <a:latin typeface="Times New Roman" pitchFamily="18" charset="0"/>
                <a:cs typeface="Times New Roman" pitchFamily="18" charset="0"/>
                <a:hlinkClick r:id="rId4"/>
              </a:rPr>
              <a:t>zakon.rada.gov.ua/laws/show/198/93</a:t>
            </a:r>
            <a:endParaRPr lang="uk-UA" sz="4000" dirty="0" smtClean="0">
              <a:solidFill>
                <a:schemeClr val="bg1"/>
              </a:solidFill>
              <a:latin typeface="Times New Roman" pitchFamily="18" charset="0"/>
              <a:cs typeface="Times New Roman" pitchFamily="18" charset="0"/>
            </a:endParaRPr>
          </a:p>
          <a:p>
            <a:pPr marL="0" indent="538163" algn="just"/>
            <a:r>
              <a:rPr lang="uk-UA" sz="4000" dirty="0" smtClean="0">
                <a:solidFill>
                  <a:schemeClr val="bg1"/>
                </a:solidFill>
                <a:latin typeface="Times New Roman" pitchFamily="18" charset="0"/>
                <a:cs typeface="Times New Roman" pitchFamily="18" charset="0"/>
              </a:rPr>
              <a:t>Галаган</a:t>
            </a:r>
            <a:r>
              <a:rPr lang="uk-UA" sz="4000" dirty="0" smtClean="0">
                <a:solidFill>
                  <a:schemeClr val="bg1"/>
                </a:solidFill>
                <a:latin typeface="Times New Roman" pitchFamily="18" charset="0"/>
                <a:cs typeface="Times New Roman" pitchFamily="18" charset="0"/>
              </a:rPr>
              <a:t> В.І., </a:t>
            </a:r>
            <a:r>
              <a:rPr lang="uk-UA" sz="4000" dirty="0" err="1" smtClean="0">
                <a:solidFill>
                  <a:schemeClr val="bg1"/>
                </a:solidFill>
                <a:latin typeface="Times New Roman" pitchFamily="18" charset="0"/>
                <a:cs typeface="Times New Roman" pitchFamily="18" charset="0"/>
              </a:rPr>
              <a:t>Калачова</a:t>
            </a:r>
            <a:r>
              <a:rPr lang="uk-UA" sz="4000" dirty="0" smtClean="0">
                <a:solidFill>
                  <a:schemeClr val="bg1"/>
                </a:solidFill>
                <a:latin typeface="Times New Roman" pitchFamily="18" charset="0"/>
                <a:cs typeface="Times New Roman" pitchFamily="18" charset="0"/>
              </a:rPr>
              <a:t> О.М. Особливості початку досудового розслідування при виявленні ознак кримінального правопорушення на території дипломатичних представництв чи консульських установ України. Часопис Національного університету «Острозька академія». Серія «Право». 2013. № 2 (8). С.1-14.</a:t>
            </a:r>
          </a:p>
        </p:txBody>
      </p:sp>
    </p:spTree>
    <p:extLst>
      <p:ext uri="{BB962C8B-B14F-4D97-AF65-F5344CB8AC3E}">
        <p14:creationId xmlns:p14="http://schemas.microsoft.com/office/powerpoint/2010/main" xmlns="" val="2581352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640" y="215153"/>
            <a:ext cx="11228832" cy="6258799"/>
          </a:xfrm>
        </p:spPr>
        <p:txBody>
          <a:bodyPr>
            <a:normAutofit/>
          </a:bodyPr>
          <a:lstStyle/>
          <a:p>
            <a:pPr algn="just">
              <a:buNone/>
            </a:pPr>
            <a:r>
              <a:rPr lang="uk-UA" sz="2800" dirty="0" smtClean="0">
                <a:solidFill>
                  <a:schemeClr val="bg1"/>
                </a:solidFill>
                <a:latin typeface="Times New Roman" pitchFamily="18" charset="0"/>
                <a:cs typeface="Times New Roman" pitchFamily="18" charset="0"/>
              </a:rPr>
              <a:t>– матеріали кримінальних проваджень розглядаються та вирішуються судами, що входять до системи загальної юрисдикції; </a:t>
            </a:r>
          </a:p>
          <a:p>
            <a:pPr algn="just">
              <a:buNone/>
            </a:pPr>
            <a:endParaRPr lang="uk-UA" sz="2800" dirty="0" smtClean="0">
              <a:solidFill>
                <a:schemeClr val="bg1"/>
              </a:solidFill>
              <a:latin typeface="Times New Roman" pitchFamily="18" charset="0"/>
              <a:cs typeface="Times New Roman" pitchFamily="18" charset="0"/>
            </a:endParaRPr>
          </a:p>
          <a:p>
            <a:pPr algn="just">
              <a:buNone/>
            </a:pPr>
            <a:r>
              <a:rPr lang="uk-UA" sz="2800" dirty="0" smtClean="0">
                <a:solidFill>
                  <a:schemeClr val="bg1"/>
                </a:solidFill>
                <a:latin typeface="Times New Roman" pitchFamily="18" charset="0"/>
                <a:cs typeface="Times New Roman" pitchFamily="18" charset="0"/>
              </a:rPr>
              <a:t>– суд не повинен встановлювати при вирішенні кримінальної справи будь-яких переваг, привілеїв або обмежувати права громадян за ознаками раси, кольору шкіри, політичних, релігійних чи інших переконань та ін.; </a:t>
            </a:r>
          </a:p>
          <a:p>
            <a:pPr algn="just">
              <a:buNone/>
            </a:pPr>
            <a:endParaRPr lang="uk-UA" sz="2800" dirty="0" smtClean="0">
              <a:solidFill>
                <a:schemeClr val="bg1"/>
              </a:solidFill>
              <a:latin typeface="Times New Roman" pitchFamily="18" charset="0"/>
              <a:cs typeface="Times New Roman" pitchFamily="18" charset="0"/>
            </a:endParaRPr>
          </a:p>
          <a:p>
            <a:pPr algn="just">
              <a:buNone/>
            </a:pPr>
            <a:r>
              <a:rPr lang="uk-UA" sz="2800" dirty="0" smtClean="0">
                <a:solidFill>
                  <a:schemeClr val="bg1"/>
                </a:solidFill>
                <a:latin typeface="Times New Roman" pitchFamily="18" charset="0"/>
                <a:cs typeface="Times New Roman" pitchFamily="18" charset="0"/>
              </a:rPr>
              <a:t>– суд повинен забезпечити всім учасникам судового розгляду рівні можливості щодо надання і дослідження доказів, подання клопотань і здійснення інших процесуальних прав.</a:t>
            </a:r>
          </a:p>
          <a:p>
            <a:pPr algn="just"/>
            <a:endParaRPr lang="uk-UA" dirty="0"/>
          </a:p>
        </p:txBody>
      </p:sp>
    </p:spTree>
    <p:extLst>
      <p:ext uri="{BB962C8B-B14F-4D97-AF65-F5344CB8AC3E}">
        <p14:creationId xmlns:p14="http://schemas.microsoft.com/office/powerpoint/2010/main" xmlns="" val="72293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918" y="295835"/>
            <a:ext cx="11678322" cy="6470725"/>
          </a:xfrm>
        </p:spPr>
        <p:txBody>
          <a:bodyPr>
            <a:noAutofit/>
          </a:bodyPr>
          <a:lstStyle/>
          <a:p>
            <a:pPr marL="0" indent="0" algn="ctr">
              <a:buNone/>
            </a:pPr>
            <a:r>
              <a:rPr lang="uk-UA" sz="3200" b="1" dirty="0" smtClean="0">
                <a:solidFill>
                  <a:srgbClr val="FFFF00"/>
                </a:solidFill>
                <a:latin typeface="Times New Roman" pitchFamily="18" charset="0"/>
                <a:cs typeface="Times New Roman" pitchFamily="18" charset="0"/>
              </a:rPr>
              <a:t>Деякі винятки встановлені для окремих категорій осіб: </a:t>
            </a:r>
            <a:endParaRPr lang="uk-UA" b="1" dirty="0" smtClean="0">
              <a:latin typeface="Times New Roman" pitchFamily="18" charset="0"/>
              <a:cs typeface="Times New Roman" pitchFamily="18" charset="0"/>
            </a:endParaRPr>
          </a:p>
          <a:p>
            <a:pPr marL="0" indent="444500" algn="just">
              <a:buAutoNum type="arabicParenR"/>
            </a:pPr>
            <a:r>
              <a:rPr lang="uk-UA" sz="2400" dirty="0" smtClean="0">
                <a:solidFill>
                  <a:schemeClr val="bg1"/>
                </a:solidFill>
                <a:latin typeface="Times New Roman" pitchFamily="18" charset="0"/>
                <a:cs typeface="Times New Roman" pitchFamily="18" charset="0"/>
              </a:rPr>
              <a:t>для малолітніх або неповнолітніх осіб – у зв’язку з особливістю їхнього фізичного і психічного розвитку встановлені додаткові процесуальні гарантії охорони їхніх прав і законних інтересів при проведенні процесуальних дій, зокрема участь педагога або психолога під час допиту тощо; </a:t>
            </a:r>
          </a:p>
          <a:p>
            <a:pPr marL="0" indent="444500" algn="just">
              <a:buAutoNum type="arabicParenR"/>
            </a:pPr>
            <a:r>
              <a:rPr lang="uk-UA" sz="2400" dirty="0" smtClean="0">
                <a:solidFill>
                  <a:schemeClr val="bg1"/>
                </a:solidFill>
                <a:latin typeface="Times New Roman" pitchFamily="18" charset="0"/>
                <a:cs typeface="Times New Roman" pitchFamily="18" charset="0"/>
              </a:rPr>
              <a:t>для певних категорій посадових осіб держави (Президента України, народних депутатів, суддів, адвокатів тощо) установлений особливий порядок притягнення до кримінальної відповідальності, кримінального провадження, застосування запобіжних заходів, що зумовлено не особистістю конкретної людини, а особливим характером публічної функції, яка виконується нею і вимагає особливого захисту її законних прав та інтересів; </a:t>
            </a:r>
          </a:p>
          <a:p>
            <a:pPr marL="0" indent="444500" algn="just">
              <a:buAutoNum type="arabicParenR"/>
            </a:pPr>
            <a:r>
              <a:rPr lang="uk-UA" sz="2400" dirty="0" smtClean="0">
                <a:solidFill>
                  <a:schemeClr val="bg1"/>
                </a:solidFill>
                <a:latin typeface="Times New Roman" pitchFamily="18" charset="0"/>
                <a:cs typeface="Times New Roman" pitchFamily="18" charset="0"/>
              </a:rPr>
              <a:t>для іноземців, у разі їх затримання або арешту, – у частині, що стосується повідомлення Міністерства закордонних справ України, консульської установи про застосований арешт, а також у частині прав на їх відвідування консульськими посадовими особами; </a:t>
            </a:r>
          </a:p>
          <a:p>
            <a:pPr marL="0" indent="444500" algn="just">
              <a:buAutoNum type="arabicParenR"/>
            </a:pPr>
            <a:r>
              <a:rPr lang="uk-UA" sz="2400" dirty="0" smtClean="0">
                <a:solidFill>
                  <a:schemeClr val="bg1"/>
                </a:solidFill>
                <a:latin typeface="Times New Roman" pitchFamily="18" charset="0"/>
                <a:cs typeface="Times New Roman" pitchFamily="18" charset="0"/>
              </a:rPr>
              <a:t>для осіб, які користуються дипломатичним імунітетом.</a:t>
            </a:r>
            <a:endParaRPr lang="uk-UA"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891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8224" y="1426464"/>
            <a:ext cx="11524846" cy="4768147"/>
          </a:xfrm>
        </p:spPr>
        <p:txBody>
          <a:bodyPr>
            <a:noAutofit/>
          </a:bodyPr>
          <a:lstStyle/>
          <a:p>
            <a:pPr marL="0" indent="0" algn="just">
              <a:buNone/>
            </a:pPr>
            <a:r>
              <a:rPr lang="uk-UA" sz="2400" dirty="0" smtClean="0">
                <a:solidFill>
                  <a:schemeClr val="bg1"/>
                </a:solidFill>
                <a:latin typeface="Times New Roman" pitchFamily="18" charset="0"/>
                <a:cs typeface="Times New Roman" pitchFamily="18" charset="0"/>
              </a:rPr>
              <a:t>– конституційно-правове положення, згідно з яким посадові особи державних органів, які ведуть кримінальний процес, зобов’язані ставитися з повагою до кожної людини, котру залучають до кримінального процесу, не втручатися в її особисте та сімейне життя (статті 3, 28 Конституції України). </a:t>
            </a:r>
          </a:p>
          <a:p>
            <a:pPr marL="0" indent="0" algn="just">
              <a:buNone/>
            </a:pPr>
            <a:r>
              <a:rPr lang="uk-UA" sz="2400" dirty="0" smtClean="0">
                <a:solidFill>
                  <a:schemeClr val="bg1"/>
                </a:solidFill>
                <a:latin typeface="Times New Roman" pitchFamily="18" charset="0"/>
                <a:cs typeface="Times New Roman" pitchFamily="18" charset="0"/>
              </a:rPr>
              <a:t>	</a:t>
            </a:r>
          </a:p>
          <a:p>
            <a:pPr marL="0" indent="0" algn="just">
              <a:buNone/>
            </a:pPr>
            <a:r>
              <a:rPr lang="uk-UA" sz="2400" dirty="0" smtClean="0">
                <a:solidFill>
                  <a:schemeClr val="bg1"/>
                </a:solidFill>
                <a:latin typeface="Times New Roman" pitchFamily="18" charset="0"/>
                <a:cs typeface="Times New Roman" pitchFamily="18" charset="0"/>
              </a:rPr>
              <a:t>	Цей принцип випливає з положень ст. 3 Конвенції про захист прав і основних свобод людини, відповідно до якої жодна людина не може зазнавати катувань або нелюдського чи такого, що принижує її гідність, поводження чи покарання. </a:t>
            </a:r>
            <a:endParaRPr lang="uk-UA" sz="2400"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376518" y="309282"/>
            <a:ext cx="11376872" cy="627530"/>
          </a:xfrm>
        </p:spPr>
        <p:txBody>
          <a:bodyPr>
            <a:noAutofit/>
          </a:bodyPr>
          <a:lstStyle/>
          <a:p>
            <a:pPr algn="ctr"/>
            <a:r>
              <a:rPr lang="uk-UA" sz="3600" b="1" dirty="0" smtClean="0">
                <a:solidFill>
                  <a:schemeClr val="bg1"/>
                </a:solidFill>
                <a:latin typeface="Times New Roman" pitchFamily="18" charset="0"/>
                <a:cs typeface="Times New Roman" pitchFamily="18" charset="0"/>
              </a:rPr>
              <a:t>Засада поваги до людської гідності </a:t>
            </a:r>
            <a:endParaRPr lang="uk-UA" sz="3600" b="1" dirty="0">
              <a:solidFill>
                <a:schemeClr val="bg1"/>
              </a:solidFill>
              <a:latin typeface="Times New Roman" pitchFamily="18" charset="0"/>
              <a:cs typeface="Times New Roman" pitchFamily="18" charset="0"/>
            </a:endParaRPr>
          </a:p>
        </p:txBody>
      </p:sp>
      <p:pic>
        <p:nvPicPr>
          <p:cNvPr id="46082" name="Picture 2" descr="ÐÐ°ÑÑÐ¸Ð½ÐºÐ¸ Ð¿Ð¾ Ð·Ð°Ð¿ÑÐ¾ÑÑ ÑÐ¾ÑÐ¾ Ð¿Ð¾Ð²Ð°Ð³Ð¸ Ð´Ð¾ Ð³ÑÐ´Ð½Ð¾ÑÑÑ"/>
          <p:cNvPicPr>
            <a:picLocks noChangeAspect="1" noChangeArrowheads="1"/>
          </p:cNvPicPr>
          <p:nvPr/>
        </p:nvPicPr>
        <p:blipFill>
          <a:blip r:embed="rId2"/>
          <a:srcRect/>
          <a:stretch>
            <a:fillRect/>
          </a:stretch>
        </p:blipFill>
        <p:spPr bwMode="auto">
          <a:xfrm>
            <a:off x="4862046" y="4668557"/>
            <a:ext cx="2428875" cy="1885950"/>
          </a:xfrm>
          <a:prstGeom prst="rect">
            <a:avLst/>
          </a:prstGeom>
          <a:noFill/>
        </p:spPr>
      </p:pic>
    </p:spTree>
    <p:extLst>
      <p:ext uri="{BB962C8B-B14F-4D97-AF65-F5344CB8AC3E}">
        <p14:creationId xmlns:p14="http://schemas.microsoft.com/office/powerpoint/2010/main" xmlns="" val="1537525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112" y="743712"/>
            <a:ext cx="11779983" cy="5966370"/>
          </a:xfrm>
        </p:spPr>
        <p:txBody>
          <a:bodyPr>
            <a:noAutofit/>
          </a:bodyPr>
          <a:lstStyle/>
          <a:p>
            <a:pPr algn="just"/>
            <a:r>
              <a:rPr lang="uk-UA" sz="2200" smtClean="0">
                <a:solidFill>
                  <a:schemeClr val="bg1"/>
                </a:solidFill>
                <a:latin typeface="Times New Roman" pitchFamily="18" charset="0"/>
                <a:cs typeface="Times New Roman" pitchFamily="18" charset="0"/>
              </a:rPr>
              <a:t>– під час кримінального провадження повинна бути забезпечена повага до людської гідності, прав і свобод кожної особи; </a:t>
            </a:r>
          </a:p>
          <a:p>
            <a:pPr algn="just"/>
            <a:r>
              <a:rPr lang="uk-UA" sz="2200" smtClean="0">
                <a:solidFill>
                  <a:schemeClr val="bg1"/>
                </a:solidFill>
                <a:latin typeface="Times New Roman" pitchFamily="18" charset="0"/>
                <a:cs typeface="Times New Roman" pitchFamily="18" charset="0"/>
              </a:rPr>
              <a:t>– забороняється під час кримінального провадження піддавати особу катуванню, жорстокому, нелюдському або такому, що принижує її гідність поводженню чи покаранню, вдаватися до погроз застосування такого поводження, утримувати особу у принизливих умовах, примушувати до дій, що принижують її гідність; </a:t>
            </a:r>
          </a:p>
          <a:p>
            <a:pPr algn="just"/>
            <a:r>
              <a:rPr lang="uk-UA" sz="2200" smtClean="0">
                <a:solidFill>
                  <a:schemeClr val="bg1"/>
                </a:solidFill>
                <a:latin typeface="Times New Roman" pitchFamily="18" charset="0"/>
                <a:cs typeface="Times New Roman" pitchFamily="18" charset="0"/>
              </a:rPr>
              <a:t>– кожен має право захищати усіма засобами, що не заборонені законом, свою людську гідність, свободи та інтереси, порушені під час здійснення кримінального провадження; </a:t>
            </a:r>
          </a:p>
          <a:p>
            <a:pPr algn="just"/>
            <a:r>
              <a:rPr lang="uk-UA" sz="2200" smtClean="0">
                <a:solidFill>
                  <a:schemeClr val="bg1"/>
                </a:solidFill>
                <a:latin typeface="Times New Roman" pitchFamily="18" charset="0"/>
                <a:cs typeface="Times New Roman" pitchFamily="18" charset="0"/>
              </a:rPr>
              <a:t>– слідчий суддя, суд може прийняти рішення про здійснення кримінального провадження у закритому судовому засіданні впродовж усього судового провадження або його окремої частини, якщо необхідно запобігти розголошенню обставин, які принижують гідність особи (п. 3 ч. 2 ст. 27 КПК України); </a:t>
            </a:r>
          </a:p>
          <a:p>
            <a:pPr algn="just"/>
            <a:r>
              <a:rPr lang="uk-UA" sz="2200" smtClean="0">
                <a:solidFill>
                  <a:schemeClr val="bg1"/>
                </a:solidFill>
                <a:latin typeface="Times New Roman" pitchFamily="18" charset="0"/>
                <a:cs typeface="Times New Roman" pitchFamily="18" charset="0"/>
              </a:rPr>
              <a:t>– під час виконання процесуальних дій не допускаються приниження честі та гідності осіб, які беруть у них участь чи дії, що є небезпечними для їх здоров’я, провадження процесуальних дій, пов’язаних з оголенням особи, може провадити тільки слідчий тієї самої статі (наприклад, ч. 5 ст. 236, ч. 4 ст. 240, частини 2, 4 ст. 241 КПК України).</a:t>
            </a:r>
            <a:endParaRPr lang="uk-UA" sz="220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585216" y="109728"/>
            <a:ext cx="9970724" cy="585216"/>
          </a:xfrm>
        </p:spPr>
        <p:txBody>
          <a:bodyPr>
            <a:normAutofit fontScale="90000"/>
          </a:bodyPr>
          <a:lstStyle/>
          <a:p>
            <a:pPr marL="0" indent="0" algn="ctr"/>
            <a:r>
              <a:rPr lang="uk-UA" sz="3600" b="1" dirty="0" smtClean="0">
                <a:solidFill>
                  <a:srgbClr val="FFFF00"/>
                </a:solidFill>
                <a:latin typeface="Times New Roman" pitchFamily="18" charset="0"/>
                <a:cs typeface="Times New Roman" pitchFamily="18" charset="0"/>
              </a:rPr>
              <a:t>ЗМІСТ   ЗАСАДИ: </a:t>
            </a:r>
          </a:p>
        </p:txBody>
      </p:sp>
    </p:spTree>
    <p:extLst>
      <p:ext uri="{BB962C8B-B14F-4D97-AF65-F5344CB8AC3E}">
        <p14:creationId xmlns:p14="http://schemas.microsoft.com/office/powerpoint/2010/main" xmlns="" val="174842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293594" y="449000"/>
            <a:ext cx="11685493" cy="3127918"/>
            <a:chOff x="0" y="0"/>
            <a:chExt cx="11685493" cy="3566425"/>
          </a:xfrm>
        </p:grpSpPr>
        <p:sp>
          <p:nvSpPr>
            <p:cNvPr id="7" name="Скругленный прямоугольник 6"/>
            <p:cNvSpPr/>
            <p:nvPr/>
          </p:nvSpPr>
          <p:spPr>
            <a:xfrm>
              <a:off x="0" y="0"/>
              <a:ext cx="11685493" cy="3566425"/>
            </a:xfrm>
            <a:prstGeom prst="roundRect">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Скругленный прямоугольник 4"/>
            <p:cNvSpPr/>
            <p:nvPr/>
          </p:nvSpPr>
          <p:spPr>
            <a:xfrm>
              <a:off x="174099" y="174099"/>
              <a:ext cx="11337295" cy="32182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just" defTabSz="1644650" rtl="0">
                <a:lnSpc>
                  <a:spcPct val="90000"/>
                </a:lnSpc>
                <a:spcBef>
                  <a:spcPct val="0"/>
                </a:spcBef>
                <a:spcAft>
                  <a:spcPct val="35000"/>
                </a:spcAft>
              </a:pPr>
              <a:r>
                <a:rPr lang="uk-UA" sz="3700" b="1" i="0" kern="1200" noProof="0" dirty="0" smtClean="0"/>
                <a:t>	</a:t>
              </a:r>
              <a:r>
                <a:rPr lang="uk-UA" sz="2800" b="1" i="0" kern="1200" noProof="0" dirty="0" smtClean="0">
                  <a:solidFill>
                    <a:schemeClr val="bg1"/>
                  </a:solidFill>
                </a:rPr>
                <a:t>ВИНЯТКОМ</a:t>
              </a:r>
              <a:r>
                <a:rPr lang="uk-UA" sz="2800" b="0" i="0" kern="1200" noProof="0" dirty="0" smtClean="0">
                  <a:solidFill>
                    <a:schemeClr val="bg1"/>
                  </a:solidFill>
                </a:rPr>
                <a:t> з цієї засади є те, що особу може бути піддано дослідженням у межах проведення освідування, медичної або психіатричної експертизи, отримання зразків для експертизи, зокрема й примусово (ч. 3 ст. 241, ч. 3 ст. 242, ст. 245 КПК України), виключно на підставі і в порядку передбаченому законом та лише з метою отримати докази у кримінальному провадженні.</a:t>
              </a:r>
              <a:endParaRPr lang="uk-UA" sz="2800" b="0" kern="1200" noProof="0" dirty="0">
                <a:solidFill>
                  <a:schemeClr val="bg1"/>
                </a:solidFill>
              </a:endParaRPr>
            </a:p>
          </p:txBody>
        </p:sp>
      </p:grpSp>
      <p:pic>
        <p:nvPicPr>
          <p:cNvPr id="44036" name="Picture 4" descr="https://24tv.ua/resources/photos/news/620_DIR/201609/728792_1526187.jpg?201609184014"/>
          <p:cNvPicPr>
            <a:picLocks noChangeAspect="1" noChangeArrowheads="1"/>
          </p:cNvPicPr>
          <p:nvPr/>
        </p:nvPicPr>
        <p:blipFill>
          <a:blip r:embed="rId2"/>
          <a:srcRect/>
          <a:stretch>
            <a:fillRect/>
          </a:stretch>
        </p:blipFill>
        <p:spPr bwMode="auto">
          <a:xfrm>
            <a:off x="632012" y="3621928"/>
            <a:ext cx="4474322" cy="2929959"/>
          </a:xfrm>
          <a:prstGeom prst="rect">
            <a:avLst/>
          </a:prstGeom>
          <a:noFill/>
        </p:spPr>
      </p:pic>
      <p:pic>
        <p:nvPicPr>
          <p:cNvPr id="44038" name="Picture 6" descr="http://ustymenkooleh.patrioty.org.ua/images/2018/05/27154052_36_large.jpg"/>
          <p:cNvPicPr>
            <a:picLocks noChangeAspect="1" noChangeArrowheads="1"/>
          </p:cNvPicPr>
          <p:nvPr/>
        </p:nvPicPr>
        <p:blipFill>
          <a:blip r:embed="rId3"/>
          <a:srcRect/>
          <a:stretch>
            <a:fillRect/>
          </a:stretch>
        </p:blipFill>
        <p:spPr bwMode="auto">
          <a:xfrm>
            <a:off x="6844552" y="3635095"/>
            <a:ext cx="4286063" cy="2855072"/>
          </a:xfrm>
          <a:prstGeom prst="rect">
            <a:avLst/>
          </a:prstGeom>
          <a:noFill/>
        </p:spPr>
      </p:pic>
    </p:spTree>
    <p:extLst>
      <p:ext uri="{BB962C8B-B14F-4D97-AF65-F5344CB8AC3E}">
        <p14:creationId xmlns:p14="http://schemas.microsoft.com/office/powerpoint/2010/main" xmlns="" val="67368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259" y="1734670"/>
            <a:ext cx="11772093" cy="4958738"/>
          </a:xfrm>
        </p:spPr>
        <p:txBody>
          <a:bodyPr>
            <a:normAutofit/>
          </a:bodyPr>
          <a:lstStyle/>
          <a:p>
            <a:pPr marL="0" indent="0" algn="just">
              <a:buNone/>
            </a:pPr>
            <a:r>
              <a:rPr lang="uk-UA" sz="2800" dirty="0" smtClean="0">
                <a:solidFill>
                  <a:schemeClr val="bg1"/>
                </a:solidFill>
                <a:latin typeface="Times New Roman" pitchFamily="18" charset="0"/>
                <a:cs typeface="Times New Roman" pitchFamily="18" charset="0"/>
              </a:rPr>
              <a:t>– конституційно-правове положення, згідно з яким ніхто не може триматися під вартою, бути затриманим або обмеженим у здійсненні права на вільне пересування в інший спосіб через підозру або обвинувачення у вчиненні кримінального правопорушення інакше як на підставах та в порядку, передбачених КПК України (ст. 29 Конституції України, ст. 12 КПК України). </a:t>
            </a:r>
            <a:endParaRPr lang="uk-UA" dirty="0" smtClean="0"/>
          </a:p>
          <a:p>
            <a:pPr marL="0" indent="0" algn="ctr">
              <a:buNone/>
            </a:pPr>
            <a:endParaRPr lang="uk-UA" sz="2600" dirty="0" smtClean="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766483" y="336176"/>
            <a:ext cx="10609729" cy="1154001"/>
          </a:xfrm>
        </p:spPr>
        <p:txBody>
          <a:bodyPr>
            <a:noAutofit/>
          </a:bodyPr>
          <a:lstStyle/>
          <a:p>
            <a:pPr algn="ctr"/>
            <a:r>
              <a:rPr lang="uk-UA" sz="3600" b="1" dirty="0" smtClean="0">
                <a:solidFill>
                  <a:schemeClr val="bg1"/>
                </a:solidFill>
                <a:latin typeface="Times New Roman" pitchFamily="18" charset="0"/>
                <a:cs typeface="Times New Roman" pitchFamily="18" charset="0"/>
              </a:rPr>
              <a:t>Засада забезпечення права людини на свободу та особисту недоторканність </a:t>
            </a:r>
            <a:endParaRPr lang="uk-UA" sz="3600" b="1" dirty="0">
              <a:solidFill>
                <a:schemeClr val="bg1"/>
              </a:solidFill>
              <a:latin typeface="Times New Roman" pitchFamily="18" charset="0"/>
              <a:cs typeface="Times New Roman" pitchFamily="18" charset="0"/>
            </a:endParaRPr>
          </a:p>
        </p:txBody>
      </p:sp>
      <p:pic>
        <p:nvPicPr>
          <p:cNvPr id="4" name="Рисунок 3" descr="ÐÐ¾ÑÐ¾Ð¶ÐµÐµ Ð¸Ð·Ð¾Ð±ÑÐ°Ð¶ÐµÐ½Ð¸Ðµ"/>
          <p:cNvPicPr/>
          <p:nvPr/>
        </p:nvPicPr>
        <p:blipFill>
          <a:blip r:embed="rId2"/>
          <a:srcRect/>
          <a:stretch>
            <a:fillRect/>
          </a:stretch>
        </p:blipFill>
        <p:spPr bwMode="auto">
          <a:xfrm>
            <a:off x="1300035" y="4453367"/>
            <a:ext cx="3056659" cy="1931595"/>
          </a:xfrm>
          <a:prstGeom prst="rect">
            <a:avLst/>
          </a:prstGeom>
          <a:noFill/>
          <a:ln w="9525">
            <a:noFill/>
            <a:miter lim="800000"/>
            <a:headEnd/>
            <a:tailEnd/>
          </a:ln>
        </p:spPr>
      </p:pic>
      <p:pic>
        <p:nvPicPr>
          <p:cNvPr id="5" name="Рисунок 4" descr="https://image.zn.ua/media/images/645x426/Dec2018/219191.jpg"/>
          <p:cNvPicPr/>
          <p:nvPr/>
        </p:nvPicPr>
        <p:blipFill>
          <a:blip r:embed="rId3"/>
          <a:srcRect/>
          <a:stretch>
            <a:fillRect/>
          </a:stretch>
        </p:blipFill>
        <p:spPr bwMode="auto">
          <a:xfrm>
            <a:off x="7568823" y="4351258"/>
            <a:ext cx="2944166" cy="1947553"/>
          </a:xfrm>
          <a:prstGeom prst="rect">
            <a:avLst/>
          </a:prstGeom>
          <a:noFill/>
          <a:ln w="9525">
            <a:noFill/>
            <a:miter lim="800000"/>
            <a:headEnd/>
            <a:tailEnd/>
          </a:ln>
        </p:spPr>
      </p:pic>
    </p:spTree>
    <p:extLst>
      <p:ext uri="{BB962C8B-B14F-4D97-AF65-F5344CB8AC3E}">
        <p14:creationId xmlns:p14="http://schemas.microsoft.com/office/powerpoint/2010/main" xmlns="" val="122329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8565" y="416859"/>
            <a:ext cx="11040035" cy="4832092"/>
          </a:xfrm>
          <a:prstGeom prst="rect">
            <a:avLst/>
          </a:prstGeom>
        </p:spPr>
        <p:txBody>
          <a:bodyPr wrap="square">
            <a:spAutoFit/>
          </a:bodyPr>
          <a:lstStyle/>
          <a:p>
            <a:pPr algn="ctr"/>
            <a:r>
              <a:rPr lang="uk-UA" sz="2800" b="1" dirty="0" smtClean="0">
                <a:solidFill>
                  <a:srgbClr val="FFFF00"/>
                </a:solidFill>
              </a:rPr>
              <a:t>Зміст засади: </a:t>
            </a:r>
          </a:p>
          <a:p>
            <a:pPr algn="just"/>
            <a:r>
              <a:rPr lang="uk-UA" sz="2800" dirty="0" smtClean="0">
                <a:solidFill>
                  <a:schemeClr val="bg1"/>
                </a:solidFill>
                <a:latin typeface="Times New Roman" pitchFamily="18" charset="0"/>
                <a:cs typeface="Times New Roman" pitchFamily="18" charset="0"/>
              </a:rPr>
              <a:t>– кожен із учасників кримінального процесу має право на свободу й особисту недоторканність, ніхто із них не може бути позбавлений свободи та права на особисту недоторканність; </a:t>
            </a:r>
          </a:p>
          <a:p>
            <a:pPr algn="just"/>
            <a:r>
              <a:rPr lang="uk-UA" sz="2800" dirty="0" smtClean="0">
                <a:solidFill>
                  <a:schemeClr val="bg1"/>
                </a:solidFill>
                <a:latin typeface="Times New Roman" pitchFamily="18" charset="0"/>
                <a:cs typeface="Times New Roman" pitchFamily="18" charset="0"/>
              </a:rPr>
              <a:t>– кожен, кого затримано через підозру або обвинувачення у вчиненні кримінального правопорушення або інакше позбавлено свободи, повинен бути в найкоротший строк доставлений до слідчого судді для вирішення питання про законність та обґрунтованість його затримання, іншого позбавлення свободи та подальшого тримання; </a:t>
            </a:r>
          </a:p>
          <a:p>
            <a:pPr algn="just"/>
            <a:r>
              <a:rPr lang="uk-UA" sz="2800" dirty="0" smtClean="0">
                <a:solidFill>
                  <a:schemeClr val="bg1"/>
                </a:solidFill>
                <a:latin typeface="Times New Roman" pitchFamily="18" charset="0"/>
                <a:cs typeface="Times New Roman" pitchFamily="18" charset="0"/>
              </a:rPr>
              <a:t>– кожний затриманий має право у будь-який час оскаржити в суді своє затримання;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1706" y="309282"/>
            <a:ext cx="11709877" cy="6548718"/>
          </a:xfrm>
        </p:spPr>
        <p:txBody>
          <a:bodyPr>
            <a:normAutofit fontScale="92500"/>
          </a:bodyPr>
          <a:lstStyle/>
          <a:p>
            <a:pPr marL="0" indent="0" algn="just">
              <a:buNone/>
            </a:pPr>
            <a:r>
              <a:rPr lang="uk-UA" sz="2600" dirty="0" smtClean="0">
                <a:solidFill>
                  <a:schemeClr val="bg1"/>
                </a:solidFill>
                <a:latin typeface="Times New Roman" pitchFamily="18" charset="0"/>
                <a:cs typeface="Times New Roman" pitchFamily="18" charset="0"/>
              </a:rPr>
              <a:t>– затримана особа негайно звільняється, якщо протягом 72 годин з моменту затримання їй не вручено вмотивованого судового рішення про тримання під вартою;</a:t>
            </a:r>
          </a:p>
          <a:p>
            <a:pPr marL="0" indent="0" algn="just">
              <a:buNone/>
            </a:pPr>
            <a:r>
              <a:rPr lang="uk-UA" sz="2600" dirty="0" smtClean="0">
                <a:solidFill>
                  <a:schemeClr val="bg1"/>
                </a:solidFill>
                <a:latin typeface="Times New Roman" pitchFamily="18" charset="0"/>
                <a:cs typeface="Times New Roman" pitchFamily="18" charset="0"/>
              </a:rPr>
              <a:t> </a:t>
            </a:r>
          </a:p>
          <a:p>
            <a:pPr marL="0" indent="0" algn="just">
              <a:buNone/>
            </a:pPr>
            <a:r>
              <a:rPr lang="uk-UA" sz="2600" dirty="0" smtClean="0">
                <a:solidFill>
                  <a:schemeClr val="bg1"/>
                </a:solidFill>
                <a:latin typeface="Times New Roman" pitchFamily="18" charset="0"/>
                <a:cs typeface="Times New Roman" pitchFamily="18" charset="0"/>
              </a:rPr>
              <a:t>– про затримання особи, взяття її під варту або обмеження в праві на вільне пересування в інший спосіб, а також про її місце перебування має бути негайно повідомлено її близьких родичів, членів сім’ї чи інших осіб за вибором цієї особи в порядку, передбаченому КПК України;</a:t>
            </a:r>
          </a:p>
          <a:p>
            <a:pPr marL="0" indent="0" algn="just">
              <a:buNone/>
            </a:pPr>
            <a:r>
              <a:rPr lang="uk-UA" sz="2600" dirty="0" smtClean="0">
                <a:solidFill>
                  <a:schemeClr val="bg1"/>
                </a:solidFill>
                <a:latin typeface="Times New Roman" pitchFamily="18" charset="0"/>
                <a:cs typeface="Times New Roman" pitchFamily="18" charset="0"/>
              </a:rPr>
              <a:t> </a:t>
            </a:r>
          </a:p>
          <a:p>
            <a:pPr marL="0" indent="0" algn="just">
              <a:buNone/>
            </a:pPr>
            <a:r>
              <a:rPr lang="uk-UA" sz="2600" dirty="0" smtClean="0">
                <a:solidFill>
                  <a:schemeClr val="bg1"/>
                </a:solidFill>
                <a:latin typeface="Times New Roman" pitchFamily="18" charset="0"/>
                <a:cs typeface="Times New Roman" pitchFamily="18" charset="0"/>
              </a:rPr>
              <a:t>– кожен, хто понад строк, передбачений КПК України, тримається під вартою або позбавлений свободи в інший спосіб, має бути негайно звільнений;</a:t>
            </a:r>
          </a:p>
          <a:p>
            <a:pPr marL="0" indent="0" algn="just">
              <a:buNone/>
            </a:pPr>
            <a:r>
              <a:rPr lang="uk-UA" sz="2600" dirty="0" smtClean="0">
                <a:solidFill>
                  <a:schemeClr val="bg1"/>
                </a:solidFill>
                <a:latin typeface="Times New Roman" pitchFamily="18" charset="0"/>
                <a:cs typeface="Times New Roman" pitchFamily="18" charset="0"/>
              </a:rPr>
              <a:t> </a:t>
            </a:r>
          </a:p>
          <a:p>
            <a:pPr marL="0" indent="0" algn="just">
              <a:buNone/>
            </a:pPr>
            <a:r>
              <a:rPr lang="uk-UA" sz="2600" dirty="0" smtClean="0">
                <a:solidFill>
                  <a:schemeClr val="bg1"/>
                </a:solidFill>
                <a:latin typeface="Times New Roman" pitchFamily="18" charset="0"/>
                <a:cs typeface="Times New Roman" pitchFamily="18" charset="0"/>
              </a:rPr>
              <a:t>– затримання особи, взяття її під варту або обмеження в праві на вільне пересування в інший спосіб під час кримінального провадження, здійснене за відсутності підстав або з порушенням порядку, передбаченого КПК України, тягне за собою відповідальність, установлену законом. Завідомо незаконні затримання або арешт тягнуть за собою кримінальну відповідальність, передбачену ст. 371 КК України. </a:t>
            </a:r>
          </a:p>
          <a:p>
            <a:endParaRPr lang="uk-UA" dirty="0"/>
          </a:p>
        </p:txBody>
      </p:sp>
    </p:spTree>
    <p:extLst>
      <p:ext uri="{BB962C8B-B14F-4D97-AF65-F5344CB8AC3E}">
        <p14:creationId xmlns:p14="http://schemas.microsoft.com/office/powerpoint/2010/main" xmlns="" val="282736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982063586"/>
              </p:ext>
            </p:extLst>
          </p:nvPr>
        </p:nvGraphicFramePr>
        <p:xfrm>
          <a:off x="147918" y="954740"/>
          <a:ext cx="11577917" cy="5809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816864" y="134471"/>
            <a:ext cx="9301205" cy="694585"/>
          </a:xfrm>
        </p:spPr>
        <p:txBody>
          <a:bodyPr/>
          <a:lstStyle/>
          <a:p>
            <a:pPr algn="ctr"/>
            <a:r>
              <a:rPr lang="uk-UA" sz="3200" b="1" smtClean="0">
                <a:solidFill>
                  <a:srgbClr val="FFFF00"/>
                </a:solidFill>
                <a:latin typeface="Times New Roman" pitchFamily="18" charset="0"/>
                <a:cs typeface="Times New Roman" pitchFamily="18" charset="0"/>
              </a:rPr>
              <a:t>Винятками є те, що: </a:t>
            </a:r>
            <a:endParaRPr lang="uk-UA"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4453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7264" y="1267968"/>
            <a:ext cx="11195842" cy="4980431"/>
          </a:xfrm>
        </p:spPr>
        <p:txBody>
          <a:bodyPr>
            <a:noAutofit/>
          </a:bodyPr>
          <a:lstStyle/>
          <a:p>
            <a:pPr marL="0" indent="0" algn="just">
              <a:buNone/>
            </a:pPr>
            <a:r>
              <a:rPr lang="uk-UA" sz="2400" smtClean="0">
                <a:solidFill>
                  <a:schemeClr val="bg1"/>
                </a:solidFill>
                <a:latin typeface="Times New Roman" pitchFamily="18" charset="0"/>
                <a:cs typeface="Times New Roman" pitchFamily="18" charset="0"/>
              </a:rPr>
              <a:t>– конституційно-правове положення, згідно з яким не допускається проникнення до житла чи до іншого володіння особи, проведення в них огляду чи обшуку інакше як за вмотивованим рішенням суду, крім випадків, передбачених КПК України (ст. 30 Конституції України, ст. 13 КПК України). </a:t>
            </a:r>
          </a:p>
          <a:p>
            <a:pPr marL="0" indent="0" algn="ctr">
              <a:buNone/>
            </a:pPr>
            <a:r>
              <a:rPr lang="uk-UA" sz="2400" smtClean="0">
                <a:solidFill>
                  <a:schemeClr val="bg1"/>
                </a:solidFill>
                <a:latin typeface="Times New Roman" pitchFamily="18" charset="0"/>
                <a:cs typeface="Times New Roman" pitchFamily="18" charset="0"/>
              </a:rPr>
              <a:t>	</a:t>
            </a:r>
            <a:endParaRPr lang="uk-UA" sz="240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207264" y="183777"/>
            <a:ext cx="11143488" cy="1230495"/>
          </a:xfrm>
        </p:spPr>
        <p:txBody>
          <a:bodyPr>
            <a:normAutofit/>
          </a:bodyPr>
          <a:lstStyle/>
          <a:p>
            <a:pPr algn="ctr"/>
            <a:r>
              <a:rPr lang="uk-UA" sz="3600" b="1" dirty="0" smtClean="0">
                <a:solidFill>
                  <a:schemeClr val="bg1"/>
                </a:solidFill>
                <a:latin typeface="Times New Roman" pitchFamily="18" charset="0"/>
                <a:cs typeface="Times New Roman" pitchFamily="18" charset="0"/>
              </a:rPr>
              <a:t>Засада забезпечення недоторканності житла чи іншого володіння особи </a:t>
            </a:r>
            <a:endParaRPr lang="uk-UA" sz="3600" b="1" dirty="0">
              <a:solidFill>
                <a:schemeClr val="bg1"/>
              </a:solidFill>
              <a:latin typeface="Times New Roman" pitchFamily="18" charset="0"/>
              <a:cs typeface="Times New Roman" pitchFamily="18" charset="0"/>
            </a:endParaRPr>
          </a:p>
        </p:txBody>
      </p:sp>
      <p:pic>
        <p:nvPicPr>
          <p:cNvPr id="4" name="Рисунок 3" descr="http://mukachevo.today/uploads/thumb/16/oneNewsPage_golovnaImage/80940-1.jpeg"/>
          <p:cNvPicPr/>
          <p:nvPr/>
        </p:nvPicPr>
        <p:blipFill>
          <a:blip r:embed="rId2"/>
          <a:srcRect/>
          <a:stretch>
            <a:fillRect/>
          </a:stretch>
        </p:blipFill>
        <p:spPr bwMode="auto">
          <a:xfrm>
            <a:off x="580007" y="3217333"/>
            <a:ext cx="4395405" cy="2981761"/>
          </a:xfrm>
          <a:prstGeom prst="rect">
            <a:avLst/>
          </a:prstGeom>
          <a:noFill/>
          <a:ln w="9525">
            <a:noFill/>
            <a:miter lim="800000"/>
            <a:headEnd/>
            <a:tailEnd/>
          </a:ln>
        </p:spPr>
      </p:pic>
      <p:pic>
        <p:nvPicPr>
          <p:cNvPr id="39938" name="Picture 2" descr="https://kmoas.gov.ua/sites/default/files/styles/full/public/field/image/489.jpg"/>
          <p:cNvPicPr>
            <a:picLocks noChangeAspect="1" noChangeArrowheads="1"/>
          </p:cNvPicPr>
          <p:nvPr/>
        </p:nvPicPr>
        <p:blipFill>
          <a:blip r:embed="rId3"/>
          <a:srcRect/>
          <a:stretch>
            <a:fillRect/>
          </a:stretch>
        </p:blipFill>
        <p:spPr bwMode="auto">
          <a:xfrm>
            <a:off x="7046259" y="3089369"/>
            <a:ext cx="4491317" cy="3150956"/>
          </a:xfrm>
          <a:prstGeom prst="rect">
            <a:avLst/>
          </a:prstGeom>
          <a:noFill/>
        </p:spPr>
      </p:pic>
    </p:spTree>
    <p:extLst>
      <p:ext uri="{BB962C8B-B14F-4D97-AF65-F5344CB8AC3E}">
        <p14:creationId xmlns:p14="http://schemas.microsoft.com/office/powerpoint/2010/main" xmlns="" val="326264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047" y="685800"/>
            <a:ext cx="11803649" cy="6068567"/>
          </a:xfrm>
        </p:spPr>
        <p:txBody>
          <a:bodyPr>
            <a:normAutofit/>
          </a:bodyPr>
          <a:lstStyle/>
          <a:p>
            <a:pPr marL="342900" lvl="3" indent="-342900"/>
            <a:endParaRPr lang="en-US" sz="2300" dirty="0" smtClean="0">
              <a:solidFill>
                <a:schemeClr val="bg1"/>
              </a:solidFill>
              <a:latin typeface="Times New Roman" pitchFamily="18" charset="0"/>
              <a:cs typeface="Times New Roman" pitchFamily="18" charset="0"/>
            </a:endParaRPr>
          </a:p>
          <a:p>
            <a:pPr marL="0" lvl="3" indent="719138" algn="just"/>
            <a:r>
              <a:rPr lang="uk-UA" sz="2200" dirty="0" smtClean="0">
                <a:solidFill>
                  <a:schemeClr val="bg1"/>
                </a:solidFill>
                <a:latin typeface="Times New Roman" pitchFamily="18" charset="0"/>
                <a:cs typeface="Times New Roman" pitchFamily="18" charset="0"/>
              </a:rPr>
              <a:t>Кримінальний процес : підручник /  [О. В. </a:t>
            </a:r>
            <a:r>
              <a:rPr lang="uk-UA" sz="2200" dirty="0" err="1" smtClean="0">
                <a:solidFill>
                  <a:schemeClr val="bg1"/>
                </a:solidFill>
                <a:latin typeface="Times New Roman" pitchFamily="18" charset="0"/>
                <a:cs typeface="Times New Roman" pitchFamily="18" charset="0"/>
              </a:rPr>
              <a:t>Капліна</a:t>
            </a:r>
            <a:r>
              <a:rPr lang="uk-UA" sz="2200" dirty="0" smtClean="0">
                <a:solidFill>
                  <a:schemeClr val="bg1"/>
                </a:solidFill>
                <a:latin typeface="Times New Roman" pitchFamily="18" charset="0"/>
                <a:cs typeface="Times New Roman" pitchFamily="18" charset="0"/>
              </a:rPr>
              <a:t>, О. Г. Шило, В.М. Трофименко та ін. ] ; за </a:t>
            </a:r>
            <a:r>
              <a:rPr lang="uk-UA" sz="2200" dirty="0" err="1" smtClean="0">
                <a:solidFill>
                  <a:schemeClr val="bg1"/>
                </a:solidFill>
                <a:latin typeface="Times New Roman" pitchFamily="18" charset="0"/>
                <a:cs typeface="Times New Roman" pitchFamily="18" charset="0"/>
              </a:rPr>
              <a:t>заг</a:t>
            </a:r>
            <a:r>
              <a:rPr lang="uk-UA" sz="2200" dirty="0" smtClean="0">
                <a:solidFill>
                  <a:schemeClr val="bg1"/>
                </a:solidFill>
                <a:latin typeface="Times New Roman" pitchFamily="18" charset="0"/>
                <a:cs typeface="Times New Roman" pitchFamily="18" charset="0"/>
              </a:rPr>
              <a:t>. ред. О. В. </a:t>
            </a:r>
            <a:r>
              <a:rPr lang="uk-UA" sz="2200" dirty="0" err="1" smtClean="0">
                <a:solidFill>
                  <a:schemeClr val="bg1"/>
                </a:solidFill>
                <a:latin typeface="Times New Roman" pitchFamily="18" charset="0"/>
                <a:cs typeface="Times New Roman" pitchFamily="18" charset="0"/>
              </a:rPr>
              <a:t>Капліної</a:t>
            </a:r>
            <a:r>
              <a:rPr lang="uk-UA" sz="2200" dirty="0" smtClean="0">
                <a:solidFill>
                  <a:schemeClr val="bg1"/>
                </a:solidFill>
                <a:latin typeface="Times New Roman" pitchFamily="18" charset="0"/>
                <a:cs typeface="Times New Roman" pitchFamily="18" charset="0"/>
              </a:rPr>
              <a:t>, О. Г. Шило.  – Харків : Право, 2018. – 584 с. </a:t>
            </a:r>
          </a:p>
          <a:p>
            <a:pPr marL="0" indent="719138" algn="just"/>
            <a:r>
              <a:rPr lang="uk-UA" sz="2200" dirty="0" smtClean="0">
                <a:solidFill>
                  <a:schemeClr val="bg1"/>
                </a:solidFill>
                <a:latin typeface="Times New Roman" pitchFamily="18" charset="0"/>
                <a:cs typeface="Times New Roman" pitchFamily="18" charset="0"/>
              </a:rPr>
              <a:t>Галаган В.І., Моргун Н.С. Недоторканність права власності як засада кримінального провадження на досудовому розслідування: монографія/ В.І.Галаган, Н.С.Моргун. – Київ, 2017.- 184 с.</a:t>
            </a:r>
          </a:p>
          <a:p>
            <a:pPr marL="0" indent="719138" algn="just"/>
            <a:r>
              <a:rPr lang="uk-UA" sz="2200" dirty="0" err="1" smtClean="0">
                <a:solidFill>
                  <a:schemeClr val="bg1"/>
                </a:solidFill>
                <a:latin typeface="Times New Roman" pitchFamily="18" charset="0"/>
                <a:cs typeface="Times New Roman" pitchFamily="18" charset="0"/>
              </a:rPr>
              <a:t>Гловюк</a:t>
            </a:r>
            <a:r>
              <a:rPr lang="uk-UA" sz="2200" dirty="0" smtClean="0">
                <a:solidFill>
                  <a:schemeClr val="bg1"/>
                </a:solidFill>
                <a:latin typeface="Times New Roman" pitchFamily="18" charset="0"/>
                <a:cs typeface="Times New Roman" pitchFamily="18" charset="0"/>
              </a:rPr>
              <a:t> </a:t>
            </a:r>
            <a:r>
              <a:rPr lang="uk-UA" sz="2200" dirty="0" smtClean="0">
                <a:solidFill>
                  <a:schemeClr val="bg1"/>
                </a:solidFill>
                <a:latin typeface="Times New Roman" pitchFamily="18" charset="0"/>
                <a:cs typeface="Times New Roman" pitchFamily="18" charset="0"/>
              </a:rPr>
              <a:t>І. В. Використання практики Європейського суду з прав людини у кримінальному провадженні : </a:t>
            </a:r>
            <a:r>
              <a:rPr lang="uk-UA" sz="2200" dirty="0" err="1" smtClean="0">
                <a:solidFill>
                  <a:schemeClr val="bg1"/>
                </a:solidFill>
                <a:latin typeface="Times New Roman" pitchFamily="18" charset="0"/>
                <a:cs typeface="Times New Roman" pitchFamily="18" charset="0"/>
              </a:rPr>
              <a:t>навч.-метод</a:t>
            </a:r>
            <a:r>
              <a:rPr lang="uk-UA" sz="2200" dirty="0" smtClean="0">
                <a:solidFill>
                  <a:schemeClr val="bg1"/>
                </a:solidFill>
                <a:latin typeface="Times New Roman" pitchFamily="18" charset="0"/>
                <a:cs typeface="Times New Roman" pitchFamily="18" charset="0"/>
              </a:rPr>
              <a:t>. </a:t>
            </a:r>
            <a:r>
              <a:rPr lang="uk-UA" sz="2200" dirty="0" err="1">
                <a:solidFill>
                  <a:schemeClr val="bg1"/>
                </a:solidFill>
                <a:latin typeface="Times New Roman" pitchFamily="18" charset="0"/>
                <a:cs typeface="Times New Roman" pitchFamily="18" charset="0"/>
              </a:rPr>
              <a:t>п</a:t>
            </a:r>
            <a:r>
              <a:rPr lang="uk-UA" sz="2200" dirty="0" err="1" smtClean="0">
                <a:solidFill>
                  <a:schemeClr val="bg1"/>
                </a:solidFill>
                <a:latin typeface="Times New Roman" pitchFamily="18" charset="0"/>
                <a:cs typeface="Times New Roman" pitchFamily="18" charset="0"/>
              </a:rPr>
              <a:t>осіб</a:t>
            </a:r>
            <a:r>
              <a:rPr lang="uk-UA" sz="2200" dirty="0">
                <a:solidFill>
                  <a:schemeClr val="bg1"/>
                </a:solidFill>
                <a:latin typeface="Times New Roman" pitchFamily="18" charset="0"/>
                <a:cs typeface="Times New Roman" pitchFamily="18" charset="0"/>
              </a:rPr>
              <a:t>. </a:t>
            </a:r>
            <a:r>
              <a:rPr lang="uk-UA" sz="2200" dirty="0" smtClean="0">
                <a:solidFill>
                  <a:schemeClr val="bg1"/>
                </a:solidFill>
                <a:latin typeface="Times New Roman" pitchFamily="18" charset="0"/>
                <a:cs typeface="Times New Roman" pitchFamily="18" charset="0"/>
              </a:rPr>
              <a:t>/ І. В. </a:t>
            </a:r>
            <a:r>
              <a:rPr lang="uk-UA" sz="2200" dirty="0" err="1" smtClean="0">
                <a:solidFill>
                  <a:schemeClr val="bg1"/>
                </a:solidFill>
                <a:latin typeface="Times New Roman" pitchFamily="18" charset="0"/>
                <a:cs typeface="Times New Roman" pitchFamily="18" charset="0"/>
              </a:rPr>
              <a:t>Гловюк</a:t>
            </a:r>
            <a:r>
              <a:rPr lang="uk-UA" sz="2200" dirty="0" smtClean="0">
                <a:solidFill>
                  <a:schemeClr val="bg1"/>
                </a:solidFill>
                <a:latin typeface="Times New Roman" pitchFamily="18" charset="0"/>
                <a:cs typeface="Times New Roman" pitchFamily="18" charset="0"/>
              </a:rPr>
              <a:t>, М. М. </a:t>
            </a:r>
            <a:r>
              <a:rPr lang="uk-UA" sz="2200" dirty="0" err="1" smtClean="0">
                <a:solidFill>
                  <a:schemeClr val="bg1"/>
                </a:solidFill>
                <a:latin typeface="Times New Roman" pitchFamily="18" charset="0"/>
                <a:cs typeface="Times New Roman" pitchFamily="18" charset="0"/>
              </a:rPr>
              <a:t>Стоянов</a:t>
            </a:r>
            <a:r>
              <a:rPr lang="uk-UA" sz="2200" dirty="0" smtClean="0">
                <a:solidFill>
                  <a:schemeClr val="bg1"/>
                </a:solidFill>
                <a:latin typeface="Times New Roman" pitchFamily="18" charset="0"/>
                <a:cs typeface="Times New Roman" pitchFamily="18" charset="0"/>
              </a:rPr>
              <a:t>, В. А. </a:t>
            </a:r>
            <a:r>
              <a:rPr lang="uk-UA" sz="2200" dirty="0" err="1" smtClean="0">
                <a:solidFill>
                  <a:schemeClr val="bg1"/>
                </a:solidFill>
                <a:latin typeface="Times New Roman" pitchFamily="18" charset="0"/>
                <a:cs typeface="Times New Roman" pitchFamily="18" charset="0"/>
              </a:rPr>
              <a:t>Завтур</a:t>
            </a:r>
            <a:r>
              <a:rPr lang="uk-UA" sz="2200" dirty="0" smtClean="0">
                <a:solidFill>
                  <a:schemeClr val="bg1"/>
                </a:solidFill>
                <a:latin typeface="Times New Roman" pitchFamily="18" charset="0"/>
                <a:cs typeface="Times New Roman" pitchFamily="18" charset="0"/>
              </a:rPr>
              <a:t>. – Одеса : </a:t>
            </a:r>
            <a:r>
              <a:rPr lang="uk-UA" sz="2200" dirty="0" err="1" smtClean="0">
                <a:solidFill>
                  <a:schemeClr val="bg1"/>
                </a:solidFill>
                <a:latin typeface="Times New Roman" pitchFamily="18" charset="0"/>
                <a:cs typeface="Times New Roman" pitchFamily="18" charset="0"/>
              </a:rPr>
              <a:t>Юрид</a:t>
            </a:r>
            <a:r>
              <a:rPr lang="uk-UA" sz="2200" dirty="0" smtClean="0">
                <a:solidFill>
                  <a:schemeClr val="bg1"/>
                </a:solidFill>
                <a:latin typeface="Times New Roman" pitchFamily="18" charset="0"/>
                <a:cs typeface="Times New Roman" pitchFamily="18" charset="0"/>
              </a:rPr>
              <a:t>. літ., 2017. – 224 с</a:t>
            </a:r>
            <a:r>
              <a:rPr lang="uk-UA" sz="2200" dirty="0" smtClean="0">
                <a:solidFill>
                  <a:schemeClr val="bg1"/>
                </a:solidFill>
                <a:latin typeface="Times New Roman" pitchFamily="18" charset="0"/>
                <a:cs typeface="Times New Roman" pitchFamily="18" charset="0"/>
              </a:rPr>
              <a:t>.</a:t>
            </a:r>
          </a:p>
          <a:p>
            <a:pPr marL="0" indent="719138" algn="just"/>
            <a:r>
              <a:rPr lang="uk-UA" sz="2200" dirty="0" smtClean="0">
                <a:solidFill>
                  <a:schemeClr val="bg1"/>
                </a:solidFill>
                <a:latin typeface="Times New Roman" pitchFamily="18" charset="0"/>
                <a:cs typeface="Times New Roman" pitchFamily="18" charset="0"/>
              </a:rPr>
              <a:t>Мамка </a:t>
            </a:r>
            <a:r>
              <a:rPr lang="uk-UA" sz="2200" dirty="0" smtClean="0">
                <a:solidFill>
                  <a:schemeClr val="bg1"/>
                </a:solidFill>
                <a:latin typeface="Times New Roman" pitchFamily="18" charset="0"/>
                <a:cs typeface="Times New Roman" pitchFamily="18" charset="0"/>
              </a:rPr>
              <a:t>Г. М. Засади кримінального провадження. Монографія. – К.: Грета, 2018. – 276 с</a:t>
            </a:r>
            <a:r>
              <a:rPr lang="uk-UA" sz="2200" dirty="0" smtClean="0">
                <a:solidFill>
                  <a:schemeClr val="bg1"/>
                </a:solidFill>
                <a:latin typeface="Times New Roman" pitchFamily="18" charset="0"/>
                <a:cs typeface="Times New Roman" pitchFamily="18" charset="0"/>
              </a:rPr>
              <a:t>.</a:t>
            </a:r>
          </a:p>
          <a:p>
            <a:pPr marL="0" indent="719138" algn="just"/>
            <a:r>
              <a:rPr lang="uk-UA" sz="2200" dirty="0" err="1" smtClean="0">
                <a:solidFill>
                  <a:schemeClr val="bg1"/>
                </a:solidFill>
                <a:latin typeface="Times New Roman" pitchFamily="18" charset="0"/>
                <a:cs typeface="Times New Roman" pitchFamily="18" charset="0"/>
              </a:rPr>
              <a:t>Удалова</a:t>
            </a:r>
            <a:r>
              <a:rPr lang="uk-UA" sz="2200" dirty="0" smtClean="0">
                <a:solidFill>
                  <a:schemeClr val="bg1"/>
                </a:solidFill>
                <a:latin typeface="Times New Roman" pitchFamily="18" charset="0"/>
                <a:cs typeface="Times New Roman" pitchFamily="18" charset="0"/>
              </a:rPr>
              <a:t> Л.Д. Засада недоторканності житла чи іншого володіння особи у досудовому кримінальному провадженні / Л.Д. </a:t>
            </a:r>
            <a:r>
              <a:rPr lang="uk-UA" sz="2200" dirty="0" err="1" smtClean="0">
                <a:solidFill>
                  <a:schemeClr val="bg1"/>
                </a:solidFill>
                <a:latin typeface="Times New Roman" pitchFamily="18" charset="0"/>
                <a:cs typeface="Times New Roman" pitchFamily="18" charset="0"/>
              </a:rPr>
              <a:t>Удалова</a:t>
            </a:r>
            <a:r>
              <a:rPr lang="uk-UA" sz="2200" dirty="0" smtClean="0">
                <a:solidFill>
                  <a:schemeClr val="bg1"/>
                </a:solidFill>
                <a:latin typeface="Times New Roman" pitchFamily="18" charset="0"/>
                <a:cs typeface="Times New Roman" pitchFamily="18" charset="0"/>
              </a:rPr>
              <a:t>, О.В. Білоус. – К.: КНТ, 2015. – 180 с.</a:t>
            </a:r>
          </a:p>
          <a:p>
            <a:pPr algn="just"/>
            <a:endParaRPr lang="ru-RU"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3782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8587" y="664638"/>
            <a:ext cx="11367247" cy="4832092"/>
          </a:xfrm>
          <a:prstGeom prst="rect">
            <a:avLst/>
          </a:prstGeom>
        </p:spPr>
        <p:txBody>
          <a:bodyPr wrap="square">
            <a:spAutoFit/>
          </a:bodyPr>
          <a:lstStyle/>
          <a:p>
            <a:pPr algn="ctr"/>
            <a:r>
              <a:rPr lang="uk-UA" sz="2800" b="1" dirty="0" smtClean="0">
                <a:solidFill>
                  <a:srgbClr val="FFFF00"/>
                </a:solidFill>
                <a:latin typeface="Times New Roman" pitchFamily="18" charset="0"/>
                <a:cs typeface="Times New Roman" pitchFamily="18" charset="0"/>
              </a:rPr>
              <a:t>Зміст цієї засади: </a:t>
            </a:r>
          </a:p>
          <a:p>
            <a:pPr algn="ctr"/>
            <a:endParaRPr lang="uk-UA" sz="2800" b="1" dirty="0" smtClean="0">
              <a:solidFill>
                <a:srgbClr val="FFFF00"/>
              </a:solidFill>
              <a:latin typeface="Times New Roman" pitchFamily="18" charset="0"/>
              <a:cs typeface="Times New Roman" pitchFamily="18" charset="0"/>
            </a:endParaRPr>
          </a:p>
          <a:p>
            <a:pPr algn="just"/>
            <a:r>
              <a:rPr lang="uk-UA" sz="2800" dirty="0" smtClean="0">
                <a:solidFill>
                  <a:schemeClr val="bg1"/>
                </a:solidFill>
                <a:latin typeface="Times New Roman" pitchFamily="18" charset="0"/>
                <a:cs typeface="Times New Roman" pitchFamily="18" charset="0"/>
              </a:rPr>
              <a:t>– кожному учасникові кримінального процесу гарантовано недоторканність житла й іншого його володіння; </a:t>
            </a:r>
          </a:p>
          <a:p>
            <a:pPr algn="just"/>
            <a:endParaRPr lang="uk-UA" sz="2800" dirty="0" smtClean="0">
              <a:solidFill>
                <a:schemeClr val="bg1"/>
              </a:solidFill>
              <a:latin typeface="Times New Roman" pitchFamily="18" charset="0"/>
              <a:cs typeface="Times New Roman" pitchFamily="18" charset="0"/>
            </a:endParaRPr>
          </a:p>
          <a:p>
            <a:pPr algn="just"/>
            <a:r>
              <a:rPr lang="uk-UA" sz="2800" dirty="0" smtClean="0">
                <a:solidFill>
                  <a:schemeClr val="bg1"/>
                </a:solidFill>
                <a:latin typeface="Times New Roman" pitchFamily="18" charset="0"/>
                <a:cs typeface="Times New Roman" pitchFamily="18" charset="0"/>
              </a:rPr>
              <a:t>– ніхто не має права проникнути до житла чи до іншого володіння особи з будь-якою метою, інакше як лише за добровільною згодою особи, яка ним володіє, або на підставі ухвали слідчого судді; – незаконні обшук, огляд чи інші дії, що порушують недоторканність житла громадян, вчинені посадовою особою, тягнуть за собою кримінальну відповідальність, передбачену ст. 365 КК України.</a:t>
            </a:r>
            <a:endParaRPr lang="uk-UA" sz="2800" dirty="0">
              <a:solidFill>
                <a:schemeClr val="bg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65" y="1358154"/>
            <a:ext cx="11255188" cy="5715000"/>
          </a:xfrm>
        </p:spPr>
        <p:txBody>
          <a:bodyPr>
            <a:normAutofit/>
          </a:bodyPr>
          <a:lstStyle/>
          <a:p>
            <a:pPr algn="just"/>
            <a:r>
              <a:rPr lang="uk-UA" sz="2800" smtClean="0">
                <a:solidFill>
                  <a:schemeClr val="bg1"/>
                </a:solidFill>
                <a:latin typeface="Times New Roman" pitchFamily="18" charset="0"/>
                <a:cs typeface="Times New Roman" pitchFamily="18" charset="0"/>
              </a:rPr>
              <a:t>1) проникнення до житла чи іншого володіння особи допускається, але тільки для провадження в них огляду, обшуку, слідчого експерименту чи обстеження та лише за вмотивованим рішенням суду (ч. 2 ст. 30 Конституції України, ч. 1 ст. 233, ч. 2 ст. 234, ч. 2 ст. 237,   ч. 5 ст. 240, ст. 267 КПК України); </a:t>
            </a:r>
          </a:p>
          <a:p>
            <a:pPr algn="just"/>
            <a:endParaRPr lang="uk-UA" sz="2800" smtClean="0">
              <a:solidFill>
                <a:schemeClr val="bg1"/>
              </a:solidFill>
              <a:latin typeface="Times New Roman" pitchFamily="18" charset="0"/>
              <a:cs typeface="Times New Roman" pitchFamily="18" charset="0"/>
            </a:endParaRPr>
          </a:p>
          <a:p>
            <a:pPr algn="just"/>
            <a:r>
              <a:rPr lang="uk-UA" sz="2800" smtClean="0">
                <a:solidFill>
                  <a:schemeClr val="bg1"/>
                </a:solidFill>
                <a:latin typeface="Times New Roman" pitchFamily="18" charset="0"/>
                <a:cs typeface="Times New Roman" pitchFamily="18" charset="0"/>
              </a:rPr>
              <a:t>2) у невідкладних випадках можливий інший, встановлений законом, порядок проникнення до житла чи до іншого володіння особи.</a:t>
            </a:r>
            <a:endParaRPr lang="uk-UA" sz="280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a:r>
              <a:rPr lang="uk-UA" sz="3600" b="1" smtClean="0">
                <a:solidFill>
                  <a:srgbClr val="FFFF00"/>
                </a:solidFill>
                <a:latin typeface="Times New Roman" pitchFamily="18" charset="0"/>
                <a:cs typeface="Times New Roman" pitchFamily="18" charset="0"/>
              </a:rPr>
              <a:t>Винятки із засади: </a:t>
            </a:r>
            <a:endParaRPr lang="uk-UA" sz="36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13916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https://www.gorod.cn.ua/image/news/gorod_9/gr_19.03.18_kozelec_banda_dachi_01.jpg"/>
          <p:cNvPicPr>
            <a:picLocks noChangeAspect="1" noChangeArrowheads="1"/>
          </p:cNvPicPr>
          <p:nvPr/>
        </p:nvPicPr>
        <p:blipFill>
          <a:blip r:embed="rId2"/>
          <a:srcRect/>
          <a:stretch>
            <a:fillRect/>
          </a:stretch>
        </p:blipFill>
        <p:spPr bwMode="auto">
          <a:xfrm>
            <a:off x="6212541" y="3570965"/>
            <a:ext cx="4594412" cy="3058621"/>
          </a:xfrm>
          <a:prstGeom prst="rect">
            <a:avLst/>
          </a:prstGeom>
          <a:noFill/>
        </p:spPr>
      </p:pic>
      <p:pic>
        <p:nvPicPr>
          <p:cNvPr id="37892" name="Picture 4" descr="https://zaxid.net/resources/photos/news/640x360_DIR/201810/1468262.jpg?201810231138"/>
          <p:cNvPicPr>
            <a:picLocks noGrp="1" noChangeAspect="1" noChangeArrowheads="1"/>
          </p:cNvPicPr>
          <p:nvPr>
            <p:ph idx="1"/>
          </p:nvPr>
        </p:nvPicPr>
        <p:blipFill>
          <a:blip r:embed="rId3"/>
          <a:srcRect/>
          <a:stretch>
            <a:fillRect/>
          </a:stretch>
        </p:blipFill>
        <p:spPr bwMode="auto">
          <a:xfrm>
            <a:off x="696818" y="3899963"/>
            <a:ext cx="4708899" cy="2648756"/>
          </a:xfrm>
          <a:prstGeom prst="rect">
            <a:avLst/>
          </a:prstGeom>
          <a:noFill/>
        </p:spPr>
      </p:pic>
      <p:grpSp>
        <p:nvGrpSpPr>
          <p:cNvPr id="5" name="Группа 4"/>
          <p:cNvGrpSpPr/>
          <p:nvPr/>
        </p:nvGrpSpPr>
        <p:grpSpPr>
          <a:xfrm>
            <a:off x="183776" y="1"/>
            <a:ext cx="12008224" cy="3845858"/>
            <a:chOff x="0" y="107577"/>
            <a:chExt cx="12008224" cy="4921575"/>
          </a:xfrm>
          <a:scene3d>
            <a:camera prst="orthographicFront"/>
            <a:lightRig rig="flat" dir="t"/>
          </a:scene3d>
        </p:grpSpPr>
        <p:sp>
          <p:nvSpPr>
            <p:cNvPr id="6" name="Скругленный прямоугольник 5"/>
            <p:cNvSpPr/>
            <p:nvPr/>
          </p:nvSpPr>
          <p:spPr>
            <a:xfrm>
              <a:off x="0" y="107577"/>
              <a:ext cx="12008224" cy="4921575"/>
            </a:xfrm>
            <a:prstGeom prst="roundRect">
              <a:avLst/>
            </a:prstGeom>
            <a:solidFill>
              <a:schemeClr val="accent1">
                <a:lumMod val="20000"/>
                <a:lumOff val="8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Скругленный прямоугольник 4"/>
            <p:cNvSpPr/>
            <p:nvPr/>
          </p:nvSpPr>
          <p:spPr>
            <a:xfrm>
              <a:off x="240252" y="347829"/>
              <a:ext cx="11527720" cy="44410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just" defTabSz="1644650" rtl="0">
                <a:lnSpc>
                  <a:spcPct val="90000"/>
                </a:lnSpc>
                <a:spcBef>
                  <a:spcPct val="0"/>
                </a:spcBef>
                <a:spcAft>
                  <a:spcPct val="35000"/>
                </a:spcAft>
              </a:pPr>
              <a:r>
                <a:rPr lang="uk-UA" sz="3700" b="0" i="0" kern="1200" noProof="0" dirty="0" smtClean="0"/>
                <a:t>	</a:t>
              </a:r>
              <a:r>
                <a:rPr lang="uk-UA" sz="2800" b="0" i="0" kern="1200" noProof="0" dirty="0" smtClean="0">
                  <a:solidFill>
                    <a:schemeClr val="bg1"/>
                  </a:solidFill>
                  <a:latin typeface="Times New Roman" pitchFamily="18" charset="0"/>
                  <a:cs typeface="Times New Roman" pitchFamily="18" charset="0"/>
                </a:rPr>
                <a:t>Зокрема, слідчий, прокурор має право до постановлення ухвали слідчого судді увійти до житла чи іншого володіння особи лише у невідкладних випадках, пов’язаних із врятуванням життя людей та майна чи з безпосереднім переслідуванням осіб, які підозрюються у вчиненні злочину. У такому випадку прокурор, слідчий за погодженням із прокурором зобов’язаний невідкладно після здійснення таких дій звернутися з клопотанням про проведення обшуку до слідчого судді (ч. 3 ст. 233 КПК України).</a:t>
              </a:r>
              <a:endParaRPr lang="uk-UA" sz="2800" b="0" kern="1200" noProof="0"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1573739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193288418"/>
              </p:ext>
            </p:extLst>
          </p:nvPr>
        </p:nvGraphicFramePr>
        <p:xfrm>
          <a:off x="107577" y="336176"/>
          <a:ext cx="11967882" cy="6333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57743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5494" y="857563"/>
            <a:ext cx="11739576" cy="6000437"/>
          </a:xfrm>
        </p:spPr>
        <p:txBody>
          <a:bodyPr>
            <a:noAutofit/>
          </a:bodyPr>
          <a:lstStyle/>
          <a:p>
            <a:pPr marL="0" indent="0" algn="just">
              <a:buNone/>
            </a:pPr>
            <a:r>
              <a:rPr lang="uk-UA" sz="2400" smtClean="0">
                <a:solidFill>
                  <a:schemeClr val="bg1"/>
                </a:solidFill>
                <a:latin typeface="Times New Roman" pitchFamily="18" charset="0"/>
                <a:cs typeface="Times New Roman" pitchFamily="18" charset="0"/>
              </a:rPr>
              <a:t>– це конституційно-правове положення, згідно з яким усім громадянам гарантується таємниця їхніх телефонних розмов, телеграфної та іншої кореспонденції, інших форм спілкування (ст. 31 Конституції України; ст. 14 КПК України; ст. 6 Закону України «Про поштовий зв’язок»; ст. 9 Закону України «Про телекомунікації»). </a:t>
            </a:r>
          </a:p>
        </p:txBody>
      </p:sp>
      <p:sp>
        <p:nvSpPr>
          <p:cNvPr id="2" name="Заголовок 1"/>
          <p:cNvSpPr>
            <a:spLocks noGrp="1"/>
          </p:cNvSpPr>
          <p:nvPr>
            <p:ph type="title"/>
          </p:nvPr>
        </p:nvSpPr>
        <p:spPr>
          <a:xfrm>
            <a:off x="619217" y="255493"/>
            <a:ext cx="10692449" cy="545951"/>
          </a:xfrm>
        </p:spPr>
        <p:txBody>
          <a:bodyPr>
            <a:noAutofit/>
          </a:bodyPr>
          <a:lstStyle/>
          <a:p>
            <a:pPr algn="ctr"/>
            <a:r>
              <a:rPr lang="uk-UA" sz="3600" b="1" smtClean="0">
                <a:solidFill>
                  <a:schemeClr val="bg1"/>
                </a:solidFill>
                <a:latin typeface="Times New Roman" pitchFamily="18" charset="0"/>
                <a:cs typeface="Times New Roman" pitchFamily="18" charset="0"/>
              </a:rPr>
              <a:t>Засада таємниці спілкування</a:t>
            </a:r>
            <a:endParaRPr lang="uk-UA" sz="3600" b="1">
              <a:solidFill>
                <a:schemeClr val="bg1"/>
              </a:solidFill>
              <a:latin typeface="Times New Roman" pitchFamily="18" charset="0"/>
              <a:cs typeface="Times New Roman" pitchFamily="18" charset="0"/>
            </a:endParaRPr>
          </a:p>
        </p:txBody>
      </p:sp>
      <p:pic>
        <p:nvPicPr>
          <p:cNvPr id="35842" name="Picture 2" descr="https://static.wixstatic.com/media/62a95d_43547b40225d49aca866e501d72ca557~mv2.jpg/v1/fill/w_397,h_298,al_c,q_80,usm_0.66_1.00_0.01/62a95d_43547b40225d49aca866e501d72ca557~mv2.jpg"/>
          <p:cNvPicPr>
            <a:picLocks noChangeAspect="1" noChangeArrowheads="1"/>
          </p:cNvPicPr>
          <p:nvPr/>
        </p:nvPicPr>
        <p:blipFill>
          <a:blip r:embed="rId2"/>
          <a:srcRect/>
          <a:stretch>
            <a:fillRect/>
          </a:stretch>
        </p:blipFill>
        <p:spPr bwMode="auto">
          <a:xfrm>
            <a:off x="3711389" y="2624604"/>
            <a:ext cx="4985870" cy="3742542"/>
          </a:xfrm>
          <a:prstGeom prst="rect">
            <a:avLst/>
          </a:prstGeom>
          <a:noFill/>
        </p:spPr>
      </p:pic>
    </p:spTree>
    <p:extLst>
      <p:ext uri="{BB962C8B-B14F-4D97-AF65-F5344CB8AC3E}">
        <p14:creationId xmlns:p14="http://schemas.microsoft.com/office/powerpoint/2010/main" xmlns="" val="1225964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1648" y="1267968"/>
            <a:ext cx="11346270" cy="5303520"/>
          </a:xfrm>
        </p:spPr>
        <p:txBody>
          <a:bodyPr>
            <a:noAutofit/>
          </a:bodyPr>
          <a:lstStyle/>
          <a:p>
            <a:pPr marL="0" indent="0">
              <a:buNone/>
            </a:pPr>
            <a:r>
              <a:rPr lang="uk-UA" sz="2800" b="1" smtClean="0">
                <a:solidFill>
                  <a:srgbClr val="FFFF00"/>
                </a:solidFill>
                <a:latin typeface="Times New Roman" pitchFamily="18" charset="0"/>
                <a:cs typeface="Times New Roman" pitchFamily="18" charset="0"/>
              </a:rPr>
              <a:t>її може бути обмежено за таких умов: </a:t>
            </a:r>
          </a:p>
          <a:p>
            <a:pPr marL="457200" indent="-457200">
              <a:buAutoNum type="arabicParenR"/>
            </a:pPr>
            <a:endParaRPr lang="uk-UA" sz="2800" smtClean="0">
              <a:solidFill>
                <a:schemeClr val="bg1"/>
              </a:solidFill>
              <a:latin typeface="Times New Roman" pitchFamily="18" charset="0"/>
              <a:cs typeface="Times New Roman" pitchFamily="18" charset="0"/>
            </a:endParaRPr>
          </a:p>
          <a:p>
            <a:pPr marL="457200" indent="-457200" algn="just">
              <a:buAutoNum type="arabicParenR"/>
            </a:pPr>
            <a:r>
              <a:rPr lang="uk-UA" sz="2800" smtClean="0">
                <a:solidFill>
                  <a:schemeClr val="bg1"/>
                </a:solidFill>
                <a:latin typeface="Times New Roman" pitchFamily="18" charset="0"/>
                <a:cs typeface="Times New Roman" pitchFamily="18" charset="0"/>
              </a:rPr>
              <a:t>з метою виявлення та запобігання тяжкому чи особливо тяжкому злочинові, встановлення його обставин, особи, яка його вчинила, якщо в інший спосіб неможливо досягти цієї мети; </a:t>
            </a:r>
          </a:p>
          <a:p>
            <a:pPr marL="457200" indent="-457200" algn="just">
              <a:buAutoNum type="arabicParenR"/>
            </a:pPr>
            <a:endParaRPr lang="uk-UA" sz="2800" smtClean="0">
              <a:solidFill>
                <a:schemeClr val="bg1"/>
              </a:solidFill>
              <a:latin typeface="Times New Roman" pitchFamily="18" charset="0"/>
              <a:cs typeface="Times New Roman" pitchFamily="18" charset="0"/>
            </a:endParaRPr>
          </a:p>
          <a:p>
            <a:pPr marL="457200" indent="-457200" algn="just">
              <a:buAutoNum type="arabicParenR"/>
            </a:pPr>
            <a:r>
              <a:rPr lang="uk-UA" sz="2800" smtClean="0">
                <a:solidFill>
                  <a:schemeClr val="bg1"/>
                </a:solidFill>
                <a:latin typeface="Times New Roman" pitchFamily="18" charset="0"/>
                <a:cs typeface="Times New Roman" pitchFamily="18" charset="0"/>
              </a:rPr>
              <a:t>на підставі рішення слідчого судді про накладення арешту на кореспонденцію (ст. 261 КПК України), зняття інформації з транспортних телекомунікаційних мереж (ст. 263 КПК України), зняття інформації з електронних інформаційних систем (ст. 264 КПК України).</a:t>
            </a:r>
            <a:endParaRPr lang="uk-UA" sz="28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16884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55463061"/>
              </p:ext>
            </p:extLst>
          </p:nvPr>
        </p:nvGraphicFramePr>
        <p:xfrm>
          <a:off x="242046" y="174812"/>
          <a:ext cx="7194177" cy="657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ÐÐ°ÑÑÐ¸Ð½ÐºÐ¸ Ð¿Ð¾ Ð·Ð°Ð¿ÑÐ¾ÑÑ ÑÐ¿ÑÐ»ÐºÑÐ²Ð°Ð½Ð½Ñ"/>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692826" y="2074126"/>
            <a:ext cx="5320754" cy="3564905"/>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564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6720" y="890016"/>
            <a:ext cx="11314176" cy="5791200"/>
          </a:xfrm>
        </p:spPr>
        <p:txBody>
          <a:bodyPr>
            <a:noAutofit/>
          </a:bodyPr>
          <a:lstStyle/>
          <a:p>
            <a:pPr marL="0" indent="0" algn="ctr">
              <a:buNone/>
            </a:pPr>
            <a:r>
              <a:rPr lang="uk-UA" sz="2800" i="1" dirty="0" smtClean="0">
                <a:solidFill>
                  <a:srgbClr val="FFFF00"/>
                </a:solidFill>
                <a:latin typeface="Times New Roman" pitchFamily="18" charset="0"/>
                <a:cs typeface="Times New Roman" pitchFamily="18" charset="0"/>
              </a:rPr>
              <a:t>Ця засада закріплена у ст. 32 Конституції України та </a:t>
            </a:r>
          </a:p>
          <a:p>
            <a:pPr marL="0" indent="0" algn="ctr">
              <a:buNone/>
            </a:pPr>
            <a:r>
              <a:rPr lang="uk-UA" sz="2800" i="1" dirty="0" smtClean="0">
                <a:solidFill>
                  <a:srgbClr val="FFFF00"/>
                </a:solidFill>
                <a:latin typeface="Times New Roman" pitchFamily="18" charset="0"/>
                <a:cs typeface="Times New Roman" pitchFamily="18" charset="0"/>
              </a:rPr>
              <a:t>ст. 15 КПК України і полягає в тому, що: </a:t>
            </a:r>
          </a:p>
          <a:p>
            <a:pPr marL="0" indent="0" algn="just">
              <a:buNone/>
            </a:pPr>
            <a:r>
              <a:rPr lang="uk-UA" sz="2800" dirty="0" smtClean="0">
                <a:solidFill>
                  <a:schemeClr val="bg1"/>
                </a:solidFill>
                <a:latin typeface="Times New Roman" pitchFamily="18" charset="0"/>
                <a:cs typeface="Times New Roman" pitchFamily="18" charset="0"/>
              </a:rPr>
              <a:t>– під час кримінального кожному гарантується невтручання у приватне (особисте і сімейне) життя; </a:t>
            </a:r>
          </a:p>
          <a:p>
            <a:pPr marL="0" indent="0" algn="just">
              <a:buNone/>
            </a:pPr>
            <a:r>
              <a:rPr lang="uk-UA" sz="2800" dirty="0" smtClean="0">
                <a:solidFill>
                  <a:schemeClr val="bg1"/>
                </a:solidFill>
                <a:latin typeface="Times New Roman" pitchFamily="18" charset="0"/>
                <a:cs typeface="Times New Roman" pitchFamily="18" charset="0"/>
              </a:rPr>
              <a:t>– ніхто не може збирати, зберігати, використовувати та поширювати інформацію про приватне життя особи без її згоди, крім випадків, передбачених КПК України; </a:t>
            </a:r>
          </a:p>
          <a:p>
            <a:pPr marL="0" indent="0" algn="just">
              <a:buNone/>
            </a:pPr>
            <a:r>
              <a:rPr lang="uk-UA" sz="2800" dirty="0" smtClean="0">
                <a:solidFill>
                  <a:schemeClr val="bg1"/>
                </a:solidFill>
                <a:latin typeface="Times New Roman" pitchFamily="18" charset="0"/>
                <a:cs typeface="Times New Roman" pitchFamily="18" charset="0"/>
              </a:rPr>
              <a:t>– інформація про приватне життя особи, отримана в порядку, передбаченому КПК України, не може бути використана інакше як для виконання завдань кримінального провадження; </a:t>
            </a:r>
          </a:p>
          <a:p>
            <a:pPr marL="0" indent="0" algn="just">
              <a:buNone/>
            </a:pPr>
            <a:r>
              <a:rPr lang="uk-UA" sz="2800" dirty="0" smtClean="0">
                <a:solidFill>
                  <a:schemeClr val="bg1"/>
                </a:solidFill>
                <a:latin typeface="Times New Roman" pitchFamily="18" charset="0"/>
                <a:cs typeface="Times New Roman" pitchFamily="18" charset="0"/>
              </a:rPr>
              <a:t>– кожен, кому наданий доступ до інформації про приватне життя, зобов’язаний запобігати розголошенню такої інформації. </a:t>
            </a:r>
          </a:p>
        </p:txBody>
      </p:sp>
      <p:sp>
        <p:nvSpPr>
          <p:cNvPr id="2" name="Заголовок 1"/>
          <p:cNvSpPr>
            <a:spLocks noGrp="1"/>
          </p:cNvSpPr>
          <p:nvPr>
            <p:ph type="title"/>
          </p:nvPr>
        </p:nvSpPr>
        <p:spPr>
          <a:xfrm>
            <a:off x="94129" y="224118"/>
            <a:ext cx="11585807" cy="744070"/>
          </a:xfrm>
        </p:spPr>
        <p:txBody>
          <a:bodyPr/>
          <a:lstStyle/>
          <a:p>
            <a:pPr algn="ctr"/>
            <a:r>
              <a:rPr lang="uk-UA" sz="3600" b="1" smtClean="0">
                <a:solidFill>
                  <a:schemeClr val="bg1"/>
                </a:solidFill>
                <a:latin typeface="Times New Roman" pitchFamily="18" charset="0"/>
                <a:cs typeface="Times New Roman" pitchFamily="18" charset="0"/>
              </a:rPr>
              <a:t>Засада невтручання у приватне життя </a:t>
            </a:r>
            <a:endParaRPr lang="uk-UA" sz="36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19015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505805" y="542017"/>
            <a:ext cx="7239701" cy="5751208"/>
            <a:chOff x="7562" y="220730"/>
            <a:chExt cx="11180390" cy="5773967"/>
          </a:xfrm>
          <a:scene3d>
            <a:camera prst="orthographicFront">
              <a:rot lat="0" lon="0" rev="0"/>
            </a:camera>
            <a:lightRig rig="contrasting" dir="t">
              <a:rot lat="0" lon="0" rev="1200000"/>
            </a:lightRig>
          </a:scene3d>
        </p:grpSpPr>
        <p:sp>
          <p:nvSpPr>
            <p:cNvPr id="6" name="Прямоугольник 5"/>
            <p:cNvSpPr/>
            <p:nvPr/>
          </p:nvSpPr>
          <p:spPr>
            <a:xfrm>
              <a:off x="7562" y="220730"/>
              <a:ext cx="11180390" cy="5773967"/>
            </a:xfrm>
            <a:prstGeom prst="rect">
              <a:avLst/>
            </a:prstGeom>
            <a:sp3d contourW="19050" prstMaterial="metal">
              <a:bevelT w="88900" h="203200"/>
              <a:bevelB w="165100" h="254000"/>
            </a:sp3d>
          </p:spPr>
          <p:style>
            <a:lnRef idx="0">
              <a:schemeClr val="accent1"/>
            </a:lnRef>
            <a:fillRef idx="3">
              <a:schemeClr val="accent1"/>
            </a:fillRef>
            <a:effectRef idx="3">
              <a:schemeClr val="accent1"/>
            </a:effectRef>
            <a:fontRef idx="minor">
              <a:schemeClr val="lt1"/>
            </a:fontRef>
          </p:style>
        </p:sp>
        <p:sp>
          <p:nvSpPr>
            <p:cNvPr id="7" name="Прямоугольник 6"/>
            <p:cNvSpPr/>
            <p:nvPr/>
          </p:nvSpPr>
          <p:spPr>
            <a:xfrm>
              <a:off x="7562" y="220730"/>
              <a:ext cx="11180390" cy="57739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just" defTabSz="1600200" rtl="0">
                <a:lnSpc>
                  <a:spcPct val="90000"/>
                </a:lnSpc>
                <a:spcBef>
                  <a:spcPct val="0"/>
                </a:spcBef>
                <a:spcAft>
                  <a:spcPct val="35000"/>
                </a:spcAft>
              </a:pPr>
              <a:r>
                <a:rPr lang="uk-UA" sz="3600" b="0" i="0" kern="1200" noProof="0" dirty="0" smtClean="0"/>
                <a:t>	</a:t>
              </a:r>
              <a:r>
                <a:rPr lang="uk-UA" sz="2800" b="0" i="0" kern="1200" noProof="0" dirty="0" smtClean="0">
                  <a:solidFill>
                    <a:schemeClr val="bg1"/>
                  </a:solidFill>
                  <a:latin typeface="Times New Roman" pitchFamily="18" charset="0"/>
                  <a:cs typeface="Times New Roman" pitchFamily="18" charset="0"/>
                </a:rPr>
                <a:t>Відповідно до Рішення Конституційного Суду № 2-рп/2012 від 20 січня 2012 року, інформацією про особисте та сімейне життя особи є будь-які відомості та/або дані про відносини немайнового та майнового характеру, обставини, події, стосунки тощо, пов’язані з особою та членами її сім’ї, за винятком передбаченої законами інформації, що стосується здійснення особою, яка займає посаду, пов’язану з виконанням функцій держави або органів місцевого самоврядування, посадових або службових повноважень. </a:t>
              </a:r>
              <a:endParaRPr lang="uk-UA" sz="2800" b="0" kern="1200" noProof="0" dirty="0">
                <a:solidFill>
                  <a:schemeClr val="bg1"/>
                </a:solidFill>
                <a:latin typeface="Times New Roman" pitchFamily="18" charset="0"/>
                <a:cs typeface="Times New Roman" pitchFamily="18" charset="0"/>
              </a:endParaRPr>
            </a:p>
          </p:txBody>
        </p:sp>
      </p:grpSp>
      <p:pic>
        <p:nvPicPr>
          <p:cNvPr id="31746" name="Picture 2" descr="ÐÐ¾ÑÐ¾Ð¶ÐµÐµ Ð¸Ð·Ð¾Ð±ÑÐ°Ð¶ÐµÐ½Ð¸Ðµ"/>
          <p:cNvPicPr>
            <a:picLocks noChangeAspect="1" noChangeArrowheads="1"/>
          </p:cNvPicPr>
          <p:nvPr/>
        </p:nvPicPr>
        <p:blipFill>
          <a:blip r:embed="rId2"/>
          <a:srcRect/>
          <a:stretch>
            <a:fillRect/>
          </a:stretch>
        </p:blipFill>
        <p:spPr bwMode="auto">
          <a:xfrm>
            <a:off x="7833041" y="1930679"/>
            <a:ext cx="4080865" cy="2574085"/>
          </a:xfrm>
          <a:prstGeom prst="rect">
            <a:avLst/>
          </a:prstGeom>
          <a:noFill/>
        </p:spPr>
      </p:pic>
    </p:spTree>
    <p:extLst>
      <p:ext uri="{BB962C8B-B14F-4D97-AF65-F5344CB8AC3E}">
        <p14:creationId xmlns:p14="http://schemas.microsoft.com/office/powerpoint/2010/main" xmlns="" val="1185535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1648" y="999744"/>
            <a:ext cx="11265588" cy="5589315"/>
          </a:xfrm>
        </p:spPr>
        <p:txBody>
          <a:bodyPr>
            <a:normAutofit/>
          </a:bodyPr>
          <a:lstStyle/>
          <a:p>
            <a:pPr algn="just">
              <a:buFont typeface="Wingdings" panose="05000000000000000000" pitchFamily="2" charset="2"/>
              <a:buChar char="q"/>
            </a:pPr>
            <a:r>
              <a:rPr lang="uk-UA" smtClean="0"/>
              <a:t>	</a:t>
            </a:r>
            <a:r>
              <a:rPr lang="uk-UA" sz="2800" smtClean="0">
                <a:solidFill>
                  <a:schemeClr val="bg1"/>
                </a:solidFill>
                <a:latin typeface="Times New Roman" pitchFamily="18" charset="0"/>
                <a:cs typeface="Times New Roman" pitchFamily="18" charset="0"/>
              </a:rPr>
              <a:t>Стаття 41 Конституції України передбачає, що кожен має право володіти, користуватися і розпоряджатися своєю власністю. </a:t>
            </a:r>
          </a:p>
          <a:p>
            <a:pPr algn="just">
              <a:buFont typeface="Wingdings" panose="05000000000000000000" pitchFamily="2" charset="2"/>
              <a:buChar char="q"/>
            </a:pPr>
            <a:r>
              <a:rPr lang="uk-UA" sz="2800" smtClean="0">
                <a:solidFill>
                  <a:schemeClr val="bg1"/>
                </a:solidFill>
                <a:latin typeface="Times New Roman" pitchFamily="18" charset="0"/>
                <a:cs typeface="Times New Roman" pitchFamily="18" charset="0"/>
              </a:rPr>
              <a:t>	Ніхто не може бути протиправно позбавлений права власності. Право приватної власності є непорушним.</a:t>
            </a:r>
          </a:p>
          <a:p>
            <a:pPr algn="just">
              <a:buFont typeface="Wingdings" panose="05000000000000000000" pitchFamily="2" charset="2"/>
              <a:buChar char="q"/>
            </a:pPr>
            <a:r>
              <a:rPr lang="uk-UA" sz="2800" smtClean="0">
                <a:solidFill>
                  <a:schemeClr val="bg1"/>
                </a:solidFill>
                <a:latin typeface="Times New Roman" pitchFamily="18" charset="0"/>
                <a:cs typeface="Times New Roman" pitchFamily="18" charset="0"/>
              </a:rPr>
              <a:t>	Відповідно до ст. 16 КПК України позбавлення або обмеження права власності під час кримінального провадження здійснюється лише на підставі вмотивованого судового рішення, ухваленого в порядку, передбаченому КПК України. </a:t>
            </a:r>
          </a:p>
          <a:p>
            <a:pPr algn="just">
              <a:buFont typeface="Wingdings" panose="05000000000000000000" pitchFamily="2" charset="2"/>
              <a:buChar char="q"/>
            </a:pPr>
            <a:r>
              <a:rPr lang="uk-UA" sz="2800" smtClean="0">
                <a:solidFill>
                  <a:schemeClr val="bg1"/>
                </a:solidFill>
                <a:latin typeface="Times New Roman" pitchFamily="18" charset="0"/>
                <a:cs typeface="Times New Roman" pitchFamily="18" charset="0"/>
              </a:rPr>
              <a:t>	Як виняток допускається тимчасове вилучення майна без судового рішення лише на підставах та в порядку передбаченому статтями 167–169 КПК України. </a:t>
            </a:r>
            <a:endParaRPr lang="uk-UA" sz="280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633984" y="183777"/>
            <a:ext cx="9975745" cy="815967"/>
          </a:xfrm>
        </p:spPr>
        <p:txBody>
          <a:bodyPr/>
          <a:lstStyle/>
          <a:p>
            <a:pPr algn="ctr"/>
            <a:r>
              <a:rPr lang="uk-UA" sz="3600" b="1" smtClean="0">
                <a:solidFill>
                  <a:schemeClr val="bg1"/>
                </a:solidFill>
                <a:latin typeface="Times New Roman" pitchFamily="18" charset="0"/>
                <a:cs typeface="Times New Roman" pitchFamily="18" charset="0"/>
              </a:rPr>
              <a:t>Засада недоторканості права власності</a:t>
            </a:r>
            <a:endParaRPr lang="uk-UA" sz="36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039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257" y="2214283"/>
            <a:ext cx="11766177" cy="4195481"/>
          </a:xfrm>
        </p:spPr>
        <p:txBody>
          <a:bodyPr/>
          <a:lstStyle/>
          <a:p>
            <a:pPr marL="0" indent="538163" algn="just">
              <a:buNone/>
            </a:pPr>
            <a:r>
              <a:rPr lang="uk-UA" sz="3200" b="1" dirty="0" smtClean="0">
                <a:solidFill>
                  <a:schemeClr val="bg1"/>
                </a:solidFill>
                <a:latin typeface="Times New Roman" pitchFamily="18" charset="0"/>
                <a:cs typeface="Times New Roman" pitchFamily="18" charset="0"/>
              </a:rPr>
              <a:t>1. Поняття</a:t>
            </a:r>
            <a:r>
              <a:rPr lang="uk-UA" sz="3200" b="1" dirty="0">
                <a:solidFill>
                  <a:schemeClr val="bg1"/>
                </a:solidFill>
                <a:latin typeface="Times New Roman" pitchFamily="18" charset="0"/>
                <a:cs typeface="Times New Roman" pitchFamily="18" charset="0"/>
              </a:rPr>
              <a:t>, значення і класифікація засад кримінального провадження</a:t>
            </a:r>
            <a:r>
              <a:rPr lang="uk-UA" sz="3200" b="1" dirty="0" smtClean="0">
                <a:solidFill>
                  <a:schemeClr val="bg1"/>
                </a:solidFill>
                <a:latin typeface="Times New Roman" pitchFamily="18" charset="0"/>
                <a:cs typeface="Times New Roman" pitchFamily="18" charset="0"/>
              </a:rPr>
              <a:t>.</a:t>
            </a:r>
          </a:p>
          <a:p>
            <a:pPr marL="0" indent="538163" algn="just">
              <a:buNone/>
            </a:pPr>
            <a:endParaRPr lang="ru-RU" sz="3200" b="1" dirty="0">
              <a:solidFill>
                <a:schemeClr val="bg1"/>
              </a:solidFill>
              <a:latin typeface="Times New Roman" pitchFamily="18" charset="0"/>
              <a:cs typeface="Times New Roman" pitchFamily="18" charset="0"/>
            </a:endParaRPr>
          </a:p>
          <a:p>
            <a:pPr marL="0" indent="538163" algn="just">
              <a:buNone/>
            </a:pPr>
            <a:r>
              <a:rPr lang="uk-UA" sz="3200" b="1" dirty="0">
                <a:solidFill>
                  <a:schemeClr val="bg1"/>
                </a:solidFill>
                <a:latin typeface="Times New Roman" pitchFamily="18" charset="0"/>
                <a:cs typeface="Times New Roman" pitchFamily="18" charset="0"/>
              </a:rPr>
              <a:t>2. Конституційні засади кримінального провадження</a:t>
            </a:r>
            <a:r>
              <a:rPr lang="uk-UA" sz="3200" b="1" dirty="0" smtClean="0">
                <a:solidFill>
                  <a:schemeClr val="bg1"/>
                </a:solidFill>
                <a:latin typeface="Times New Roman" pitchFamily="18" charset="0"/>
                <a:cs typeface="Times New Roman" pitchFamily="18" charset="0"/>
              </a:rPr>
              <a:t>.</a:t>
            </a:r>
          </a:p>
          <a:p>
            <a:pPr marL="0" indent="538163" algn="just">
              <a:buNone/>
            </a:pPr>
            <a:endParaRPr lang="ru-RU" sz="3200" b="1" dirty="0">
              <a:solidFill>
                <a:schemeClr val="bg1"/>
              </a:solidFill>
              <a:latin typeface="Times New Roman" pitchFamily="18" charset="0"/>
              <a:cs typeface="Times New Roman" pitchFamily="18" charset="0"/>
            </a:endParaRPr>
          </a:p>
          <a:p>
            <a:pPr marL="0" indent="538163" algn="just">
              <a:buNone/>
            </a:pPr>
            <a:r>
              <a:rPr lang="uk-UA" sz="3200" b="1" dirty="0">
                <a:solidFill>
                  <a:schemeClr val="bg1"/>
                </a:solidFill>
                <a:latin typeface="Times New Roman" pitchFamily="18" charset="0"/>
                <a:cs typeface="Times New Roman" pitchFamily="18" charset="0"/>
              </a:rPr>
              <a:t>3. Інші засади кримінального провадження.</a:t>
            </a:r>
            <a:endParaRPr lang="ru-RU" sz="3200" b="1" dirty="0">
              <a:solidFill>
                <a:schemeClr val="bg1"/>
              </a:solidFill>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p:txBody>
          <a:bodyPr/>
          <a:lstStyle/>
          <a:p>
            <a:pPr algn="ctr"/>
            <a:r>
              <a:rPr lang="uk-UA" sz="4400" b="1" smtClean="0">
                <a:solidFill>
                  <a:schemeClr val="bg1"/>
                </a:solidFill>
                <a:latin typeface="Times New Roman" pitchFamily="18" charset="0"/>
                <a:cs typeface="Times New Roman" pitchFamily="18" charset="0"/>
              </a:rPr>
              <a:t>План  лекції</a:t>
            </a:r>
            <a:endParaRPr lang="ru-RU" sz="4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17983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441776101"/>
              </p:ext>
            </p:extLst>
          </p:nvPr>
        </p:nvGraphicFramePr>
        <p:xfrm>
          <a:off x="336176" y="363071"/>
          <a:ext cx="7086601" cy="621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ÐÐ°ÑÑÐ¸Ð½ÐºÐ¸ Ð¿Ð¾ Ð·Ð°Ð¿ÑÐ¾ÑÑ Ð°ÑÐµÑÑ Ð¼Ð°Ð¹Ð½Ð°"/>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93676" y="1828801"/>
            <a:ext cx="4821346" cy="3676276"/>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9959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mage.zn.ua/media/images/645x426/Mar2013/56887.jpg"/>
          <p:cNvPicPr/>
          <p:nvPr/>
        </p:nvPicPr>
        <p:blipFill>
          <a:blip r:embed="rId2"/>
          <a:srcRect/>
          <a:stretch>
            <a:fillRect/>
          </a:stretch>
        </p:blipFill>
        <p:spPr bwMode="auto">
          <a:xfrm>
            <a:off x="685800" y="2262899"/>
            <a:ext cx="4450976" cy="3815172"/>
          </a:xfrm>
          <a:prstGeom prst="rect">
            <a:avLst/>
          </a:prstGeom>
          <a:noFill/>
          <a:ln w="9525">
            <a:noFill/>
            <a:miter lim="800000"/>
            <a:headEnd/>
            <a:tailEnd/>
          </a:ln>
        </p:spPr>
      </p:pic>
      <p:sp>
        <p:nvSpPr>
          <p:cNvPr id="3" name="Объект 2"/>
          <p:cNvSpPr>
            <a:spLocks noGrp="1"/>
          </p:cNvSpPr>
          <p:nvPr>
            <p:ph idx="1"/>
          </p:nvPr>
        </p:nvSpPr>
        <p:spPr>
          <a:xfrm>
            <a:off x="195072" y="1450847"/>
            <a:ext cx="11582399" cy="5111317"/>
          </a:xfrm>
        </p:spPr>
        <p:txBody>
          <a:bodyPr>
            <a:normAutofit/>
          </a:bodyPr>
          <a:lstStyle/>
          <a:p>
            <a:pPr marL="0" indent="0" algn="just">
              <a:buNone/>
            </a:pPr>
            <a:r>
              <a:rPr lang="uk-UA" sz="2400" b="1" dirty="0" smtClean="0"/>
              <a:t>	</a:t>
            </a:r>
            <a:r>
              <a:rPr lang="uk-UA" sz="2400" b="1" dirty="0" smtClean="0">
                <a:solidFill>
                  <a:schemeClr val="bg1"/>
                </a:solidFill>
                <a:latin typeface="Times New Roman" pitchFamily="18" charset="0"/>
                <a:cs typeface="Times New Roman" pitchFamily="18" charset="0"/>
              </a:rPr>
              <a:t>Презумпція </a:t>
            </a:r>
            <a:r>
              <a:rPr lang="uk-UA" sz="2400" dirty="0" smtClean="0">
                <a:solidFill>
                  <a:schemeClr val="bg1"/>
                </a:solidFill>
                <a:latin typeface="Times New Roman" pitchFamily="18" charset="0"/>
                <a:cs typeface="Times New Roman" pitchFamily="18" charset="0"/>
              </a:rPr>
              <a:t>– це припущення, яке не потребує доведення і визнається істинним до того часу, поки воно не спростовано. </a:t>
            </a:r>
          </a:p>
        </p:txBody>
      </p:sp>
      <p:sp>
        <p:nvSpPr>
          <p:cNvPr id="2" name="Заголовок 1"/>
          <p:cNvSpPr>
            <a:spLocks noGrp="1"/>
          </p:cNvSpPr>
          <p:nvPr>
            <p:ph type="title"/>
          </p:nvPr>
        </p:nvSpPr>
        <p:spPr>
          <a:xfrm>
            <a:off x="256032" y="237565"/>
            <a:ext cx="10447826" cy="1103555"/>
          </a:xfrm>
        </p:spPr>
        <p:txBody>
          <a:bodyPr>
            <a:noAutofit/>
          </a:bodyPr>
          <a:lstStyle/>
          <a:p>
            <a:pPr algn="ctr"/>
            <a:r>
              <a:rPr lang="uk-UA" sz="3600" b="1" dirty="0" smtClean="0">
                <a:solidFill>
                  <a:schemeClr val="bg1"/>
                </a:solidFill>
                <a:latin typeface="Times New Roman" pitchFamily="18" charset="0"/>
                <a:cs typeface="Times New Roman" pitchFamily="18" charset="0"/>
              </a:rPr>
              <a:t>Засада презумпції невинуватості та забезпечення доведеності вини </a:t>
            </a:r>
            <a:endParaRPr lang="uk-UA" sz="3600" b="1" dirty="0">
              <a:solidFill>
                <a:schemeClr val="bg1"/>
              </a:solidFill>
              <a:latin typeface="Times New Roman" pitchFamily="18" charset="0"/>
              <a:cs typeface="Times New Roman" pitchFamily="18" charset="0"/>
            </a:endParaRPr>
          </a:p>
        </p:txBody>
      </p:sp>
      <p:sp>
        <p:nvSpPr>
          <p:cNvPr id="5" name="Прямоугольник 4"/>
          <p:cNvSpPr/>
          <p:nvPr/>
        </p:nvSpPr>
        <p:spPr>
          <a:xfrm>
            <a:off x="5741894" y="2207603"/>
            <a:ext cx="5997388" cy="4154984"/>
          </a:xfrm>
          <a:prstGeom prst="rect">
            <a:avLst/>
          </a:prstGeom>
        </p:spPr>
        <p:txBody>
          <a:bodyPr wrap="square">
            <a:spAutoFit/>
          </a:bodyPr>
          <a:lstStyle/>
          <a:p>
            <a:pPr algn="just"/>
            <a:r>
              <a:rPr lang="uk-UA" sz="2400" b="1" dirty="0" smtClean="0">
                <a:solidFill>
                  <a:schemeClr val="bg1"/>
                </a:solidFill>
                <a:latin typeface="Times New Roman" pitchFamily="18" charset="0"/>
                <a:cs typeface="Times New Roman" pitchFamily="18" charset="0"/>
              </a:rPr>
              <a:t>Засада презумпції невинуватості </a:t>
            </a:r>
            <a:r>
              <a:rPr lang="uk-UA" sz="2400" dirty="0" smtClean="0">
                <a:solidFill>
                  <a:schemeClr val="bg1"/>
                </a:solidFill>
                <a:latin typeface="Times New Roman" pitchFamily="18" charset="0"/>
                <a:cs typeface="Times New Roman" pitchFamily="18" charset="0"/>
              </a:rPr>
              <a:t>– це конституційно-правове положення, згідно з яким особа вважається невинуватою у вчиненні злочину (кримінального правопорушення) і не може бути піддана кримінальному покаранню, доки її вину не буде доведено в законному порядку і встановлено обвинувальним вироком суду, що набрав законної сили (ч. 1 ст. 62 Конституції України, ч. 1 ст. 17 КПК України). </a:t>
            </a:r>
          </a:p>
        </p:txBody>
      </p:sp>
    </p:spTree>
    <p:extLst>
      <p:ext uri="{BB962C8B-B14F-4D97-AF65-F5344CB8AC3E}">
        <p14:creationId xmlns:p14="http://schemas.microsoft.com/office/powerpoint/2010/main" xmlns="" val="839178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4046" y="376728"/>
            <a:ext cx="10479741" cy="6001643"/>
          </a:xfrm>
          <a:prstGeom prst="rect">
            <a:avLst/>
          </a:prstGeom>
        </p:spPr>
        <p:txBody>
          <a:bodyPr wrap="square">
            <a:spAutoFit/>
          </a:bodyPr>
          <a:lstStyle/>
          <a:p>
            <a:pPr algn="ctr"/>
            <a:r>
              <a:rPr lang="uk-UA" sz="2400" b="1" dirty="0" smtClean="0">
                <a:solidFill>
                  <a:srgbClr val="FFFF00"/>
                </a:solidFill>
                <a:latin typeface="Times New Roman" pitchFamily="18" charset="0"/>
                <a:cs typeface="Times New Roman" pitchFamily="18" charset="0"/>
              </a:rPr>
              <a:t>Зміст цієї засади складають такі правила: </a:t>
            </a:r>
          </a:p>
          <a:p>
            <a:pPr algn="ctr"/>
            <a:endParaRPr lang="uk-UA" sz="2400" b="1" dirty="0" smtClean="0">
              <a:solidFill>
                <a:srgbClr val="FFFF00"/>
              </a:solidFill>
              <a:latin typeface="Times New Roman" pitchFamily="18" charset="0"/>
              <a:cs typeface="Times New Roman" pitchFamily="18" charset="0"/>
            </a:endParaRPr>
          </a:p>
          <a:p>
            <a:pPr algn="just"/>
            <a:r>
              <a:rPr lang="uk-UA" sz="2400" dirty="0" smtClean="0">
                <a:solidFill>
                  <a:schemeClr val="bg1"/>
                </a:solidFill>
                <a:latin typeface="Times New Roman" pitchFamily="18" charset="0"/>
                <a:cs typeface="Times New Roman" pitchFamily="18" charset="0"/>
              </a:rPr>
              <a:t>– ніхто не зобов’язаний доводити свою невинуватість у вчиненні кримінального правопорушення і має бути виправданим, якщо сторона обвинувачення не доведе винуватість особи поза розумним сумнівом; </a:t>
            </a:r>
          </a:p>
          <a:p>
            <a:pPr algn="just"/>
            <a:endParaRPr lang="uk-UA" sz="2400" dirty="0" smtClean="0">
              <a:solidFill>
                <a:schemeClr val="bg1"/>
              </a:solidFill>
              <a:latin typeface="Times New Roman" pitchFamily="18" charset="0"/>
              <a:cs typeface="Times New Roman" pitchFamily="18" charset="0"/>
            </a:endParaRPr>
          </a:p>
          <a:p>
            <a:pPr algn="just"/>
            <a:r>
              <a:rPr lang="uk-UA" sz="2400" dirty="0" smtClean="0">
                <a:solidFill>
                  <a:schemeClr val="bg1"/>
                </a:solidFill>
                <a:latin typeface="Times New Roman" pitchFamily="18" charset="0"/>
                <a:cs typeface="Times New Roman" pitchFamily="18" charset="0"/>
              </a:rPr>
              <a:t> – підозра, обвинувачення не можуть ґрунтуватися на доказах, отриманих незаконним шляхом; – усі сумніви щодо доведеності вини особи тлумачаться на користь такої особи; </a:t>
            </a:r>
          </a:p>
          <a:p>
            <a:pPr algn="just"/>
            <a:endParaRPr lang="uk-UA" sz="2400" dirty="0" smtClean="0">
              <a:solidFill>
                <a:schemeClr val="bg1"/>
              </a:solidFill>
              <a:latin typeface="Times New Roman" pitchFamily="18" charset="0"/>
              <a:cs typeface="Times New Roman" pitchFamily="18" charset="0"/>
            </a:endParaRPr>
          </a:p>
          <a:p>
            <a:pPr algn="just"/>
            <a:r>
              <a:rPr lang="uk-UA" sz="2400" dirty="0" smtClean="0">
                <a:solidFill>
                  <a:schemeClr val="bg1"/>
                </a:solidFill>
                <a:latin typeface="Times New Roman" pitchFamily="18" charset="0"/>
                <a:cs typeface="Times New Roman" pitchFamily="18" charset="0"/>
              </a:rPr>
              <a:t>– обов’язок доказування винуватості обвинуваченого покладено на слідчого, прокурора та, а в установлених КПК України випадках, – на потерпілого; </a:t>
            </a:r>
          </a:p>
          <a:p>
            <a:pPr algn="just"/>
            <a:endParaRPr lang="uk-UA" sz="2400" dirty="0" smtClean="0">
              <a:solidFill>
                <a:schemeClr val="bg1"/>
              </a:solidFill>
              <a:latin typeface="Times New Roman" pitchFamily="18" charset="0"/>
              <a:cs typeface="Times New Roman" pitchFamily="18" charset="0"/>
            </a:endParaRPr>
          </a:p>
          <a:p>
            <a:pPr algn="just"/>
            <a:r>
              <a:rPr lang="uk-UA" sz="2400" dirty="0" smtClean="0">
                <a:solidFill>
                  <a:schemeClr val="bg1"/>
                </a:solidFill>
                <a:latin typeface="Times New Roman" pitchFamily="18" charset="0"/>
                <a:cs typeface="Times New Roman" pitchFamily="18" charset="0"/>
              </a:rPr>
              <a:t>– заборонено перекладати обов’язок доказування на підозрюваного, обвинуваченого, домагатися його показань шляхом насильства, погроз та інших незаконних заходів; </a:t>
            </a:r>
            <a:endParaRPr lang="uk-UA" sz="2400" dirty="0">
              <a:solidFill>
                <a:schemeClr val="bg1"/>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22729"/>
            <a:ext cx="11873753" cy="7180729"/>
          </a:xfrm>
        </p:spPr>
        <p:txBody>
          <a:bodyPr>
            <a:normAutofit fontScale="85000" lnSpcReduction="20000"/>
          </a:bodyPr>
          <a:lstStyle/>
          <a:p>
            <a:endParaRPr lang="uk-UA" sz="1600" smtClean="0"/>
          </a:p>
          <a:p>
            <a:endParaRPr lang="uk-UA" sz="1600" smtClean="0"/>
          </a:p>
          <a:p>
            <a:endParaRPr lang="uk-UA" sz="1600" smtClean="0"/>
          </a:p>
          <a:p>
            <a:pPr algn="just"/>
            <a:r>
              <a:rPr lang="uk-UA" sz="3100" smtClean="0">
                <a:solidFill>
                  <a:schemeClr val="bg1"/>
                </a:solidFill>
                <a:latin typeface="Times New Roman" pitchFamily="18" charset="0"/>
                <a:cs typeface="Times New Roman" pitchFamily="18" charset="0"/>
              </a:rPr>
              <a:t>– недоведеність участі підозрюваного, обвинуваченого у вчиненні кримінального правопорушення юридично означає його невинуватість і тягне за собою закриття кримінального провадження під час досудового розслідування чи постановлення виправдувального вироку в стадії судового розгляду;</a:t>
            </a:r>
          </a:p>
          <a:p>
            <a:pPr algn="just"/>
            <a:endParaRPr lang="uk-UA" sz="3100" smtClean="0">
              <a:solidFill>
                <a:schemeClr val="bg1"/>
              </a:solidFill>
              <a:latin typeface="Times New Roman" pitchFamily="18" charset="0"/>
              <a:cs typeface="Times New Roman" pitchFamily="18" charset="0"/>
            </a:endParaRPr>
          </a:p>
          <a:p>
            <a:pPr algn="just"/>
            <a:r>
              <a:rPr lang="uk-UA" sz="3100" smtClean="0">
                <a:solidFill>
                  <a:schemeClr val="bg1"/>
                </a:solidFill>
                <a:latin typeface="Times New Roman" pitchFamily="18" charset="0"/>
                <a:cs typeface="Times New Roman" pitchFamily="18" charset="0"/>
              </a:rPr>
              <a:t> –  поводження з особою, вина якої у вчиненні кримінального правопорушення не встановлена обвинувальним вироком суду, що набрав законної сили, має відповідати поводженню з невинуватою особою. </a:t>
            </a:r>
          </a:p>
          <a:p>
            <a:pPr algn="just"/>
            <a:r>
              <a:rPr lang="uk-UA" sz="3100" smtClean="0">
                <a:solidFill>
                  <a:schemeClr val="bg1"/>
                </a:solidFill>
                <a:latin typeface="Times New Roman" pitchFamily="18" charset="0"/>
                <a:cs typeface="Times New Roman" pitchFamily="18" charset="0"/>
              </a:rPr>
              <a:t>– заборонено перекладати обов’язок доказування на підозрюваного, обвинуваченого, домагатися його показань шляхом насильства, погроз та інших незаконних заходів; </a:t>
            </a:r>
          </a:p>
          <a:p>
            <a:pPr algn="just"/>
            <a:r>
              <a:rPr lang="uk-UA" sz="3100" smtClean="0">
                <a:solidFill>
                  <a:schemeClr val="bg1"/>
                </a:solidFill>
                <a:latin typeface="Times New Roman" pitchFamily="18" charset="0"/>
                <a:cs typeface="Times New Roman" pitchFamily="18" charset="0"/>
              </a:rPr>
              <a:t>– недоведеність участі підозрюваного, обвинуваченого у вчиненні кримінального правопорушення юридично означає його невинуватість і тягне за собою закриття кримінального провадження під час досудового розслідування чи постановлення виправдувального вироку в стадії судового розгляду; </a:t>
            </a:r>
          </a:p>
          <a:p>
            <a:pPr algn="just"/>
            <a:r>
              <a:rPr lang="uk-UA" sz="3100" smtClean="0">
                <a:solidFill>
                  <a:schemeClr val="bg1"/>
                </a:solidFill>
                <a:latin typeface="Times New Roman" pitchFamily="18" charset="0"/>
                <a:cs typeface="Times New Roman" pitchFamily="18" charset="0"/>
              </a:rPr>
              <a:t>– поводження з особою, вина якої у вчиненні кримінального правопорушення не встановлена обвинувальним вироком суду, що набрав законної сили, має відповідати поводженню з невинуватою особою.</a:t>
            </a:r>
          </a:p>
          <a:p>
            <a:endParaRPr lang="uk-UA" sz="4000" b="1"/>
          </a:p>
        </p:txBody>
      </p:sp>
    </p:spTree>
    <p:extLst>
      <p:ext uri="{BB962C8B-B14F-4D97-AF65-F5344CB8AC3E}">
        <p14:creationId xmlns:p14="http://schemas.microsoft.com/office/powerpoint/2010/main" xmlns="" val="1066029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0688" y="1438657"/>
            <a:ext cx="11797193" cy="5419344"/>
          </a:xfrm>
        </p:spPr>
        <p:txBody>
          <a:bodyPr>
            <a:normAutofit lnSpcReduction="10000"/>
          </a:bodyPr>
          <a:lstStyle/>
          <a:p>
            <a:pPr marL="0" indent="0" algn="just">
              <a:buNone/>
            </a:pPr>
            <a:r>
              <a:rPr lang="uk-UA" sz="2400" smtClean="0">
                <a:solidFill>
                  <a:schemeClr val="bg1"/>
                </a:solidFill>
                <a:latin typeface="Times New Roman" pitchFamily="18" charset="0"/>
                <a:cs typeface="Times New Roman" pitchFamily="18" charset="0"/>
              </a:rPr>
              <a:t>– це конституційно-правове положення, згідно з яким особа не несе відповідальності за відмову давати показання або пояснення щодо себе, членів сім’ї чи близьких родичів, коло яких визначається законом (ч. 1 ст. 63 Конституції, ст. 18 КПК України). </a:t>
            </a:r>
            <a:endParaRPr lang="uk-UA" sz="2400" b="1" smtClean="0">
              <a:solidFill>
                <a:srgbClr val="FFFF00"/>
              </a:solidFill>
            </a:endParaRPr>
          </a:p>
          <a:p>
            <a:pPr marL="0" indent="0" algn="ctr">
              <a:buNone/>
            </a:pPr>
            <a:r>
              <a:rPr lang="uk-UA" sz="2400" b="1" smtClean="0">
                <a:solidFill>
                  <a:srgbClr val="FFFF00"/>
                </a:solidFill>
              </a:rPr>
              <a:t>Зміст цієї засади полягає у наступному: </a:t>
            </a:r>
          </a:p>
          <a:p>
            <a:pPr marL="0" indent="0" algn="just">
              <a:buNone/>
            </a:pPr>
            <a:r>
              <a:rPr lang="uk-UA" sz="2400" smtClean="0">
                <a:solidFill>
                  <a:schemeClr val="bg1"/>
                </a:solidFill>
                <a:latin typeface="Times New Roman" pitchFamily="18" charset="0"/>
                <a:cs typeface="Times New Roman" pitchFamily="18" charset="0"/>
              </a:rPr>
              <a:t>– жодна особа не може бути примушена визнати свою винуватість у вчиненні кримінального правопорушення або примушена давати пояснення,показання, які можуть стати підставою для підозри, обвинувачення у вчиненні нею кримінального правопорушення; </a:t>
            </a:r>
          </a:p>
          <a:p>
            <a:pPr marL="0" indent="0" algn="just">
              <a:buNone/>
            </a:pPr>
            <a:r>
              <a:rPr lang="uk-UA" sz="2400" smtClean="0">
                <a:solidFill>
                  <a:schemeClr val="bg1"/>
                </a:solidFill>
                <a:latin typeface="Times New Roman" pitchFamily="18" charset="0"/>
                <a:cs typeface="Times New Roman" pitchFamily="18" charset="0"/>
              </a:rPr>
              <a:t>– кожна особа має право не говорити нічого з приводу підозри чи обвинувачення проти неї, у будь-який момент відмовитися відповідати на запитання, а також бути негайно повідомленою про ці права;</a:t>
            </a:r>
          </a:p>
          <a:p>
            <a:pPr marL="0" indent="0" algn="just">
              <a:buNone/>
            </a:pPr>
            <a:r>
              <a:rPr lang="uk-UA" sz="2400" smtClean="0">
                <a:solidFill>
                  <a:schemeClr val="bg1"/>
                </a:solidFill>
                <a:latin typeface="Times New Roman" pitchFamily="18" charset="0"/>
                <a:cs typeface="Times New Roman" pitchFamily="18" charset="0"/>
              </a:rPr>
              <a:t> – жодна особа не може бути примушена давати пояснення, показання, які можуть стати підставою для підозри, обвинувачення у вчиненні її близькими родичами чи членами її сім'ї кримінального правопорушення. </a:t>
            </a:r>
            <a:endParaRPr lang="uk-UA" sz="240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201705" y="0"/>
            <a:ext cx="11430718" cy="1176707"/>
          </a:xfrm>
        </p:spPr>
        <p:txBody>
          <a:bodyPr>
            <a:noAutofit/>
          </a:bodyPr>
          <a:lstStyle/>
          <a:p>
            <a:pPr algn="ctr"/>
            <a:r>
              <a:rPr lang="uk-UA" sz="3600" b="1" dirty="0" smtClean="0">
                <a:solidFill>
                  <a:schemeClr val="bg1"/>
                </a:solidFill>
              </a:rPr>
              <a:t>	</a:t>
            </a:r>
            <a:r>
              <a:rPr lang="uk-UA" sz="3600" b="1" dirty="0" smtClean="0">
                <a:solidFill>
                  <a:schemeClr val="bg1"/>
                </a:solidFill>
                <a:latin typeface="Times New Roman" pitchFamily="18" charset="0"/>
                <a:cs typeface="Times New Roman" pitchFamily="18" charset="0"/>
              </a:rPr>
              <a:t>Засада свободи від самовикриття та право не свідчити проти близьких родичів та членів сім’ї </a:t>
            </a:r>
            <a:endParaRPr lang="uk-UA"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4514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399794499"/>
              </p:ext>
            </p:extLst>
          </p:nvPr>
        </p:nvGraphicFramePr>
        <p:xfrm>
          <a:off x="0" y="-134471"/>
          <a:ext cx="11994776" cy="6615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8564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729" y="1707776"/>
            <a:ext cx="10932459" cy="4957481"/>
          </a:xfrm>
        </p:spPr>
        <p:txBody>
          <a:bodyPr>
            <a:normAutofit fontScale="92500" lnSpcReduction="20000"/>
          </a:bodyPr>
          <a:lstStyle/>
          <a:p>
            <a:pPr marL="0" indent="0">
              <a:buNone/>
            </a:pPr>
            <a:endParaRPr lang="ru-RU" b="1" i="1" dirty="0" smtClean="0"/>
          </a:p>
          <a:p>
            <a:pPr marL="0" indent="0" algn="just">
              <a:buNone/>
            </a:pPr>
            <a:r>
              <a:rPr lang="ru-RU" sz="2200" b="1" i="1" dirty="0" smtClean="0"/>
              <a:t>– </a:t>
            </a:r>
            <a:r>
              <a:rPr lang="ru-RU" sz="2200" b="1" i="1" dirty="0" err="1"/>
              <a:t>це</a:t>
            </a:r>
            <a:r>
              <a:rPr lang="ru-RU" sz="2200" b="1" i="1" dirty="0"/>
              <a:t> </a:t>
            </a:r>
            <a:r>
              <a:rPr lang="ru-RU" sz="2200" b="1" i="1" dirty="0" err="1"/>
              <a:t>конституційно</a:t>
            </a:r>
            <a:r>
              <a:rPr lang="ru-RU" sz="2200" b="1" i="1" dirty="0"/>
              <a:t>- </a:t>
            </a:r>
            <a:r>
              <a:rPr lang="ru-RU" sz="2200" b="1" i="1" dirty="0" err="1"/>
              <a:t>правове</a:t>
            </a:r>
            <a:r>
              <a:rPr lang="ru-RU" sz="2200" b="1" i="1" dirty="0"/>
              <a:t> </a:t>
            </a:r>
            <a:r>
              <a:rPr lang="ru-RU" sz="2200" b="1" i="1" dirty="0" err="1"/>
              <a:t>положення</a:t>
            </a:r>
            <a:r>
              <a:rPr lang="ru-RU" sz="2200" b="1" i="1" dirty="0"/>
              <a:t>, </a:t>
            </a:r>
            <a:r>
              <a:rPr lang="ru-RU" sz="2200" b="1" i="1" dirty="0" err="1"/>
              <a:t>згідно</a:t>
            </a:r>
            <a:r>
              <a:rPr lang="ru-RU" sz="2200" b="1" i="1" dirty="0"/>
              <a:t> з </a:t>
            </a:r>
            <a:r>
              <a:rPr lang="ru-RU" sz="2200" b="1" i="1" dirty="0" err="1"/>
              <a:t>яким</a:t>
            </a:r>
            <a:r>
              <a:rPr lang="ru-RU" sz="2200" b="1" i="1" dirty="0"/>
              <a:t> </a:t>
            </a:r>
            <a:r>
              <a:rPr lang="ru-RU" sz="2200" b="1" i="1" dirty="0" err="1"/>
              <a:t>ніхто</a:t>
            </a:r>
            <a:r>
              <a:rPr lang="ru-RU" sz="2200" b="1" i="1" dirty="0"/>
              <a:t> не </a:t>
            </a:r>
            <a:r>
              <a:rPr lang="ru-RU" sz="2200" b="1" i="1" dirty="0" err="1"/>
              <a:t>може</a:t>
            </a:r>
            <a:r>
              <a:rPr lang="ru-RU" sz="2200" b="1" i="1" dirty="0"/>
              <a:t> бути </a:t>
            </a:r>
            <a:r>
              <a:rPr lang="ru-RU" sz="2200" b="1" i="1" dirty="0" err="1"/>
              <a:t>двічі</a:t>
            </a:r>
            <a:r>
              <a:rPr lang="ru-RU" sz="2200" b="1" i="1" dirty="0"/>
              <a:t> </a:t>
            </a:r>
            <a:r>
              <a:rPr lang="ru-RU" sz="2200" b="1" i="1" dirty="0" err="1"/>
              <a:t>притягнений</a:t>
            </a:r>
            <a:r>
              <a:rPr lang="ru-RU" sz="2200" b="1" i="1" dirty="0"/>
              <a:t> до </a:t>
            </a:r>
            <a:r>
              <a:rPr lang="ru-RU" sz="2200" b="1" i="1" dirty="0" err="1"/>
              <a:t>юридичної</a:t>
            </a:r>
            <a:r>
              <a:rPr lang="ru-RU" sz="2200" b="1" i="1" dirty="0"/>
              <a:t> </a:t>
            </a:r>
            <a:r>
              <a:rPr lang="ru-RU" sz="2200" b="1" i="1" dirty="0" err="1"/>
              <a:t>відповідальності</a:t>
            </a:r>
            <a:r>
              <a:rPr lang="ru-RU" sz="2200" b="1" i="1" dirty="0"/>
              <a:t> одного виду за </a:t>
            </a:r>
            <a:r>
              <a:rPr lang="ru-RU" sz="2200" b="1" i="1" dirty="0" err="1"/>
              <a:t>одне</a:t>
            </a:r>
            <a:r>
              <a:rPr lang="ru-RU" sz="2200" b="1" i="1" dirty="0"/>
              <a:t> й те </a:t>
            </a:r>
            <a:r>
              <a:rPr lang="ru-RU" sz="2200" b="1" i="1" dirty="0" err="1"/>
              <a:t>саме</a:t>
            </a:r>
            <a:r>
              <a:rPr lang="ru-RU" sz="2200" b="1" i="1" dirty="0"/>
              <a:t> </a:t>
            </a:r>
            <a:r>
              <a:rPr lang="ru-RU" sz="2200" b="1" i="1" dirty="0" err="1"/>
              <a:t>правопорушення</a:t>
            </a:r>
            <a:r>
              <a:rPr lang="ru-RU" sz="2200" b="1" i="1" dirty="0"/>
              <a:t> (ст. 61 </a:t>
            </a:r>
            <a:r>
              <a:rPr lang="ru-RU" sz="2200" b="1" i="1" dirty="0" err="1"/>
              <a:t>Конституції</a:t>
            </a:r>
            <a:r>
              <a:rPr lang="ru-RU" sz="2200" b="1" i="1" dirty="0"/>
              <a:t> </a:t>
            </a:r>
            <a:r>
              <a:rPr lang="ru-RU" sz="2200" b="1" i="1" dirty="0" err="1"/>
              <a:t>України</a:t>
            </a:r>
            <a:r>
              <a:rPr lang="ru-RU" sz="2200" b="1" i="1" dirty="0"/>
              <a:t>, ст. 19 КПК </a:t>
            </a:r>
            <a:r>
              <a:rPr lang="ru-RU" sz="2200" b="1" i="1" dirty="0" err="1"/>
              <a:t>України</a:t>
            </a:r>
            <a:r>
              <a:rPr lang="ru-RU" sz="2200" b="1" i="1" dirty="0"/>
              <a:t>). </a:t>
            </a:r>
            <a:endParaRPr lang="ru-RU" sz="2200" b="1" i="1" dirty="0" smtClean="0"/>
          </a:p>
          <a:p>
            <a:pPr marL="0" indent="0" algn="ctr">
              <a:buNone/>
            </a:pPr>
            <a:endParaRPr lang="ru-RU" sz="2400" b="1" dirty="0" smtClean="0">
              <a:solidFill>
                <a:srgbClr val="FFFF00"/>
              </a:solidFill>
            </a:endParaRPr>
          </a:p>
          <a:p>
            <a:pPr marL="0" indent="0" algn="ctr">
              <a:buNone/>
            </a:pPr>
            <a:r>
              <a:rPr lang="ru-RU" sz="3000" b="1" dirty="0" err="1" smtClean="0">
                <a:solidFill>
                  <a:srgbClr val="FFFF00"/>
                </a:solidFill>
              </a:rPr>
              <a:t>Зміст</a:t>
            </a:r>
            <a:r>
              <a:rPr lang="ru-RU" sz="3000" b="1" dirty="0" smtClean="0">
                <a:solidFill>
                  <a:srgbClr val="FFFF00"/>
                </a:solidFill>
              </a:rPr>
              <a:t> </a:t>
            </a:r>
            <a:r>
              <a:rPr lang="ru-RU" sz="3000" b="1" dirty="0" err="1">
                <a:solidFill>
                  <a:srgbClr val="FFFF00"/>
                </a:solidFill>
              </a:rPr>
              <a:t>цієї</a:t>
            </a:r>
            <a:r>
              <a:rPr lang="ru-RU" sz="3000" b="1" dirty="0">
                <a:solidFill>
                  <a:srgbClr val="FFFF00"/>
                </a:solidFill>
              </a:rPr>
              <a:t> засади </a:t>
            </a:r>
            <a:r>
              <a:rPr lang="ru-RU" sz="3000" b="1" dirty="0" err="1">
                <a:solidFill>
                  <a:srgbClr val="FFFF00"/>
                </a:solidFill>
              </a:rPr>
              <a:t>складають</a:t>
            </a:r>
            <a:r>
              <a:rPr lang="ru-RU" sz="3000" b="1" dirty="0">
                <a:solidFill>
                  <a:srgbClr val="FFFF00"/>
                </a:solidFill>
              </a:rPr>
              <a:t> </a:t>
            </a:r>
            <a:r>
              <a:rPr lang="ru-RU" sz="3000" b="1" dirty="0" err="1">
                <a:solidFill>
                  <a:srgbClr val="FFFF00"/>
                </a:solidFill>
              </a:rPr>
              <a:t>такі</a:t>
            </a:r>
            <a:r>
              <a:rPr lang="ru-RU" sz="3000" b="1" dirty="0">
                <a:solidFill>
                  <a:srgbClr val="FFFF00"/>
                </a:solidFill>
              </a:rPr>
              <a:t> правила: </a:t>
            </a:r>
            <a:r>
              <a:rPr lang="ru-RU" sz="3000" b="1" dirty="0" smtClean="0">
                <a:solidFill>
                  <a:srgbClr val="FFFF00"/>
                </a:solidFill>
              </a:rPr>
              <a:t> </a:t>
            </a:r>
          </a:p>
          <a:p>
            <a:pPr marL="0" indent="0" algn="just">
              <a:buNone/>
            </a:pPr>
            <a:endParaRPr lang="ru-RU" dirty="0" smtClean="0"/>
          </a:p>
          <a:p>
            <a:pPr marL="0" indent="0" algn="just">
              <a:buNone/>
            </a:pPr>
            <a:r>
              <a:rPr lang="ru-RU" dirty="0" smtClean="0"/>
              <a:t>– </a:t>
            </a:r>
            <a:r>
              <a:rPr lang="uk-UA" dirty="0" smtClean="0">
                <a:solidFill>
                  <a:schemeClr val="bg1"/>
                </a:solidFill>
              </a:rPr>
              <a:t>ніхто не може бути двічі обвинуваченим або покараним за кримінальне правопорушення, за яким він був виправданий або засуджений на підставі вироку суду, що набрав законної сили;</a:t>
            </a:r>
          </a:p>
          <a:p>
            <a:pPr marL="0" indent="0" algn="just">
              <a:buNone/>
            </a:pPr>
            <a:r>
              <a:rPr lang="uk-UA" dirty="0" smtClean="0">
                <a:solidFill>
                  <a:schemeClr val="bg1"/>
                </a:solidFill>
              </a:rPr>
              <a:t>– кримінальне провадження підлягає негайному закриттю, якщо стане відомо, що по тому самому обвинуваченню існує вирок суду, який набрав законної сили (п. 6 ч. 1 ст. 284 КПК України); </a:t>
            </a:r>
          </a:p>
          <a:p>
            <a:pPr marL="0" indent="0" algn="just">
              <a:buNone/>
            </a:pPr>
            <a:r>
              <a:rPr lang="uk-UA" dirty="0" smtClean="0">
                <a:solidFill>
                  <a:schemeClr val="bg1"/>
                </a:solidFill>
              </a:rPr>
              <a:t>– юридична відповідальність особи має індивідуальний характер. </a:t>
            </a:r>
            <a:endParaRPr lang="uk-UA" dirty="0">
              <a:solidFill>
                <a:schemeClr val="bg1"/>
              </a:solidFill>
            </a:endParaRPr>
          </a:p>
        </p:txBody>
      </p:sp>
      <p:sp>
        <p:nvSpPr>
          <p:cNvPr id="2" name="Заголовок 1"/>
          <p:cNvSpPr>
            <a:spLocks noGrp="1"/>
          </p:cNvSpPr>
          <p:nvPr>
            <p:ph type="title"/>
          </p:nvPr>
        </p:nvSpPr>
        <p:spPr>
          <a:xfrm>
            <a:off x="0" y="439271"/>
            <a:ext cx="11524129" cy="1400530"/>
          </a:xfrm>
        </p:spPr>
        <p:txBody>
          <a:bodyPr>
            <a:normAutofit/>
          </a:bodyPr>
          <a:lstStyle/>
          <a:p>
            <a:pPr algn="ctr"/>
            <a:r>
              <a:rPr lang="uk-UA" sz="3600" b="1" dirty="0" smtClean="0">
                <a:solidFill>
                  <a:schemeClr val="bg1"/>
                </a:solidFill>
              </a:rPr>
              <a:t>Засада заборони двічі притягувати до кримінальної відповідальності за одне і те саме правопорушення </a:t>
            </a:r>
            <a:endParaRPr lang="uk-UA" sz="3600" b="1" dirty="0">
              <a:solidFill>
                <a:schemeClr val="bg1"/>
              </a:solidFill>
            </a:endParaRPr>
          </a:p>
        </p:txBody>
      </p:sp>
    </p:spTree>
    <p:extLst>
      <p:ext uri="{BB962C8B-B14F-4D97-AF65-F5344CB8AC3E}">
        <p14:creationId xmlns:p14="http://schemas.microsoft.com/office/powerpoint/2010/main" xmlns="" val="168435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986332641"/>
              </p:ext>
            </p:extLst>
          </p:nvPr>
        </p:nvGraphicFramePr>
        <p:xfrm>
          <a:off x="309282" y="457200"/>
          <a:ext cx="11510683" cy="5791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7230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851" y="1745672"/>
            <a:ext cx="11869479" cy="4677539"/>
          </a:xfrm>
        </p:spPr>
        <p:txBody>
          <a:bodyPr>
            <a:normAutofit/>
          </a:bodyPr>
          <a:lstStyle/>
          <a:p>
            <a:pPr marL="0" indent="0" algn="just">
              <a:buNone/>
            </a:pPr>
            <a:r>
              <a:rPr lang="uk-UA" smtClean="0">
                <a:solidFill>
                  <a:schemeClr val="bg1"/>
                </a:solidFill>
              </a:rPr>
              <a:t>	</a:t>
            </a:r>
            <a:r>
              <a:rPr lang="uk-UA" i="1" smtClean="0">
                <a:solidFill>
                  <a:schemeClr val="bg1"/>
                </a:solidFill>
              </a:rPr>
              <a:t>Забезпечення підозрюваному, обвинуваченому, виправданому, засудженому права на захист є необхідною умовою виконання завдань кримінального провадження. Тільки завдяки дотриманню цього принципу можна запобігти грубим порушенням закону та засудженню невинуватого. </a:t>
            </a:r>
          </a:p>
          <a:p>
            <a:pPr marL="0" indent="0">
              <a:buNone/>
            </a:pPr>
            <a:endParaRPr lang="uk-UA" smtClean="0">
              <a:solidFill>
                <a:schemeClr val="bg1"/>
              </a:solidFill>
            </a:endParaRPr>
          </a:p>
          <a:p>
            <a:pPr marL="0" indent="0" algn="ctr">
              <a:buNone/>
            </a:pPr>
            <a:r>
              <a:rPr lang="uk-UA" sz="2400" smtClean="0">
                <a:solidFill>
                  <a:schemeClr val="bg1"/>
                </a:solidFill>
              </a:rPr>
              <a:t>Цей принцип закріплений в ст. 62 Конституції України, ст. 20 КПК України і має дві взаємопов’язані сторони: </a:t>
            </a:r>
          </a:p>
          <a:p>
            <a:pPr marL="0" indent="0" algn="just">
              <a:buNone/>
            </a:pPr>
            <a:r>
              <a:rPr lang="uk-UA" smtClean="0">
                <a:solidFill>
                  <a:schemeClr val="bg1"/>
                </a:solidFill>
              </a:rPr>
              <a:t>– по-перше, це право підозрюваного, обвинуваченого, виправданого, засудженого на захист; </a:t>
            </a:r>
          </a:p>
          <a:p>
            <a:pPr marL="0" indent="0" algn="just">
              <a:buNone/>
            </a:pPr>
            <a:r>
              <a:rPr lang="uk-UA" smtClean="0">
                <a:solidFill>
                  <a:schemeClr val="bg1"/>
                </a:solidFill>
              </a:rPr>
              <a:t>– по-друге, це гарантії здійснення такого права. </a:t>
            </a:r>
          </a:p>
        </p:txBody>
      </p:sp>
      <p:sp>
        <p:nvSpPr>
          <p:cNvPr id="2" name="Заголовок 1"/>
          <p:cNvSpPr>
            <a:spLocks noGrp="1"/>
          </p:cNvSpPr>
          <p:nvPr>
            <p:ph type="title"/>
          </p:nvPr>
        </p:nvSpPr>
        <p:spPr>
          <a:xfrm>
            <a:off x="699248" y="389965"/>
            <a:ext cx="10650070" cy="629566"/>
          </a:xfrm>
        </p:spPr>
        <p:txBody>
          <a:bodyPr>
            <a:noAutofit/>
          </a:bodyPr>
          <a:lstStyle/>
          <a:p>
            <a:pPr algn="ctr"/>
            <a:r>
              <a:rPr lang="ru-RU" sz="3600" b="1" dirty="0">
                <a:solidFill>
                  <a:schemeClr val="bg1"/>
                </a:solidFill>
              </a:rPr>
              <a:t>Засада </a:t>
            </a:r>
            <a:r>
              <a:rPr lang="ru-RU" sz="3600" b="1" dirty="0" err="1">
                <a:solidFill>
                  <a:schemeClr val="bg1"/>
                </a:solidFill>
              </a:rPr>
              <a:t>забезпечення</a:t>
            </a:r>
            <a:r>
              <a:rPr lang="ru-RU" sz="3600" b="1" dirty="0">
                <a:solidFill>
                  <a:schemeClr val="bg1"/>
                </a:solidFill>
              </a:rPr>
              <a:t> права на </a:t>
            </a:r>
            <a:r>
              <a:rPr lang="ru-RU" sz="3600" b="1" dirty="0" err="1">
                <a:solidFill>
                  <a:schemeClr val="bg1"/>
                </a:solidFill>
              </a:rPr>
              <a:t>захист</a:t>
            </a:r>
            <a:r>
              <a:rPr lang="ru-RU" sz="3600" b="1" dirty="0">
                <a:solidFill>
                  <a:schemeClr val="bg1"/>
                </a:solidFill>
              </a:rPr>
              <a:t> </a:t>
            </a:r>
          </a:p>
        </p:txBody>
      </p:sp>
    </p:spTree>
    <p:extLst>
      <p:ext uri="{BB962C8B-B14F-4D97-AF65-F5344CB8AC3E}">
        <p14:creationId xmlns:p14="http://schemas.microsoft.com/office/powerpoint/2010/main" xmlns="" val="573263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1706" y="309282"/>
            <a:ext cx="11551023" cy="6293224"/>
          </a:xfrm>
        </p:spPr>
        <p:txBody>
          <a:bodyPr>
            <a:normAutofit fontScale="92500" lnSpcReduction="10000"/>
          </a:bodyPr>
          <a:lstStyle/>
          <a:p>
            <a:pPr marL="0" indent="0" algn="ctr">
              <a:buNone/>
            </a:pPr>
            <a:r>
              <a:rPr lang="uk-UA" sz="3900" b="1" smtClean="0">
                <a:solidFill>
                  <a:srgbClr val="FFFF00"/>
                </a:solidFill>
              </a:rPr>
              <a:t>Види захисту</a:t>
            </a:r>
            <a:r>
              <a:rPr lang="uk-UA" sz="3200" b="1" smtClean="0">
                <a:solidFill>
                  <a:srgbClr val="FFFF00"/>
                </a:solidFill>
              </a:rPr>
              <a:t>: </a:t>
            </a:r>
          </a:p>
          <a:p>
            <a:pPr marL="0" indent="0" algn="just">
              <a:buNone/>
            </a:pPr>
            <a:r>
              <a:rPr lang="uk-UA" sz="2600" b="1" i="1" smtClean="0">
                <a:solidFill>
                  <a:srgbClr val="FFFF00"/>
                </a:solidFill>
              </a:rPr>
              <a:t>Особистий захист</a:t>
            </a:r>
            <a:r>
              <a:rPr lang="uk-UA" sz="2400" b="1" i="1" smtClean="0"/>
              <a:t>, який полягає в тому, що підозрюваний, обвинувачений, виправданий, засуджений має право: </a:t>
            </a:r>
          </a:p>
          <a:p>
            <a:pPr marL="0" indent="0" algn="just">
              <a:buNone/>
            </a:pPr>
            <a:r>
              <a:rPr lang="uk-UA" sz="2400" smtClean="0"/>
              <a:t>– надати усні або письмові пояснення з приводу підозри чи обвинувачення; </a:t>
            </a:r>
          </a:p>
          <a:p>
            <a:pPr marL="0" indent="0" algn="just">
              <a:buNone/>
            </a:pPr>
            <a:r>
              <a:rPr lang="uk-UA" sz="2400" smtClean="0"/>
              <a:t>– збирати і подавати докази; </a:t>
            </a:r>
          </a:p>
          <a:p>
            <a:pPr marL="0" indent="0" algn="just">
              <a:buNone/>
            </a:pPr>
            <a:r>
              <a:rPr lang="uk-UA" sz="2400" smtClean="0"/>
              <a:t>– брати особисту участь у кримінальному провадженні; </a:t>
            </a:r>
          </a:p>
          <a:p>
            <a:pPr marL="0" indent="0" algn="just">
              <a:buNone/>
            </a:pPr>
            <a:r>
              <a:rPr lang="uk-UA" sz="2400" smtClean="0"/>
              <a:t>– реалізовувати інші процесуальні права, передбачені КПК України;</a:t>
            </a:r>
          </a:p>
          <a:p>
            <a:pPr marL="0" indent="0" algn="just">
              <a:buNone/>
            </a:pPr>
            <a:r>
              <a:rPr lang="uk-UA" smtClean="0"/>
              <a:t> </a:t>
            </a:r>
          </a:p>
          <a:p>
            <a:pPr marL="0" indent="0" algn="just">
              <a:buNone/>
            </a:pPr>
            <a:r>
              <a:rPr lang="uk-UA" sz="2400" b="1" i="1" smtClean="0"/>
              <a:t> </a:t>
            </a:r>
            <a:r>
              <a:rPr lang="uk-UA" sz="2600" b="1" i="1" smtClean="0">
                <a:solidFill>
                  <a:srgbClr val="FFFF00"/>
                </a:solidFill>
              </a:rPr>
              <a:t>Професійний захист</a:t>
            </a:r>
            <a:r>
              <a:rPr lang="uk-UA" sz="2400" b="1" i="1" smtClean="0"/>
              <a:t>, який полягає в праві скористатися допомогою захисника, зокрема: </a:t>
            </a:r>
          </a:p>
          <a:p>
            <a:pPr marL="0" indent="0" algn="just">
              <a:buNone/>
            </a:pPr>
            <a:r>
              <a:rPr lang="uk-UA" smtClean="0"/>
              <a:t>– кожен має право на правову допомогу; </a:t>
            </a:r>
          </a:p>
          <a:p>
            <a:pPr marL="0" indent="0" algn="just">
              <a:buNone/>
            </a:pPr>
            <a:r>
              <a:rPr lang="uk-UA" smtClean="0"/>
              <a:t>– кожен є вільним у виборі захисника свої прав; </a:t>
            </a:r>
          </a:p>
          <a:p>
            <a:pPr marL="0" indent="0" algn="just">
              <a:buNone/>
            </a:pPr>
            <a:r>
              <a:rPr lang="uk-UA" smtClean="0"/>
              <a:t>– для забезпечення права на захист від обвинувачення в Україні діє адвокатура; </a:t>
            </a:r>
          </a:p>
          <a:p>
            <a:pPr marL="0" indent="0" algn="just">
              <a:buNone/>
            </a:pPr>
            <a:r>
              <a:rPr lang="uk-UA" smtClean="0"/>
              <a:t>– у випадках, передбачених КПК України та/або законом, що регулює надання безоплатної правової допомоги, підозрюваному, обвинуваченому правова допомога надається безоплатно за рахунок держави; </a:t>
            </a:r>
          </a:p>
          <a:p>
            <a:endParaRPr lang="uk-UA"/>
          </a:p>
        </p:txBody>
      </p:sp>
    </p:spTree>
    <p:extLst>
      <p:ext uri="{BB962C8B-B14F-4D97-AF65-F5344CB8AC3E}">
        <p14:creationId xmlns:p14="http://schemas.microsoft.com/office/powerpoint/2010/main" xmlns="" val="504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391619412"/>
              </p:ext>
            </p:extLst>
          </p:nvPr>
        </p:nvGraphicFramePr>
        <p:xfrm>
          <a:off x="685800" y="2052918"/>
          <a:ext cx="10932458"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309934" y="363071"/>
            <a:ext cx="11456242" cy="1400530"/>
          </a:xfrm>
          <a:solidFill>
            <a:schemeClr val="tx2"/>
          </a:solidFill>
        </p:spPr>
        <p:txBody>
          <a:bodyPr>
            <a:normAutofit/>
          </a:bodyPr>
          <a:lstStyle/>
          <a:p>
            <a:pPr algn="ctr"/>
            <a:r>
              <a:rPr lang="uk-UA" b="1" dirty="0" smtClean="0">
                <a:solidFill>
                  <a:schemeClr val="bg1"/>
                </a:solidFill>
              </a:rPr>
              <a:t> </a:t>
            </a:r>
            <a:r>
              <a:rPr lang="uk-UA" sz="4000" b="1" dirty="0" smtClean="0">
                <a:solidFill>
                  <a:schemeClr val="bg1"/>
                </a:solidFill>
                <a:latin typeface="Times New Roman" pitchFamily="18" charset="0"/>
                <a:cs typeface="Times New Roman" pitchFamily="18" charset="0"/>
              </a:rPr>
              <a:t>1. Поняття</a:t>
            </a:r>
            <a:r>
              <a:rPr lang="uk-UA" sz="4000" b="1" dirty="0">
                <a:solidFill>
                  <a:schemeClr val="bg1"/>
                </a:solidFill>
                <a:latin typeface="Times New Roman" pitchFamily="18" charset="0"/>
                <a:cs typeface="Times New Roman" pitchFamily="18" charset="0"/>
              </a:rPr>
              <a:t>, значення і класифікація засад кримінального </a:t>
            </a:r>
            <a:r>
              <a:rPr lang="uk-UA" sz="4000" b="1" dirty="0" smtClean="0">
                <a:solidFill>
                  <a:schemeClr val="bg1"/>
                </a:solidFill>
                <a:latin typeface="Times New Roman" pitchFamily="18" charset="0"/>
                <a:cs typeface="Times New Roman" pitchFamily="18" charset="0"/>
              </a:rPr>
              <a:t>провадження</a:t>
            </a:r>
            <a:endParaRPr lang="ru-RU" sz="4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272298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866355705"/>
              </p:ext>
            </p:extLst>
          </p:nvPr>
        </p:nvGraphicFramePr>
        <p:xfrm>
          <a:off x="376519" y="-134471"/>
          <a:ext cx="6952128" cy="677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ÐÐ°ÑÑÐ¸Ð½ÐºÐ¸ Ð¿Ð¾ Ð·Ð°Ð¿ÑÐ¾ÑÑ ÑÐµÐ¼ÑÐ´Ð°"/>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067364" y="1411941"/>
            <a:ext cx="4717676" cy="4717676"/>
          </a:xfrm>
          <a:prstGeom prst="rect">
            <a:avLst/>
          </a:prstGeom>
          <a:noFill/>
          <a:effectLst>
            <a:softEdge rad="635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2655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4812" y="1465729"/>
            <a:ext cx="11430000" cy="5029199"/>
          </a:xfrm>
        </p:spPr>
        <p:txBody>
          <a:bodyPr>
            <a:normAutofit fontScale="77500" lnSpcReduction="20000"/>
          </a:bodyPr>
          <a:lstStyle/>
          <a:p>
            <a:pPr marL="0" indent="0">
              <a:buNone/>
            </a:pPr>
            <a:r>
              <a:rPr lang="uk-UA" smtClean="0"/>
              <a:t>	</a:t>
            </a:r>
            <a:r>
              <a:rPr lang="uk-UA" sz="3000" b="1" i="1" smtClean="0"/>
              <a:t>Статтею 21 КПК України закріплено</a:t>
            </a:r>
            <a:r>
              <a:rPr lang="uk-UA" sz="2400" b="1" i="1" smtClean="0"/>
              <a:t>, зміст якої полягає в тому, що: </a:t>
            </a:r>
          </a:p>
          <a:p>
            <a:pPr marL="0" indent="0">
              <a:buNone/>
            </a:pPr>
            <a:endParaRPr lang="uk-UA" sz="2400" b="1" i="1" smtClean="0"/>
          </a:p>
          <a:p>
            <a:pPr marL="0" indent="0" algn="just">
              <a:buNone/>
            </a:pPr>
            <a:r>
              <a:rPr lang="uk-UA" smtClean="0"/>
              <a:t>– </a:t>
            </a:r>
            <a:r>
              <a:rPr lang="uk-UA" b="1" smtClean="0"/>
              <a:t>кожному гарантується право на справедливий розгляд та вирішення справи у розумні строки незалежним і неупередженим судом, створеним на підставі закону; </a:t>
            </a:r>
          </a:p>
          <a:p>
            <a:pPr marL="0" indent="0" algn="just">
              <a:buNone/>
            </a:pPr>
            <a:endParaRPr lang="uk-UA" b="1" smtClean="0"/>
          </a:p>
          <a:p>
            <a:pPr marL="0" indent="0" algn="just">
              <a:buNone/>
            </a:pPr>
            <a:r>
              <a:rPr lang="uk-UA" b="1" smtClean="0"/>
              <a:t>– вирок та ухвала суду, що набрали законної сили в порядку, визначеному КПК України, є обов’язковими і підлягають безумовному виконанню на всій території України; </a:t>
            </a:r>
          </a:p>
          <a:p>
            <a:pPr marL="0" indent="0" algn="just">
              <a:buNone/>
            </a:pPr>
            <a:endParaRPr lang="uk-UA" b="1" smtClean="0"/>
          </a:p>
          <a:p>
            <a:pPr marL="0" indent="0" algn="just">
              <a:buNone/>
            </a:pPr>
            <a:r>
              <a:rPr lang="uk-UA" b="1" smtClean="0"/>
              <a:t>– кожен має право на участь у розгляді в суді будь-якої інстанції справи, що стосується його прав та обов’язків, у порядку, передбаченому КПК України; </a:t>
            </a:r>
          </a:p>
          <a:p>
            <a:pPr marL="0" indent="0" algn="just">
              <a:buNone/>
            </a:pPr>
            <a:endParaRPr lang="uk-UA" b="1" smtClean="0"/>
          </a:p>
          <a:p>
            <a:pPr marL="0" indent="0" algn="just">
              <a:buNone/>
            </a:pPr>
            <a:r>
              <a:rPr lang="uk-UA" b="1" smtClean="0"/>
              <a:t>– якщо інше не передбачене КПК України, здійснення кримінального провадження не може бути перешкодою для доступу особи до інших засобів правового захисту у випадку, якщо під час кримінального провадження порушуються її права, гарантовані Конституцією України та міжнародними договорами України</a:t>
            </a:r>
            <a:endParaRPr lang="uk-UA" b="1"/>
          </a:p>
        </p:txBody>
      </p:sp>
      <p:sp>
        <p:nvSpPr>
          <p:cNvPr id="2" name="Заголовок 1"/>
          <p:cNvSpPr>
            <a:spLocks noGrp="1"/>
          </p:cNvSpPr>
          <p:nvPr>
            <p:ph type="title"/>
          </p:nvPr>
        </p:nvSpPr>
        <p:spPr>
          <a:xfrm>
            <a:off x="1251228" y="309282"/>
            <a:ext cx="9404723" cy="591670"/>
          </a:xfrm>
        </p:spPr>
        <p:txBody>
          <a:bodyPr>
            <a:noAutofit/>
          </a:bodyPr>
          <a:lstStyle/>
          <a:p>
            <a:pPr algn="ctr"/>
            <a:r>
              <a:rPr lang="ru-RU" sz="3600" b="1" dirty="0" smtClean="0">
                <a:solidFill>
                  <a:schemeClr val="bg1"/>
                </a:solidFill>
              </a:rPr>
              <a:t>Засада </a:t>
            </a:r>
            <a:r>
              <a:rPr lang="ru-RU" sz="3600" b="1" dirty="0">
                <a:solidFill>
                  <a:schemeClr val="bg1"/>
                </a:solidFill>
              </a:rPr>
              <a:t>доступу до </a:t>
            </a:r>
            <a:r>
              <a:rPr lang="ru-RU" sz="3600" b="1" dirty="0" err="1">
                <a:solidFill>
                  <a:schemeClr val="bg1"/>
                </a:solidFill>
              </a:rPr>
              <a:t>правосуддя</a:t>
            </a:r>
            <a:endParaRPr lang="ru-RU" sz="3600" b="1" dirty="0">
              <a:solidFill>
                <a:schemeClr val="bg1"/>
              </a:solidFill>
            </a:endParaRPr>
          </a:p>
        </p:txBody>
      </p:sp>
    </p:spTree>
    <p:extLst>
      <p:ext uri="{BB962C8B-B14F-4D97-AF65-F5344CB8AC3E}">
        <p14:creationId xmlns:p14="http://schemas.microsoft.com/office/powerpoint/2010/main" xmlns="" val="2142071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4812" y="1801906"/>
            <a:ext cx="11672047" cy="5056094"/>
          </a:xfrm>
        </p:spPr>
        <p:txBody>
          <a:bodyPr>
            <a:normAutofit fontScale="85000" lnSpcReduction="20000"/>
          </a:bodyPr>
          <a:lstStyle/>
          <a:p>
            <a:pPr marL="0" indent="0" algn="just">
              <a:buNone/>
            </a:pPr>
            <a:r>
              <a:rPr lang="uk-UA" smtClean="0"/>
              <a:t>	</a:t>
            </a:r>
            <a:r>
              <a:rPr lang="uk-UA" b="1" i="1" smtClean="0"/>
              <a:t>Змагальність передбачає таку побудову кримінального процесу, за якої якій функції обвинувачення, захисту (а також пов’язані з ними функції підтримання цивільного позову та заперечення проти нього) чітко розмежовані між собою, відокремлені від функції правосуддя і виконуються суб’єктами (сторонами), що користуються рівними правами для відстоювання своїх інтересів. </a:t>
            </a:r>
          </a:p>
          <a:p>
            <a:pPr marL="0" indent="0" algn="ctr">
              <a:buNone/>
            </a:pPr>
            <a:endParaRPr lang="uk-UA" b="1" smtClean="0">
              <a:solidFill>
                <a:srgbClr val="FFFF00"/>
              </a:solidFill>
            </a:endParaRPr>
          </a:p>
          <a:p>
            <a:pPr marL="0" indent="0" algn="ctr">
              <a:buNone/>
            </a:pPr>
            <a:r>
              <a:rPr lang="uk-UA" sz="2400" b="1" smtClean="0">
                <a:solidFill>
                  <a:srgbClr val="FFFF00"/>
                </a:solidFill>
              </a:rPr>
              <a:t>Зміст цієї засади характеризується такими положеннями (ст. 22 КПК України): </a:t>
            </a:r>
          </a:p>
          <a:p>
            <a:pPr marL="0" indent="0" algn="just">
              <a:buNone/>
            </a:pPr>
            <a:r>
              <a:rPr lang="uk-UA" smtClean="0"/>
              <a:t>– </a:t>
            </a:r>
            <a:r>
              <a:rPr lang="uk-UA" b="1" smtClean="0"/>
              <a:t>кримінальне провадження здійснюється на основі самостійного обстоювання стороною обвинувачення і стороною захисту їхніх правових позицій, прав, свобод і законних інтересів засобами, передбаченими КПК України;</a:t>
            </a:r>
          </a:p>
          <a:p>
            <a:pPr marL="0" indent="0" algn="just">
              <a:buNone/>
            </a:pPr>
            <a:r>
              <a:rPr lang="uk-UA" b="1" smtClean="0"/>
              <a:t> – сторони кримінального провадження мають рівні права на збирання та подання до суду речей, документів, інших доказів, клопотань, скарг, а також на реалізацію інших процесуальних прав, передбачених КПК України; </a:t>
            </a:r>
          </a:p>
          <a:p>
            <a:pPr marL="0" indent="0" algn="just">
              <a:buNone/>
            </a:pPr>
            <a:r>
              <a:rPr lang="uk-UA" b="1" smtClean="0"/>
              <a:t>– під час кримінального провадження функції державного обвинувачення, захисту та судового розгляду не можуть покладатися на один і той самий орган чи службову особу; </a:t>
            </a:r>
          </a:p>
        </p:txBody>
      </p:sp>
      <p:sp>
        <p:nvSpPr>
          <p:cNvPr id="2" name="Заголовок 1"/>
          <p:cNvSpPr>
            <a:spLocks noGrp="1"/>
          </p:cNvSpPr>
          <p:nvPr>
            <p:ph type="title"/>
          </p:nvPr>
        </p:nvSpPr>
        <p:spPr>
          <a:xfrm>
            <a:off x="161366" y="537881"/>
            <a:ext cx="11846858" cy="777483"/>
          </a:xfrm>
        </p:spPr>
        <p:txBody>
          <a:bodyPr>
            <a:noAutofit/>
          </a:bodyPr>
          <a:lstStyle/>
          <a:p>
            <a:pPr algn="ctr"/>
            <a:r>
              <a:rPr lang="uk-UA" sz="3600" b="1" dirty="0" smtClean="0">
                <a:solidFill>
                  <a:schemeClr val="bg1"/>
                </a:solidFill>
                <a:latin typeface="Times New Roman" pitchFamily="18" charset="0"/>
                <a:cs typeface="Times New Roman" pitchFamily="18" charset="0"/>
              </a:rPr>
              <a:t>Засада змагальності сторін та свободи у поданні ними суду своїх доказів і у доведенні перед судом їх переконливості</a:t>
            </a:r>
            <a:endParaRPr lang="uk-UA"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23709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16859"/>
            <a:ext cx="12192000" cy="6158753"/>
          </a:xfrm>
        </p:spPr>
        <p:txBody>
          <a:bodyPr>
            <a:normAutofit fontScale="92500" lnSpcReduction="10000"/>
          </a:bodyPr>
          <a:lstStyle/>
          <a:p>
            <a:pPr algn="just"/>
            <a:r>
              <a:rPr lang="uk-UA" b="1" smtClean="0"/>
              <a:t>– повідомлення особі про підозру у вчиненні кримінального правопорушення, звернення з обвинувальним актом та підтримання державного обвинувачення у суді здійснюється прокурором. </a:t>
            </a:r>
          </a:p>
          <a:p>
            <a:pPr marL="0" indent="0" algn="just">
              <a:buNone/>
            </a:pPr>
            <a:r>
              <a:rPr lang="uk-UA" smtClean="0"/>
              <a:t>	</a:t>
            </a:r>
          </a:p>
          <a:p>
            <a:pPr marL="0" indent="0" algn="just">
              <a:buNone/>
            </a:pPr>
            <a:r>
              <a:rPr lang="uk-UA" smtClean="0"/>
              <a:t>	</a:t>
            </a:r>
            <a:r>
              <a:rPr lang="uk-UA" sz="2400" b="1" i="1" smtClean="0">
                <a:solidFill>
                  <a:srgbClr val="FFFF00"/>
                </a:solidFill>
              </a:rPr>
              <a:t>У випадках, передбачених КПК України, повідомлення особі про підозру у вчиненні кримінального правопорушення може здійснюватися слідчим за погодженням із прокурором, а обвинувачення може підтримуватися потерпілим, його представником</a:t>
            </a:r>
            <a:r>
              <a:rPr lang="uk-UA" b="1" i="1" smtClean="0"/>
              <a:t>; </a:t>
            </a:r>
          </a:p>
          <a:p>
            <a:pPr marL="0" indent="0" algn="just">
              <a:buNone/>
            </a:pPr>
            <a:endParaRPr lang="uk-UA" smtClean="0"/>
          </a:p>
          <a:p>
            <a:pPr algn="just"/>
            <a:r>
              <a:rPr lang="uk-UA" smtClean="0"/>
              <a:t>– захист здійснюється підозрюваним або обвинуваченим, його захисником або законним представником; </a:t>
            </a:r>
          </a:p>
          <a:p>
            <a:pPr algn="just"/>
            <a:r>
              <a:rPr lang="uk-UA" smtClean="0"/>
              <a:t>– суд, зберігаючи об’єктивність та неупередженість, створює необхідні умови для реалізації сторонами їхніх процесуальних прав та виконання процесуальних обов’язків. </a:t>
            </a:r>
          </a:p>
          <a:p>
            <a:pPr algn="just"/>
            <a:endParaRPr lang="uk-UA" smtClean="0"/>
          </a:p>
          <a:p>
            <a:pPr marL="0" indent="0" algn="just">
              <a:buNone/>
            </a:pPr>
            <a:r>
              <a:rPr lang="uk-UA" smtClean="0"/>
              <a:t>	</a:t>
            </a:r>
            <a:endParaRPr lang="uk-UA"/>
          </a:p>
        </p:txBody>
      </p:sp>
    </p:spTree>
    <p:extLst>
      <p:ext uri="{BB962C8B-B14F-4D97-AF65-F5344CB8AC3E}">
        <p14:creationId xmlns:p14="http://schemas.microsoft.com/office/powerpoint/2010/main" xmlns="" val="1314655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046" y="2028060"/>
            <a:ext cx="11819965" cy="4395151"/>
          </a:xfrm>
        </p:spPr>
        <p:txBody>
          <a:bodyPr>
            <a:normAutofit fontScale="92500" lnSpcReduction="20000"/>
          </a:bodyPr>
          <a:lstStyle/>
          <a:p>
            <a:pPr marL="0" indent="0" algn="just">
              <a:buNone/>
            </a:pPr>
            <a:r>
              <a:rPr lang="uk-UA" b="1" i="1" smtClean="0"/>
              <a:t>– це конституційно-правове положення, згідно з яким кожному гарантується право на оскарження в суді рішень, дій чи бездіяльності органів державної влади, органів місцевого самоврядування, посадових і службових осіб (ч. 1 ст. 55 Конституції України, ст. 24 КПК України). </a:t>
            </a:r>
          </a:p>
          <a:p>
            <a:pPr marL="0" indent="0" algn="ctr">
              <a:buNone/>
            </a:pPr>
            <a:r>
              <a:rPr lang="uk-UA" sz="2400" b="1" smtClean="0">
                <a:solidFill>
                  <a:srgbClr val="FFFF00"/>
                </a:solidFill>
              </a:rPr>
              <a:t>Зміст цієї засади полягає в наступному: </a:t>
            </a:r>
          </a:p>
          <a:p>
            <a:pPr marL="0" indent="0" algn="just">
              <a:buNone/>
            </a:pPr>
            <a:r>
              <a:rPr lang="uk-UA" smtClean="0"/>
              <a:t>– </a:t>
            </a:r>
            <a:r>
              <a:rPr lang="uk-UA" b="1" smtClean="0"/>
              <a:t>кожному гарантується право на оскарження процесуальних рішень, дій чи бездіяльності суду, слідчого судді, прокурора, слідчого в порядку, передбаченому КПК України (глава 26 КПК України передбачає порядок скарження рішень, дій чи бездіяльності під час досудового розслідування); </a:t>
            </a:r>
          </a:p>
          <a:p>
            <a:pPr marL="0" indent="0" algn="just">
              <a:buNone/>
            </a:pPr>
            <a:r>
              <a:rPr lang="uk-UA" b="1" smtClean="0"/>
              <a:t>– гарантується право на перегляд вироку, ухвали суду, що стосується прав, свобод чи інтересів особи, судом вищого рівня в порядку, передбаченому КПК України, незалежно від того, чи брала така особа участь у судовому розгляді. </a:t>
            </a:r>
            <a:endParaRPr lang="uk-UA" b="1"/>
          </a:p>
        </p:txBody>
      </p:sp>
      <p:sp>
        <p:nvSpPr>
          <p:cNvPr id="2" name="Заголовок 1"/>
          <p:cNvSpPr>
            <a:spLocks noGrp="1"/>
          </p:cNvSpPr>
          <p:nvPr>
            <p:ph type="title"/>
          </p:nvPr>
        </p:nvSpPr>
        <p:spPr>
          <a:xfrm>
            <a:off x="551328" y="493060"/>
            <a:ext cx="11187953" cy="878540"/>
          </a:xfrm>
        </p:spPr>
        <p:txBody>
          <a:bodyPr>
            <a:noAutofit/>
          </a:bodyPr>
          <a:lstStyle/>
          <a:p>
            <a:pPr algn="ctr"/>
            <a:r>
              <a:rPr lang="uk-UA" sz="3600" b="1" smtClean="0">
                <a:solidFill>
                  <a:schemeClr val="bg1"/>
                </a:solidFill>
                <a:latin typeface="Times New Roman" pitchFamily="18" charset="0"/>
                <a:cs typeface="Times New Roman" pitchFamily="18" charset="0"/>
              </a:rPr>
              <a:t>Засада забезпечення права на оскарження процесуальних рішень, дій чи бездіяльності</a:t>
            </a:r>
            <a:endParaRPr lang="uk-UA" sz="36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28137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016407613"/>
              </p:ext>
            </p:extLst>
          </p:nvPr>
        </p:nvGraphicFramePr>
        <p:xfrm>
          <a:off x="1" y="94129"/>
          <a:ext cx="11672046" cy="657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66226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zib.com.ua/files/articles_photos/132991.jpg"/>
          <p:cNvPicPr>
            <a:picLocks noChangeAspect="1" noChangeArrowheads="1"/>
          </p:cNvPicPr>
          <p:nvPr/>
        </p:nvPicPr>
        <p:blipFill>
          <a:blip r:embed="rId2"/>
          <a:srcRect/>
          <a:stretch>
            <a:fillRect/>
          </a:stretch>
        </p:blipFill>
        <p:spPr bwMode="auto">
          <a:xfrm>
            <a:off x="5932074" y="2622175"/>
            <a:ext cx="5837277" cy="3873407"/>
          </a:xfrm>
          <a:prstGeom prst="rect">
            <a:avLst/>
          </a:prstGeom>
          <a:noFill/>
        </p:spPr>
      </p:pic>
      <p:sp>
        <p:nvSpPr>
          <p:cNvPr id="3" name="Прямоугольник 2"/>
          <p:cNvSpPr/>
          <p:nvPr/>
        </p:nvSpPr>
        <p:spPr>
          <a:xfrm>
            <a:off x="439270" y="2623101"/>
            <a:ext cx="5504330" cy="2554545"/>
          </a:xfrm>
          <a:prstGeom prst="rect">
            <a:avLst/>
          </a:prstGeom>
        </p:spPr>
        <p:txBody>
          <a:bodyPr wrap="square">
            <a:spAutoFit/>
          </a:bodyPr>
          <a:lstStyle/>
          <a:p>
            <a:pPr algn="just"/>
            <a:r>
              <a:rPr lang="uk-UA" sz="3200" dirty="0" smtClean="0">
                <a:solidFill>
                  <a:schemeClr val="bg1"/>
                </a:solidFill>
              </a:rPr>
              <a:t>- полягає насамперед у тому, що розгляд справ у всіх судах є відкритим, крім випадків, передбачених законом.</a:t>
            </a:r>
            <a:endParaRPr lang="uk-UA" sz="3200" dirty="0">
              <a:solidFill>
                <a:schemeClr val="bg1"/>
              </a:solidFill>
            </a:endParaRPr>
          </a:p>
        </p:txBody>
      </p:sp>
      <p:sp>
        <p:nvSpPr>
          <p:cNvPr id="4" name="Прямоугольник 3"/>
          <p:cNvSpPr/>
          <p:nvPr/>
        </p:nvSpPr>
        <p:spPr>
          <a:xfrm>
            <a:off x="416859" y="197241"/>
            <a:ext cx="11430000" cy="1754326"/>
          </a:xfrm>
          <a:prstGeom prst="rect">
            <a:avLst/>
          </a:prstGeom>
        </p:spPr>
        <p:txBody>
          <a:bodyPr wrap="square">
            <a:spAutoFit/>
          </a:bodyPr>
          <a:lstStyle/>
          <a:p>
            <a:pPr algn="ctr"/>
            <a:r>
              <a:rPr lang="uk-UA" sz="3600" b="1" dirty="0" smtClean="0">
                <a:solidFill>
                  <a:schemeClr val="bg1"/>
                </a:solidFill>
                <a:latin typeface="Times New Roman" pitchFamily="18" charset="0"/>
                <a:cs typeface="Times New Roman" pitchFamily="18" charset="0"/>
              </a:rPr>
              <a:t>Засада гласності і відкритості судового провадження та його повне фіксування технічними засобами судового засідання і процесуальних дій </a:t>
            </a:r>
            <a:endParaRPr lang="uk-UA" sz="3600" dirty="0">
              <a:solidFill>
                <a:schemeClr val="bg1"/>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416860"/>
            <a:ext cx="11954435" cy="5831540"/>
          </a:xfrm>
        </p:spPr>
        <p:txBody>
          <a:bodyPr>
            <a:normAutofit fontScale="92500" lnSpcReduction="20000"/>
          </a:bodyPr>
          <a:lstStyle/>
          <a:p>
            <a:pPr marL="0" indent="0" algn="ctr">
              <a:buNone/>
            </a:pPr>
            <a:r>
              <a:rPr lang="uk-UA" smtClean="0"/>
              <a:t>	</a:t>
            </a:r>
            <a:r>
              <a:rPr lang="uk-UA" sz="2400" b="1" smtClean="0">
                <a:solidFill>
                  <a:srgbClr val="FFFF00"/>
                </a:solidFill>
              </a:rPr>
              <a:t>Так, слідчий суддя, суд може прийняти рішення про здійснення кримінального провадження у закритому судовому засіданні у випадках: </a:t>
            </a:r>
          </a:p>
          <a:p>
            <a:pPr algn="just"/>
            <a:endParaRPr lang="uk-UA" smtClean="0"/>
          </a:p>
          <a:p>
            <a:pPr algn="just"/>
            <a:r>
              <a:rPr lang="uk-UA" smtClean="0"/>
              <a:t>– </a:t>
            </a:r>
            <a:r>
              <a:rPr lang="uk-UA" b="1" smtClean="0"/>
              <a:t>якщо обвинуваченим є неповнолітній; – при розгляді справи про злочин проти статевої свободи та статевої недоторканості особи; </a:t>
            </a:r>
          </a:p>
          <a:p>
            <a:pPr algn="just"/>
            <a:endParaRPr lang="uk-UA" b="1" smtClean="0"/>
          </a:p>
          <a:p>
            <a:pPr algn="just"/>
            <a:r>
              <a:rPr lang="uk-UA" b="1" smtClean="0"/>
              <a:t>– при необхідності запобігти розголошенню відомостей про особисте та сімейне життя чи обставин, які принижують гідність особи; </a:t>
            </a:r>
          </a:p>
          <a:p>
            <a:pPr algn="just"/>
            <a:endParaRPr lang="uk-UA" b="1" smtClean="0"/>
          </a:p>
          <a:p>
            <a:pPr algn="just"/>
            <a:r>
              <a:rPr lang="uk-UA" b="1" smtClean="0"/>
              <a:t>– якщо здійснення провадження у відкритому судовому засіданні може призвести до розголошення таємниці, що охороняється законом</a:t>
            </a:r>
          </a:p>
          <a:p>
            <a:endParaRPr lang="uk-UA" b="1" smtClean="0"/>
          </a:p>
          <a:p>
            <a:r>
              <a:rPr lang="uk-UA" b="1" smtClean="0"/>
              <a:t>– при необхідності забезпечення безпеки осіб, які беруть участь у кримінальному провадженні. Кримінальне провадження у закритому судовому засіданні суд здійснює з додержанням правил судочинства, передбачених КПК України. </a:t>
            </a:r>
          </a:p>
          <a:p>
            <a:endParaRPr lang="uk-UA" smtClean="0"/>
          </a:p>
          <a:p>
            <a:endParaRPr lang="uk-UA"/>
          </a:p>
        </p:txBody>
      </p:sp>
    </p:spTree>
    <p:extLst>
      <p:ext uri="{BB962C8B-B14F-4D97-AF65-F5344CB8AC3E}">
        <p14:creationId xmlns:p14="http://schemas.microsoft.com/office/powerpoint/2010/main" xmlns="" val="877189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199873247"/>
              </p:ext>
            </p:extLst>
          </p:nvPr>
        </p:nvGraphicFramePr>
        <p:xfrm>
          <a:off x="168442" y="192506"/>
          <a:ext cx="11526253" cy="635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83024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729" y="1853248"/>
            <a:ext cx="11658600" cy="4856834"/>
          </a:xfrm>
        </p:spPr>
        <p:txBody>
          <a:bodyPr>
            <a:normAutofit fontScale="77500" lnSpcReduction="20000"/>
          </a:bodyPr>
          <a:lstStyle/>
          <a:p>
            <a:pPr marL="0" indent="0" algn="just">
              <a:buNone/>
            </a:pPr>
            <a:r>
              <a:rPr lang="uk-UA" dirty="0" smtClean="0"/>
              <a:t>	</a:t>
            </a:r>
            <a:r>
              <a:rPr lang="uk-UA" b="1" i="1" dirty="0" smtClean="0"/>
              <a:t>Державною мовою в Україні є українська (ч. 1 ст. 10 Конституції України). Державною мовою здійснюється кримінальне провадження, сторона обвинувачення, слідчий суддя та суд складають процесуальні документи державною мовою (ч. 1 ст. 29 КПК України). </a:t>
            </a:r>
          </a:p>
          <a:p>
            <a:pPr marL="0" indent="0">
              <a:buNone/>
            </a:pPr>
            <a:endParaRPr lang="uk-UA" dirty="0" smtClean="0"/>
          </a:p>
          <a:p>
            <a:pPr marL="0" indent="0" algn="ctr">
              <a:buNone/>
            </a:pPr>
            <a:r>
              <a:rPr lang="uk-UA" sz="2400" b="1" dirty="0" smtClean="0">
                <a:solidFill>
                  <a:srgbClr val="FFFF00"/>
                </a:solidFill>
              </a:rPr>
              <a:t>Зміст засади мови кримінального провадження визначається такими положеннями: </a:t>
            </a:r>
          </a:p>
          <a:p>
            <a:pPr marL="0" indent="0" algn="just">
              <a:buNone/>
            </a:pPr>
            <a:r>
              <a:rPr lang="uk-UA" dirty="0" smtClean="0"/>
              <a:t>– </a:t>
            </a:r>
            <a:r>
              <a:rPr lang="uk-UA" b="1" dirty="0" smtClean="0"/>
              <a:t>особа повідомляється про підозру у вчиненні кримінального правопорушення державною мовою або будь-якою іншою мовою, якою вона достатньо володіє для розуміння суті підозри у вчиненні кримінального правопорушення; </a:t>
            </a:r>
          </a:p>
          <a:p>
            <a:pPr marL="0" indent="0" algn="just">
              <a:buNone/>
            </a:pPr>
            <a:r>
              <a:rPr lang="uk-UA" b="1" dirty="0" smtClean="0"/>
              <a:t>– слідчий суддя, суд, прокурор, слідчий забезпечують учасникам кримінального провадження, які не володіють чи недостатньо володіють державною мовою, право давати показання, заявляти клопотання і подавати скарги, виступати в суді рідною або іншою мовою, якою вони володіють, користуючись у разі необхідності послугами перекладача; </a:t>
            </a:r>
          </a:p>
          <a:p>
            <a:pPr marL="0" indent="0" algn="just">
              <a:buNone/>
            </a:pPr>
            <a:r>
              <a:rPr lang="uk-UA" b="1" dirty="0" smtClean="0"/>
              <a:t>– судові рішення, якими суд закінчує судовий розгляд по суті, надаються сторонам кримінального провадження або особі, стосовно якої вирішено питання щодо застосування примусових заходів виховного або медичного характеру, а також представнику юридичної особи, щодо якої здійснюється провадження, у перекладі на їхню рідну або іншу мову, якою вони володіють. </a:t>
            </a:r>
            <a:endParaRPr lang="uk-UA" b="1" dirty="0"/>
          </a:p>
        </p:txBody>
      </p:sp>
      <p:sp>
        <p:nvSpPr>
          <p:cNvPr id="2" name="Заголовок 1"/>
          <p:cNvSpPr>
            <a:spLocks noGrp="1"/>
          </p:cNvSpPr>
          <p:nvPr>
            <p:ph type="title"/>
          </p:nvPr>
        </p:nvSpPr>
        <p:spPr>
          <a:xfrm>
            <a:off x="322729" y="197224"/>
            <a:ext cx="11268636" cy="1255058"/>
          </a:xfrm>
        </p:spPr>
        <p:txBody>
          <a:bodyPr>
            <a:normAutofit/>
          </a:bodyPr>
          <a:lstStyle/>
          <a:p>
            <a:pPr algn="ctr"/>
            <a:r>
              <a:rPr lang="uk-UA" sz="3600" b="1" dirty="0" smtClean="0">
                <a:solidFill>
                  <a:schemeClr val="bg1"/>
                </a:solidFill>
                <a:latin typeface="Times New Roman" pitchFamily="18" charset="0"/>
                <a:cs typeface="Times New Roman" pitchFamily="18" charset="0"/>
              </a:rPr>
              <a:t>Засада мови, якою здійснюється кримінальне провадження </a:t>
            </a:r>
            <a:endParaRPr lang="uk-UA"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28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4"/>
          <p:cNvSpPr/>
          <p:nvPr/>
        </p:nvSpPr>
        <p:spPr>
          <a:xfrm>
            <a:off x="911050" y="448409"/>
            <a:ext cx="10369899" cy="667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uk-UA" sz="3600" b="1" i="0" kern="1200" noProof="0" dirty="0" smtClean="0">
                <a:solidFill>
                  <a:schemeClr val="tx1"/>
                </a:solidFill>
                <a:latin typeface="Times New Roman" pitchFamily="18" charset="0"/>
                <a:cs typeface="Times New Roman" pitchFamily="18" charset="0"/>
              </a:rPr>
              <a:t>Значення засад кримінального провадження : </a:t>
            </a:r>
            <a:endParaRPr lang="uk-UA" sz="3600" b="1" kern="1200" noProof="0" dirty="0">
              <a:solidFill>
                <a:schemeClr val="tx1"/>
              </a:solidFill>
              <a:latin typeface="Times New Roman" pitchFamily="18" charset="0"/>
              <a:cs typeface="Times New Roman" pitchFamily="18" charset="0"/>
            </a:endParaRPr>
          </a:p>
        </p:txBody>
      </p:sp>
      <p:grpSp>
        <p:nvGrpSpPr>
          <p:cNvPr id="9" name="Группа 8"/>
          <p:cNvGrpSpPr/>
          <p:nvPr/>
        </p:nvGrpSpPr>
        <p:grpSpPr>
          <a:xfrm>
            <a:off x="690450" y="1428667"/>
            <a:ext cx="10515264" cy="628733"/>
            <a:chOff x="381167" y="2186148"/>
            <a:chExt cx="10515264" cy="369959"/>
          </a:xfrm>
        </p:grpSpPr>
        <p:sp>
          <p:nvSpPr>
            <p:cNvPr id="10" name="Скругленный прямоугольник 9"/>
            <p:cNvSpPr/>
            <p:nvPr/>
          </p:nvSpPr>
          <p:spPr>
            <a:xfrm>
              <a:off x="381167" y="2186148"/>
              <a:ext cx="10515264" cy="36995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Скругленный прямоугольник 4"/>
            <p:cNvSpPr/>
            <p:nvPr/>
          </p:nvSpPr>
          <p:spPr>
            <a:xfrm>
              <a:off x="399227" y="2204208"/>
              <a:ext cx="10479144" cy="333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0" i="0" kern="1200" noProof="0" dirty="0" smtClean="0">
                  <a:solidFill>
                    <a:schemeClr val="bg1"/>
                  </a:solidFill>
                  <a:latin typeface="Times New Roman" pitchFamily="18" charset="0"/>
                  <a:cs typeface="Times New Roman" pitchFamily="18" charset="0"/>
                </a:rPr>
                <a:t>– є гарантією </a:t>
              </a:r>
              <a:r>
                <a:rPr lang="uk-UA" sz="2800" b="0" i="0" kern="1200" noProof="0" dirty="0" smtClean="0">
                  <a:solidFill>
                    <a:schemeClr val="bg1"/>
                  </a:solidFill>
                  <a:latin typeface="Times New Roman" pitchFamily="18" charset="0"/>
                  <a:cs typeface="Times New Roman" pitchFamily="18" charset="0"/>
                </a:rPr>
                <a:t>дотримання</a:t>
              </a:r>
              <a:r>
                <a:rPr lang="uk-UA" sz="2400" b="0" i="0" kern="1200" noProof="0" dirty="0" smtClean="0">
                  <a:solidFill>
                    <a:schemeClr val="bg1"/>
                  </a:solidFill>
                  <a:latin typeface="Times New Roman" pitchFamily="18" charset="0"/>
                  <a:cs typeface="Times New Roman" pitchFamily="18" charset="0"/>
                </a:rPr>
                <a:t> прав і законних інтересів особи при здійсненні кримінального провадження, прийняття законних і обґрунтованих рішень; </a:t>
              </a:r>
              <a:endParaRPr lang="uk-UA" sz="2400" b="0" kern="1200" noProof="0" dirty="0">
                <a:solidFill>
                  <a:schemeClr val="bg1"/>
                </a:solidFill>
                <a:latin typeface="Times New Roman" pitchFamily="18" charset="0"/>
                <a:cs typeface="Times New Roman" pitchFamily="18" charset="0"/>
              </a:endParaRPr>
            </a:p>
          </p:txBody>
        </p:sp>
      </p:grpSp>
      <p:grpSp>
        <p:nvGrpSpPr>
          <p:cNvPr id="12" name="Группа 11"/>
          <p:cNvGrpSpPr/>
          <p:nvPr/>
        </p:nvGrpSpPr>
        <p:grpSpPr>
          <a:xfrm>
            <a:off x="746112" y="2247626"/>
            <a:ext cx="10672881" cy="560841"/>
            <a:chOff x="302359" y="2398020"/>
            <a:chExt cx="10672881" cy="560841"/>
          </a:xfrm>
        </p:grpSpPr>
        <p:sp>
          <p:nvSpPr>
            <p:cNvPr id="13" name="Скругленный прямоугольник 12"/>
            <p:cNvSpPr/>
            <p:nvPr/>
          </p:nvSpPr>
          <p:spPr>
            <a:xfrm>
              <a:off x="302359" y="2398020"/>
              <a:ext cx="10672881" cy="56084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Скругленный прямоугольник 4"/>
            <p:cNvSpPr/>
            <p:nvPr/>
          </p:nvSpPr>
          <p:spPr>
            <a:xfrm>
              <a:off x="329737" y="2425398"/>
              <a:ext cx="10618125" cy="506085"/>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noProof="0" dirty="0" smtClean="0">
                  <a:solidFill>
                    <a:schemeClr val="bg1"/>
                  </a:solidFill>
                  <a:latin typeface="Times New Roman" pitchFamily="18" charset="0"/>
                  <a:cs typeface="Times New Roman" pitchFamily="18" charset="0"/>
                </a:rPr>
                <a:t>– виражають сутність процесу, його характерні риси; </a:t>
              </a:r>
              <a:endParaRPr lang="uk-UA" sz="2800" b="0" kern="1200" noProof="0" dirty="0">
                <a:solidFill>
                  <a:schemeClr val="bg1"/>
                </a:solidFill>
                <a:latin typeface="Times New Roman" pitchFamily="18" charset="0"/>
                <a:cs typeface="Times New Roman" pitchFamily="18" charset="0"/>
              </a:endParaRPr>
            </a:p>
          </p:txBody>
        </p:sp>
      </p:grpSp>
      <p:grpSp>
        <p:nvGrpSpPr>
          <p:cNvPr id="15" name="Группа 14"/>
          <p:cNvGrpSpPr/>
          <p:nvPr/>
        </p:nvGrpSpPr>
        <p:grpSpPr>
          <a:xfrm>
            <a:off x="678757" y="3136540"/>
            <a:ext cx="10807589" cy="830955"/>
            <a:chOff x="235005" y="2852090"/>
            <a:chExt cx="10807589" cy="843789"/>
          </a:xfrm>
        </p:grpSpPr>
        <p:sp>
          <p:nvSpPr>
            <p:cNvPr id="16" name="Скругленный прямоугольник 15"/>
            <p:cNvSpPr/>
            <p:nvPr/>
          </p:nvSpPr>
          <p:spPr>
            <a:xfrm>
              <a:off x="235005" y="2852090"/>
              <a:ext cx="10807589" cy="8437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Скругленный прямоугольник 4"/>
            <p:cNvSpPr/>
            <p:nvPr/>
          </p:nvSpPr>
          <p:spPr>
            <a:xfrm>
              <a:off x="320331" y="2869351"/>
              <a:ext cx="10663833" cy="8122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noProof="0" dirty="0" smtClean="0">
                  <a:solidFill>
                    <a:schemeClr val="bg1"/>
                  </a:solidFill>
                  <a:latin typeface="Times New Roman" pitchFamily="18" charset="0"/>
                  <a:cs typeface="Times New Roman" pitchFamily="18" charset="0"/>
                </a:rPr>
                <a:t>– створюють основу окремих інститутів кримінального процесуального права; </a:t>
              </a:r>
              <a:endParaRPr lang="uk-UA" sz="2800" b="0" kern="1200" noProof="0" dirty="0">
                <a:solidFill>
                  <a:schemeClr val="bg1"/>
                </a:solidFill>
                <a:latin typeface="Times New Roman" pitchFamily="18" charset="0"/>
                <a:cs typeface="Times New Roman" pitchFamily="18" charset="0"/>
              </a:endParaRPr>
            </a:p>
          </p:txBody>
        </p:sp>
      </p:grpSp>
      <p:sp>
        <p:nvSpPr>
          <p:cNvPr id="18" name="Прямоугольник 17"/>
          <p:cNvSpPr/>
          <p:nvPr/>
        </p:nvSpPr>
        <p:spPr>
          <a:xfrm>
            <a:off x="775446" y="4244807"/>
            <a:ext cx="10573871" cy="1384995"/>
          </a:xfrm>
          <a:prstGeom prst="rect">
            <a:avLst/>
          </a:prstGeom>
          <a:solidFill>
            <a:schemeClr val="accent1">
              <a:lumMod val="60000"/>
              <a:lumOff val="40000"/>
            </a:schemeClr>
          </a:solidFill>
        </p:spPr>
        <p:txBody>
          <a:bodyPr wrap="square">
            <a:spAutoFit/>
          </a:bodyPr>
          <a:lstStyle/>
          <a:p>
            <a:pPr algn="just"/>
            <a:r>
              <a:rPr lang="uk-UA" sz="2800" dirty="0" smtClean="0">
                <a:solidFill>
                  <a:schemeClr val="bg1"/>
                </a:solidFill>
                <a:latin typeface="Times New Roman" pitchFamily="18" charset="0"/>
                <a:cs typeface="Times New Roman" pitchFamily="18" charset="0"/>
              </a:rPr>
              <a:t>– представляють собою систему правових норм найбільш загального характеру, яка є основою кримінального процесуального законодавства; </a:t>
            </a:r>
            <a:endParaRPr lang="uk-UA" sz="2800" dirty="0"/>
          </a:p>
        </p:txBody>
      </p:sp>
    </p:spTree>
    <p:extLst>
      <p:ext uri="{BB962C8B-B14F-4D97-AF65-F5344CB8AC3E}">
        <p14:creationId xmlns:p14="http://schemas.microsoft.com/office/powerpoint/2010/main" xmlns="" val="3405949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993463553"/>
              </p:ext>
            </p:extLst>
          </p:nvPr>
        </p:nvGraphicFramePr>
        <p:xfrm>
          <a:off x="430307" y="0"/>
          <a:ext cx="6562164" cy="624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ÐÐ°ÑÑÐ¸Ð½ÐºÐ¸ Ð¿Ð¾ Ð·Ð°Ð¿ÑÐ¾ÑÑ Ð¿ÐµÑÐµÐºÐ»Ð°Ð´Ð°Ñ"/>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309410" y="1517276"/>
            <a:ext cx="4286250" cy="421005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1262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771695337"/>
              </p:ext>
            </p:extLst>
          </p:nvPr>
        </p:nvGraphicFramePr>
        <p:xfrm>
          <a:off x="147917" y="1853248"/>
          <a:ext cx="11927541" cy="4863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1214049" y="568370"/>
            <a:ext cx="9611991" cy="646331"/>
          </a:xfrm>
          <a:prstGeom prst="rect">
            <a:avLst/>
          </a:prstGeom>
        </p:spPr>
        <p:txBody>
          <a:bodyPr wrap="none">
            <a:spAutoFit/>
          </a:bodyPr>
          <a:lstStyle/>
          <a:p>
            <a:pPr algn="ctr"/>
            <a:r>
              <a:rPr lang="uk-UA" sz="3600" b="1" dirty="0" smtClean="0">
                <a:solidFill>
                  <a:schemeClr val="bg1"/>
                </a:solidFill>
              </a:rPr>
              <a:t>Інші засади кримінального провадження</a:t>
            </a:r>
            <a:endParaRPr lang="uk-UA" sz="3600" dirty="0">
              <a:solidFill>
                <a:schemeClr val="bg1"/>
              </a:solidFill>
            </a:endParaRPr>
          </a:p>
        </p:txBody>
      </p:sp>
    </p:spTree>
    <p:extLst>
      <p:ext uri="{BB962C8B-B14F-4D97-AF65-F5344CB8AC3E}">
        <p14:creationId xmlns:p14="http://schemas.microsoft.com/office/powerpoint/2010/main" xmlns="" val="551643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888479197"/>
              </p:ext>
            </p:extLst>
          </p:nvPr>
        </p:nvGraphicFramePr>
        <p:xfrm>
          <a:off x="322730" y="1573306"/>
          <a:ext cx="11869270" cy="490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43754" y="183778"/>
            <a:ext cx="11161058" cy="1400530"/>
          </a:xfrm>
        </p:spPr>
        <p:txBody>
          <a:bodyPr/>
          <a:lstStyle/>
          <a:p>
            <a:pPr algn="ctr"/>
            <a:r>
              <a:rPr lang="uk-UA" sz="3600" b="1" smtClean="0">
                <a:solidFill>
                  <a:schemeClr val="bg1"/>
                </a:solidFill>
              </a:rPr>
              <a:t>Засада безпосередності дослідження показань, речей і документів </a:t>
            </a:r>
            <a:endParaRPr lang="uk-UA" b="1">
              <a:solidFill>
                <a:schemeClr val="bg1"/>
              </a:solidFill>
            </a:endParaRPr>
          </a:p>
        </p:txBody>
      </p:sp>
    </p:spTree>
    <p:extLst>
      <p:ext uri="{BB962C8B-B14F-4D97-AF65-F5344CB8AC3E}">
        <p14:creationId xmlns:p14="http://schemas.microsoft.com/office/powerpoint/2010/main" xmlns="" val="2363106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34471"/>
            <a:ext cx="12062012" cy="6723529"/>
          </a:xfrm>
        </p:spPr>
        <p:txBody>
          <a:bodyPr>
            <a:normAutofit lnSpcReduction="10000"/>
          </a:bodyPr>
          <a:lstStyle/>
          <a:p>
            <a:pPr marL="0" indent="0" algn="just">
              <a:buNone/>
            </a:pPr>
            <a:r>
              <a:rPr lang="uk-UA" smtClean="0"/>
              <a:t>	</a:t>
            </a:r>
            <a:r>
              <a:rPr lang="uk-UA" sz="2400" b="1" smtClean="0"/>
              <a:t>Суд може прийняти як доказ показання осіб, які не дають їх безпосередньо в судовому засіданні, лише у визначених законом випадках. </a:t>
            </a:r>
          </a:p>
          <a:p>
            <a:pPr marL="0" indent="0" algn="just">
              <a:buNone/>
            </a:pPr>
            <a:r>
              <a:rPr lang="uk-UA" smtClean="0"/>
              <a:t>	</a:t>
            </a:r>
          </a:p>
          <a:p>
            <a:pPr marL="0" indent="0" algn="just">
              <a:buNone/>
            </a:pPr>
            <a:r>
              <a:rPr lang="uk-UA" smtClean="0"/>
              <a:t>	</a:t>
            </a:r>
            <a:r>
              <a:rPr lang="uk-UA" sz="2400" b="1" smtClean="0"/>
              <a:t>Так, ч. 1 ст. 336 КПК України передбачає можливість проведення процесуальних дій у режимі відеоконференції під час судового провадження у разі: </a:t>
            </a:r>
          </a:p>
          <a:p>
            <a:pPr algn="just"/>
            <a:endParaRPr lang="uk-UA" b="1" smtClean="0"/>
          </a:p>
          <a:p>
            <a:pPr algn="just"/>
            <a:r>
              <a:rPr lang="uk-UA" b="1" smtClean="0"/>
              <a:t>– неможливості безпосередньої участі учасника кримінального провадження в судовому провадженні за станом здоров’я або з інших поважних причин; </a:t>
            </a:r>
          </a:p>
          <a:p>
            <a:pPr algn="just"/>
            <a:r>
              <a:rPr lang="uk-UA" b="1" smtClean="0"/>
              <a:t>– необхідності забезпечення безпеки осіб; </a:t>
            </a:r>
          </a:p>
          <a:p>
            <a:pPr algn="just"/>
            <a:r>
              <a:rPr lang="uk-UA" b="1" smtClean="0"/>
              <a:t>– проведення допиту малолітнього або неповнолітнього свідка, потерпілого; </a:t>
            </a:r>
          </a:p>
          <a:p>
            <a:pPr algn="just"/>
            <a:r>
              <a:rPr lang="uk-UA" b="1" smtClean="0"/>
              <a:t>– необхідності вжиття таких заходів для забезпечення оперативності судового провадження; </a:t>
            </a:r>
          </a:p>
          <a:p>
            <a:pPr algn="just"/>
            <a:r>
              <a:rPr lang="uk-UA" b="1" smtClean="0"/>
              <a:t>– наявності інших підстав, визначених судом достатніми. </a:t>
            </a:r>
          </a:p>
          <a:p>
            <a:endParaRPr lang="uk-UA"/>
          </a:p>
        </p:txBody>
      </p:sp>
    </p:spTree>
    <p:extLst>
      <p:ext uri="{BB962C8B-B14F-4D97-AF65-F5344CB8AC3E}">
        <p14:creationId xmlns:p14="http://schemas.microsoft.com/office/powerpoint/2010/main" xmlns="" val="2651432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9282" y="1250576"/>
            <a:ext cx="11403106" cy="5109883"/>
          </a:xfrm>
        </p:spPr>
        <p:txBody>
          <a:bodyPr>
            <a:normAutofit fontScale="92500" lnSpcReduction="10000"/>
          </a:bodyPr>
          <a:lstStyle/>
          <a:p>
            <a:pPr marL="0" indent="0" algn="just">
              <a:buNone/>
            </a:pPr>
            <a:r>
              <a:rPr lang="uk-UA" b="1" i="1" dirty="0" smtClean="0"/>
              <a:t>	Назва цієї засади виходить від лат. </a:t>
            </a:r>
            <a:r>
              <a:rPr lang="uk-UA" b="1" i="1" dirty="0" err="1" smtClean="0"/>
              <a:t>рublikus</a:t>
            </a:r>
            <a:r>
              <a:rPr lang="uk-UA" b="1" i="1" dirty="0" smtClean="0"/>
              <a:t> – громадський, державний, який служить загальним інтересам.</a:t>
            </a:r>
          </a:p>
          <a:p>
            <a:pPr marL="0" indent="0" algn="just">
              <a:buNone/>
            </a:pPr>
            <a:r>
              <a:rPr lang="uk-UA" dirty="0" smtClean="0"/>
              <a:t> </a:t>
            </a:r>
          </a:p>
          <a:p>
            <a:pPr marL="0" indent="0" algn="just">
              <a:buNone/>
            </a:pPr>
            <a:r>
              <a:rPr lang="uk-UA" sz="2400" b="1" dirty="0" smtClean="0">
                <a:solidFill>
                  <a:srgbClr val="FFFF00"/>
                </a:solidFill>
              </a:rPr>
              <a:t>	Засада публічності закріплена в ст. 25 КПК України відповідно до якої публічність у кримінальному процесі означає, що прокурор, слідчий зобов’язані: </a:t>
            </a:r>
          </a:p>
          <a:p>
            <a:pPr marL="0" indent="0" algn="just">
              <a:buNone/>
            </a:pPr>
            <a:endParaRPr lang="uk-UA" dirty="0" smtClean="0"/>
          </a:p>
          <a:p>
            <a:pPr marL="0" indent="0" algn="just">
              <a:buNone/>
            </a:pPr>
            <a:r>
              <a:rPr lang="uk-UA" b="1" dirty="0" smtClean="0"/>
              <a:t>1) в межах своєї компетенції розпочати досудове розслідування в кожному випадку:  </a:t>
            </a:r>
          </a:p>
          <a:p>
            <a:pPr marL="0" indent="0" algn="just">
              <a:buNone/>
            </a:pPr>
            <a:r>
              <a:rPr lang="uk-UA" b="1" dirty="0" smtClean="0"/>
              <a:t>– безпосереднього виявлення ознак кримінального правопорушення (за виключенням випадків, коли кримінальне провадження може бути розпочате лише на підставі заяви потерпілого); </a:t>
            </a:r>
          </a:p>
          <a:p>
            <a:pPr marL="0" indent="0" algn="just">
              <a:buNone/>
            </a:pPr>
            <a:r>
              <a:rPr lang="uk-UA" b="1" dirty="0" smtClean="0"/>
              <a:t>– надходження заяви (повідомлення) про вчинення кримінального правопорушення; </a:t>
            </a:r>
            <a:endParaRPr lang="uk-UA" b="1" dirty="0"/>
          </a:p>
        </p:txBody>
      </p:sp>
      <p:sp>
        <p:nvSpPr>
          <p:cNvPr id="2" name="Заголовок 1"/>
          <p:cNvSpPr>
            <a:spLocks noGrp="1"/>
          </p:cNvSpPr>
          <p:nvPr>
            <p:ph type="title"/>
          </p:nvPr>
        </p:nvSpPr>
        <p:spPr>
          <a:xfrm>
            <a:off x="1357824" y="349623"/>
            <a:ext cx="9404723" cy="589225"/>
          </a:xfrm>
        </p:spPr>
        <p:txBody>
          <a:bodyPr>
            <a:noAutofit/>
          </a:bodyPr>
          <a:lstStyle/>
          <a:p>
            <a:pPr algn="ctr"/>
            <a:r>
              <a:rPr lang="uk-UA" sz="3600" b="1" dirty="0" smtClean="0">
                <a:solidFill>
                  <a:schemeClr val="bg1"/>
                </a:solidFill>
                <a:latin typeface="Times New Roman" pitchFamily="18" charset="0"/>
                <a:cs typeface="Times New Roman" pitchFamily="18" charset="0"/>
              </a:rPr>
              <a:t>Засада</a:t>
            </a:r>
            <a:r>
              <a:rPr lang="uk-UA" sz="3600" dirty="0" smtClean="0">
                <a:solidFill>
                  <a:schemeClr val="bg1"/>
                </a:solidFill>
                <a:latin typeface="Times New Roman" pitchFamily="18" charset="0"/>
                <a:cs typeface="Times New Roman" pitchFamily="18" charset="0"/>
              </a:rPr>
              <a:t> </a:t>
            </a:r>
            <a:r>
              <a:rPr lang="uk-UA" sz="3600" b="1" dirty="0" smtClean="0">
                <a:solidFill>
                  <a:schemeClr val="bg1"/>
                </a:solidFill>
                <a:latin typeface="Times New Roman" pitchFamily="18" charset="0"/>
                <a:cs typeface="Times New Roman" pitchFamily="18" charset="0"/>
              </a:rPr>
              <a:t>публічності</a:t>
            </a:r>
            <a:r>
              <a:rPr lang="uk-UA" sz="3600" dirty="0" smtClean="0">
                <a:solidFill>
                  <a:schemeClr val="bg1"/>
                </a:solidFill>
                <a:latin typeface="Times New Roman" pitchFamily="18" charset="0"/>
                <a:cs typeface="Times New Roman" pitchFamily="18" charset="0"/>
              </a:rPr>
              <a:t> </a:t>
            </a:r>
            <a:endParaRPr lang="uk-UA"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35706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81611907"/>
              </p:ext>
            </p:extLst>
          </p:nvPr>
        </p:nvGraphicFramePr>
        <p:xfrm>
          <a:off x="242047" y="537882"/>
          <a:ext cx="11416553" cy="5979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32125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9282" y="1479176"/>
            <a:ext cx="11308977" cy="5029200"/>
          </a:xfrm>
        </p:spPr>
        <p:txBody>
          <a:bodyPr>
            <a:normAutofit fontScale="77500" lnSpcReduction="20000"/>
          </a:bodyPr>
          <a:lstStyle/>
          <a:p>
            <a:pPr marL="0" indent="0" algn="just">
              <a:buNone/>
            </a:pPr>
            <a:r>
              <a:rPr lang="uk-UA" b="1" i="1" smtClean="0"/>
              <a:t>– це конституційно-правове положення, згідно з яким суб’єктам кримінального процесу надано та забезпечено можливість вільно в межах закону обирати способи поведінки для захисту своїх кримінально-правових і процесуальних прав, а також впливати на хід та результати кримінальної процесуальної діяльності (п. 4 ч. 3 ст. 129; ч. 1 ст. 63 Конституції України, ст. 26 КПК України). </a:t>
            </a:r>
          </a:p>
          <a:p>
            <a:pPr marL="0" indent="0" algn="ctr">
              <a:buNone/>
            </a:pPr>
            <a:endParaRPr lang="uk-UA" sz="2400" b="1" smtClean="0">
              <a:solidFill>
                <a:srgbClr val="FFFF00"/>
              </a:solidFill>
            </a:endParaRPr>
          </a:p>
          <a:p>
            <a:pPr marL="0" indent="0" algn="ctr">
              <a:buNone/>
            </a:pPr>
            <a:r>
              <a:rPr lang="uk-UA" sz="2400" b="1" smtClean="0">
                <a:solidFill>
                  <a:srgbClr val="FFFF00"/>
                </a:solidFill>
              </a:rPr>
              <a:t>Дія цієї засади забезпечується такими положеннями: </a:t>
            </a:r>
          </a:p>
          <a:p>
            <a:pPr marL="0" indent="0" algn="ctr">
              <a:buNone/>
            </a:pPr>
            <a:endParaRPr lang="uk-UA" sz="2400" b="1" smtClean="0">
              <a:solidFill>
                <a:srgbClr val="FFFF00"/>
              </a:solidFill>
            </a:endParaRPr>
          </a:p>
          <a:p>
            <a:pPr marL="0" indent="0">
              <a:buNone/>
            </a:pPr>
            <a:r>
              <a:rPr lang="uk-UA" smtClean="0"/>
              <a:t>– </a:t>
            </a:r>
            <a:r>
              <a:rPr lang="uk-UA" b="1" smtClean="0"/>
              <a:t>сторони кримінального провадження є вільними у використанні своїх прав у межах та у спосіб, передбачені КПК України;</a:t>
            </a:r>
          </a:p>
          <a:p>
            <a:pPr marL="0" indent="0">
              <a:buNone/>
            </a:pPr>
            <a:r>
              <a:rPr lang="uk-UA" b="1" smtClean="0"/>
              <a:t> – відмова прокурора від підтримання обвинувачення тягне за собою закриття кримінального провадження за винятком випадків, передбачених КПК України; </a:t>
            </a:r>
          </a:p>
          <a:p>
            <a:pPr marL="0" indent="0">
              <a:buNone/>
            </a:pPr>
            <a:r>
              <a:rPr lang="uk-UA" b="1" smtClean="0"/>
              <a:t>– слідчий суддя, суд у кримінальному провадженні вирішує лише ті питання, що винесені на його розгляд сторонами та віднесені до його компетенції КПК України;</a:t>
            </a:r>
          </a:p>
          <a:p>
            <a:pPr marL="0" indent="0">
              <a:buNone/>
            </a:pPr>
            <a:r>
              <a:rPr lang="uk-UA" b="1" smtClean="0"/>
              <a:t> – кримінальне провадження у формі приватного обвинувачення розпочинається лише на підставі заяви потерпілого</a:t>
            </a:r>
            <a:r>
              <a:rPr lang="uk-UA" smtClean="0"/>
              <a:t>. </a:t>
            </a:r>
            <a:endParaRPr lang="uk-UA"/>
          </a:p>
        </p:txBody>
      </p:sp>
      <p:sp>
        <p:nvSpPr>
          <p:cNvPr id="2" name="Заголовок 1"/>
          <p:cNvSpPr>
            <a:spLocks noGrp="1"/>
          </p:cNvSpPr>
          <p:nvPr>
            <p:ph type="title"/>
          </p:nvPr>
        </p:nvSpPr>
        <p:spPr>
          <a:xfrm>
            <a:off x="542365" y="376517"/>
            <a:ext cx="10972800" cy="779929"/>
          </a:xfrm>
        </p:spPr>
        <p:txBody>
          <a:bodyPr>
            <a:normAutofit/>
          </a:bodyPr>
          <a:lstStyle/>
          <a:p>
            <a:pPr algn="ctr"/>
            <a:r>
              <a:rPr lang="ru-RU" sz="3600" b="1" dirty="0">
                <a:solidFill>
                  <a:schemeClr val="bg1"/>
                </a:solidFill>
                <a:latin typeface="Times New Roman" pitchFamily="18" charset="0"/>
                <a:cs typeface="Times New Roman" pitchFamily="18" charset="0"/>
              </a:rPr>
              <a:t>Засада </a:t>
            </a:r>
            <a:r>
              <a:rPr lang="ru-RU" sz="3600" b="1" dirty="0" err="1">
                <a:solidFill>
                  <a:schemeClr val="bg1"/>
                </a:solidFill>
                <a:latin typeface="Times New Roman" pitchFamily="18" charset="0"/>
                <a:cs typeface="Times New Roman" pitchFamily="18" charset="0"/>
              </a:rPr>
              <a:t>диспозитивності</a:t>
            </a:r>
            <a:r>
              <a:rPr lang="ru-RU" sz="3600" b="1"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039815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687496468"/>
              </p:ext>
            </p:extLst>
          </p:nvPr>
        </p:nvGraphicFramePr>
        <p:xfrm>
          <a:off x="228600" y="1169894"/>
          <a:ext cx="11537576" cy="5284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1251228" y="282387"/>
            <a:ext cx="9404723" cy="696801"/>
          </a:xfrm>
        </p:spPr>
        <p:txBody>
          <a:bodyPr>
            <a:normAutofit/>
          </a:bodyPr>
          <a:lstStyle/>
          <a:p>
            <a:pPr algn="ctr"/>
            <a:r>
              <a:rPr lang="uk-UA" sz="3600" b="1" smtClean="0">
                <a:solidFill>
                  <a:schemeClr val="bg1"/>
                </a:solidFill>
                <a:latin typeface="Times New Roman" pitchFamily="18" charset="0"/>
                <a:cs typeface="Times New Roman" pitchFamily="18" charset="0"/>
              </a:rPr>
              <a:t>Засада розумних строків </a:t>
            </a:r>
            <a:endParaRPr lang="uk-UA" sz="36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65766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885967911"/>
              </p:ext>
            </p:extLst>
          </p:nvPr>
        </p:nvGraphicFramePr>
        <p:xfrm>
          <a:off x="372036" y="349624"/>
          <a:ext cx="11528612" cy="6293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38588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456030317"/>
              </p:ext>
            </p:extLst>
          </p:nvPr>
        </p:nvGraphicFramePr>
        <p:xfrm>
          <a:off x="174812" y="605118"/>
          <a:ext cx="11631706" cy="5643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1654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p:cNvGraphicFramePr>
            <a:graphicFrameLocks noGrp="1"/>
          </p:cNvGraphicFramePr>
          <p:nvPr>
            <p:ph idx="1"/>
            <p:extLst>
              <p:ext uri="{D42A27DB-BD31-4B8C-83A1-F6EECF244321}">
                <p14:modId xmlns:p14="http://schemas.microsoft.com/office/powerpoint/2010/main" xmlns="" val="823609409"/>
              </p:ext>
            </p:extLst>
          </p:nvPr>
        </p:nvGraphicFramePr>
        <p:xfrm>
          <a:off x="0" y="196948"/>
          <a:ext cx="12027877" cy="6661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7429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918" y="161366"/>
            <a:ext cx="11551024" cy="6373906"/>
          </a:xfrm>
        </p:spPr>
        <p:txBody>
          <a:bodyPr>
            <a:normAutofit fontScale="92500" lnSpcReduction="20000"/>
          </a:bodyPr>
          <a:lstStyle/>
          <a:p>
            <a:pPr marL="0" indent="0" algn="ctr">
              <a:buNone/>
            </a:pPr>
            <a:r>
              <a:rPr lang="uk-UA" smtClean="0"/>
              <a:t>	</a:t>
            </a:r>
            <a:r>
              <a:rPr lang="uk-UA" sz="3300" b="1" i="1" smtClean="0">
                <a:latin typeface="Times New Roman" pitchFamily="18" charset="0"/>
                <a:cs typeface="Times New Roman" pitchFamily="18" charset="0"/>
              </a:rPr>
              <a:t>Засади кримінального провадження класифікують за такими ознаками:  </a:t>
            </a:r>
          </a:p>
          <a:p>
            <a:pPr marL="0" indent="0" algn="ctr">
              <a:buNone/>
            </a:pPr>
            <a:r>
              <a:rPr lang="uk-UA" sz="3300" b="1" smtClean="0">
                <a:solidFill>
                  <a:srgbClr val="FFFF00"/>
                </a:solidFill>
                <a:latin typeface="Times New Roman" pitchFamily="18" charset="0"/>
                <a:cs typeface="Times New Roman" pitchFamily="18" charset="0"/>
              </a:rPr>
              <a:t>–     за юридичною силою джерела, в якому їх закріплено:</a:t>
            </a:r>
          </a:p>
          <a:p>
            <a:pPr marL="0" indent="0">
              <a:buNone/>
            </a:pPr>
            <a:r>
              <a:rPr lang="uk-UA" sz="3300" smtClean="0">
                <a:latin typeface="Times New Roman" pitchFamily="18" charset="0"/>
                <a:cs typeface="Times New Roman" pitchFamily="18" charset="0"/>
              </a:rPr>
              <a:t> </a:t>
            </a:r>
            <a:r>
              <a:rPr lang="uk-UA" sz="3300" b="1" smtClean="0">
                <a:solidFill>
                  <a:srgbClr val="FFFF00"/>
                </a:solidFill>
                <a:latin typeface="Times New Roman" pitchFamily="18" charset="0"/>
                <a:cs typeface="Times New Roman" pitchFamily="18" charset="0"/>
              </a:rPr>
              <a:t>Конституційні:</a:t>
            </a:r>
            <a:r>
              <a:rPr lang="uk-UA" sz="3300" smtClean="0">
                <a:latin typeface="Times New Roman" pitchFamily="18" charset="0"/>
                <a:cs typeface="Times New Roman" pitchFamily="18" charset="0"/>
              </a:rPr>
              <a:t> </a:t>
            </a:r>
          </a:p>
          <a:p>
            <a:pPr marL="0" indent="0">
              <a:buNone/>
            </a:pPr>
            <a:r>
              <a:rPr lang="uk-UA" sz="3300" b="1" smtClean="0">
                <a:latin typeface="Times New Roman" pitchFamily="18" charset="0"/>
                <a:cs typeface="Times New Roman" pitchFamily="18" charset="0"/>
              </a:rPr>
              <a:t>1)верховенство </a:t>
            </a:r>
            <a:r>
              <a:rPr lang="uk-UA" sz="3300" b="1">
                <a:latin typeface="Times New Roman" pitchFamily="18" charset="0"/>
                <a:cs typeface="Times New Roman" pitchFamily="18" charset="0"/>
              </a:rPr>
              <a:t>права; </a:t>
            </a:r>
            <a:endParaRPr lang="uk-UA" sz="3300" b="1" smtClean="0">
              <a:latin typeface="Times New Roman" pitchFamily="18" charset="0"/>
              <a:cs typeface="Times New Roman" pitchFamily="18" charset="0"/>
            </a:endParaRPr>
          </a:p>
          <a:p>
            <a:pPr marL="0" indent="0">
              <a:buNone/>
            </a:pPr>
            <a:r>
              <a:rPr lang="uk-UA" sz="3300" b="1" smtClean="0">
                <a:latin typeface="Times New Roman" pitchFamily="18" charset="0"/>
                <a:cs typeface="Times New Roman" pitchFamily="18" charset="0"/>
              </a:rPr>
              <a:t>2</a:t>
            </a:r>
            <a:r>
              <a:rPr lang="uk-UA" sz="3300" b="1">
                <a:latin typeface="Times New Roman" pitchFamily="18" charset="0"/>
                <a:cs typeface="Times New Roman" pitchFamily="18" charset="0"/>
              </a:rPr>
              <a:t>) законність; </a:t>
            </a:r>
            <a:endParaRPr lang="uk-UA" sz="3300" b="1" smtClean="0">
              <a:latin typeface="Times New Roman" pitchFamily="18" charset="0"/>
              <a:cs typeface="Times New Roman" pitchFamily="18" charset="0"/>
            </a:endParaRPr>
          </a:p>
          <a:p>
            <a:pPr marL="0" indent="0">
              <a:buNone/>
            </a:pPr>
            <a:r>
              <a:rPr lang="uk-UA" sz="3300" b="1" smtClean="0">
                <a:latin typeface="Times New Roman" pitchFamily="18" charset="0"/>
                <a:cs typeface="Times New Roman" pitchFamily="18" charset="0"/>
              </a:rPr>
              <a:t>3</a:t>
            </a:r>
            <a:r>
              <a:rPr lang="uk-UA" sz="3300" b="1">
                <a:latin typeface="Times New Roman" pitchFamily="18" charset="0"/>
                <a:cs typeface="Times New Roman" pitchFamily="18" charset="0"/>
              </a:rPr>
              <a:t>) рівність перед законом і судом; </a:t>
            </a:r>
            <a:endParaRPr lang="uk-UA" sz="3300" b="1" smtClean="0">
              <a:latin typeface="Times New Roman" pitchFamily="18" charset="0"/>
              <a:cs typeface="Times New Roman" pitchFamily="18" charset="0"/>
            </a:endParaRPr>
          </a:p>
          <a:p>
            <a:pPr marL="0" indent="0">
              <a:buNone/>
            </a:pPr>
            <a:r>
              <a:rPr lang="uk-UA" sz="3300" b="1" smtClean="0">
                <a:latin typeface="Times New Roman" pitchFamily="18" charset="0"/>
                <a:cs typeface="Times New Roman" pitchFamily="18" charset="0"/>
              </a:rPr>
              <a:t>4</a:t>
            </a:r>
            <a:r>
              <a:rPr lang="uk-UA" sz="3300" b="1">
                <a:latin typeface="Times New Roman" pitchFamily="18" charset="0"/>
                <a:cs typeface="Times New Roman" pitchFamily="18" charset="0"/>
              </a:rPr>
              <a:t>) повага до людської гідності; </a:t>
            </a:r>
            <a:endParaRPr lang="uk-UA" sz="3300" b="1" smtClean="0">
              <a:latin typeface="Times New Roman" pitchFamily="18" charset="0"/>
              <a:cs typeface="Times New Roman" pitchFamily="18" charset="0"/>
            </a:endParaRPr>
          </a:p>
          <a:p>
            <a:pPr marL="0" indent="0">
              <a:buNone/>
            </a:pPr>
            <a:r>
              <a:rPr lang="uk-UA" sz="3300" b="1" smtClean="0">
                <a:latin typeface="Times New Roman" pitchFamily="18" charset="0"/>
                <a:cs typeface="Times New Roman" pitchFamily="18" charset="0"/>
              </a:rPr>
              <a:t>5</a:t>
            </a:r>
            <a:r>
              <a:rPr lang="uk-UA" sz="3300" b="1">
                <a:latin typeface="Times New Roman" pitchFamily="18" charset="0"/>
                <a:cs typeface="Times New Roman" pitchFamily="18" charset="0"/>
              </a:rPr>
              <a:t>) забезпечення  права на свободу та особисту недоторканість; </a:t>
            </a:r>
            <a:endParaRPr lang="uk-UA" sz="3300" b="1" smtClean="0">
              <a:latin typeface="Times New Roman" pitchFamily="18" charset="0"/>
              <a:cs typeface="Times New Roman" pitchFamily="18" charset="0"/>
            </a:endParaRPr>
          </a:p>
          <a:p>
            <a:pPr marL="0" indent="0">
              <a:buNone/>
            </a:pPr>
            <a:r>
              <a:rPr lang="uk-UA" sz="3300" b="1" smtClean="0">
                <a:latin typeface="Times New Roman" pitchFamily="18" charset="0"/>
                <a:cs typeface="Times New Roman" pitchFamily="18" charset="0"/>
              </a:rPr>
              <a:t>6</a:t>
            </a:r>
            <a:r>
              <a:rPr lang="uk-UA" sz="3300" b="1">
                <a:latin typeface="Times New Roman" pitchFamily="18" charset="0"/>
                <a:cs typeface="Times New Roman" pitchFamily="18" charset="0"/>
              </a:rPr>
              <a:t>) недоторканість житла чи іншого володіння особи; </a:t>
            </a:r>
            <a:endParaRPr lang="uk-UA" sz="3300" b="1" smtClean="0">
              <a:latin typeface="Times New Roman" pitchFamily="18" charset="0"/>
              <a:cs typeface="Times New Roman" pitchFamily="18" charset="0"/>
            </a:endParaRPr>
          </a:p>
          <a:p>
            <a:pPr marL="0" indent="0">
              <a:buNone/>
            </a:pPr>
            <a:r>
              <a:rPr lang="uk-UA" sz="3300" b="1" smtClean="0">
                <a:latin typeface="Times New Roman" pitchFamily="18" charset="0"/>
                <a:cs typeface="Times New Roman" pitchFamily="18" charset="0"/>
              </a:rPr>
              <a:t>7</a:t>
            </a:r>
            <a:r>
              <a:rPr lang="uk-UA" sz="3300" b="1">
                <a:latin typeface="Times New Roman" pitchFamily="18" charset="0"/>
                <a:cs typeface="Times New Roman" pitchFamily="18" charset="0"/>
              </a:rPr>
              <a:t>) таємниця спілкування; </a:t>
            </a:r>
            <a:endParaRPr lang="uk-UA" sz="3300" b="1" smtClean="0">
              <a:latin typeface="Times New Roman" pitchFamily="18" charset="0"/>
              <a:cs typeface="Times New Roman" pitchFamily="18" charset="0"/>
            </a:endParaRPr>
          </a:p>
          <a:p>
            <a:pPr marL="0" indent="0">
              <a:buNone/>
            </a:pPr>
            <a:r>
              <a:rPr lang="uk-UA" sz="3300" b="1" smtClean="0">
                <a:latin typeface="Times New Roman" pitchFamily="18" charset="0"/>
                <a:cs typeface="Times New Roman" pitchFamily="18" charset="0"/>
              </a:rPr>
              <a:t>8</a:t>
            </a:r>
            <a:r>
              <a:rPr lang="uk-UA" sz="3300" b="1">
                <a:latin typeface="Times New Roman" pitchFamily="18" charset="0"/>
                <a:cs typeface="Times New Roman" pitchFamily="18" charset="0"/>
              </a:rPr>
              <a:t>) невтручання у приватне життя; </a:t>
            </a:r>
            <a:endParaRPr lang="uk-UA" sz="3300" b="1" smtClean="0">
              <a:latin typeface="Times New Roman" pitchFamily="18" charset="0"/>
              <a:cs typeface="Times New Roman" pitchFamily="18" charset="0"/>
            </a:endParaRPr>
          </a:p>
          <a:p>
            <a:pPr marL="0" indent="0">
              <a:buNone/>
            </a:pPr>
            <a:r>
              <a:rPr lang="uk-UA" sz="3300" b="1" smtClean="0">
                <a:latin typeface="Times New Roman" pitchFamily="18" charset="0"/>
                <a:cs typeface="Times New Roman" pitchFamily="18" charset="0"/>
              </a:rPr>
              <a:t>9</a:t>
            </a:r>
            <a:r>
              <a:rPr lang="uk-UA" sz="3300" b="1">
                <a:latin typeface="Times New Roman" pitchFamily="18" charset="0"/>
                <a:cs typeface="Times New Roman" pitchFamily="18" charset="0"/>
              </a:rPr>
              <a:t>) недоторканість права власності; </a:t>
            </a:r>
            <a:endParaRPr lang="uk-UA" sz="3300" b="1"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00196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5494" y="268941"/>
            <a:ext cx="11400058" cy="6253779"/>
          </a:xfrm>
        </p:spPr>
        <p:txBody>
          <a:bodyPr>
            <a:normAutofit/>
          </a:bodyPr>
          <a:lstStyle/>
          <a:p>
            <a:pPr marL="0" indent="0" algn="just">
              <a:buNone/>
            </a:pPr>
            <a:r>
              <a:rPr lang="uk-UA" sz="2400" b="1" dirty="0" smtClean="0"/>
              <a:t> </a:t>
            </a:r>
            <a:r>
              <a:rPr lang="uk-UA" sz="2400" b="1" dirty="0" smtClean="0">
                <a:latin typeface="Times New Roman" pitchFamily="18" charset="0"/>
                <a:cs typeface="Times New Roman" pitchFamily="18" charset="0"/>
              </a:rPr>
              <a:t>10)  презумпція </a:t>
            </a:r>
            <a:r>
              <a:rPr lang="uk-UA" sz="2400" b="1" dirty="0">
                <a:latin typeface="Times New Roman" pitchFamily="18" charset="0"/>
                <a:cs typeface="Times New Roman" pitchFamily="18" charset="0"/>
              </a:rPr>
              <a:t>невинуватості та забезпечення доведеності вини; </a:t>
            </a:r>
          </a:p>
          <a:p>
            <a:pPr marL="0" indent="0" algn="just">
              <a:buNone/>
            </a:pPr>
            <a:r>
              <a:rPr lang="uk-UA" sz="2400" b="1" dirty="0" smtClean="0">
                <a:latin typeface="Times New Roman" pitchFamily="18" charset="0"/>
                <a:cs typeface="Times New Roman" pitchFamily="18" charset="0"/>
              </a:rPr>
              <a:t> 11)  свобода </a:t>
            </a:r>
            <a:r>
              <a:rPr lang="uk-UA" sz="2400" b="1" dirty="0">
                <a:latin typeface="Times New Roman" pitchFamily="18" charset="0"/>
                <a:cs typeface="Times New Roman" pitchFamily="18" charset="0"/>
              </a:rPr>
              <a:t>від самовикриття та право не свідчити проти близьких родичів та членів сім’ї; </a:t>
            </a:r>
          </a:p>
          <a:p>
            <a:pPr marL="0" indent="0" algn="just">
              <a:buNone/>
            </a:pPr>
            <a:r>
              <a:rPr lang="uk-UA" sz="2400" b="1" dirty="0" smtClean="0">
                <a:latin typeface="Times New Roman" pitchFamily="18" charset="0"/>
                <a:cs typeface="Times New Roman" pitchFamily="18" charset="0"/>
              </a:rPr>
              <a:t> 12) заборона </a:t>
            </a:r>
            <a:r>
              <a:rPr lang="uk-UA" sz="2400" b="1" dirty="0">
                <a:latin typeface="Times New Roman" pitchFamily="18" charset="0"/>
                <a:cs typeface="Times New Roman" pitchFamily="18" charset="0"/>
              </a:rPr>
              <a:t>двічі притягувати до кримінальної відповідальності за одне і те саме правопорушення; </a:t>
            </a:r>
            <a:r>
              <a:rPr lang="uk-UA" sz="2400" b="1" dirty="0" smtClean="0">
                <a:latin typeface="Times New Roman" pitchFamily="18" charset="0"/>
                <a:cs typeface="Times New Roman" pitchFamily="18" charset="0"/>
              </a:rPr>
              <a:t> </a:t>
            </a:r>
          </a:p>
          <a:p>
            <a:pPr marL="0" indent="0" algn="just">
              <a:buNone/>
            </a:pPr>
            <a:r>
              <a:rPr lang="uk-UA" sz="2400" b="1" dirty="0" smtClean="0">
                <a:latin typeface="Times New Roman" pitchFamily="18" charset="0"/>
                <a:cs typeface="Times New Roman" pitchFamily="18" charset="0"/>
              </a:rPr>
              <a:t> 13) </a:t>
            </a:r>
            <a:r>
              <a:rPr lang="uk-UA" sz="2400" b="1" dirty="0">
                <a:latin typeface="Times New Roman" pitchFamily="18" charset="0"/>
                <a:cs typeface="Times New Roman" pitchFamily="18" charset="0"/>
              </a:rPr>
              <a:t>забезпечення права на захист; </a:t>
            </a:r>
          </a:p>
          <a:p>
            <a:pPr marL="0" indent="0" algn="just">
              <a:buNone/>
            </a:pPr>
            <a:r>
              <a:rPr lang="uk-UA" sz="2400" b="1" dirty="0" smtClean="0">
                <a:latin typeface="Times New Roman" pitchFamily="18" charset="0"/>
                <a:cs typeface="Times New Roman" pitchFamily="18" charset="0"/>
              </a:rPr>
              <a:t> 14) </a:t>
            </a:r>
            <a:r>
              <a:rPr lang="uk-UA" sz="2400" b="1" dirty="0">
                <a:latin typeface="Times New Roman" pitchFamily="18" charset="0"/>
                <a:cs typeface="Times New Roman" pitchFamily="18" charset="0"/>
              </a:rPr>
              <a:t>доступ до правосуддя та обов’язковість судових рішень; </a:t>
            </a:r>
          </a:p>
          <a:p>
            <a:pPr marL="0" indent="0" algn="just">
              <a:buNone/>
            </a:pPr>
            <a:r>
              <a:rPr lang="uk-UA" sz="2400" b="1" dirty="0" smtClean="0">
                <a:latin typeface="Times New Roman" pitchFamily="18" charset="0"/>
                <a:cs typeface="Times New Roman" pitchFamily="18" charset="0"/>
              </a:rPr>
              <a:t> 15) змагальність </a:t>
            </a:r>
            <a:r>
              <a:rPr lang="uk-UA" sz="2400" b="1" dirty="0">
                <a:latin typeface="Times New Roman" pitchFamily="18" charset="0"/>
                <a:cs typeface="Times New Roman" pitchFamily="18" charset="0"/>
              </a:rPr>
              <a:t>сторін та свобода в поданні ними суду своїх доказів і у доведенні перед судом їх переконливості; </a:t>
            </a:r>
          </a:p>
          <a:p>
            <a:pPr marL="0" indent="0" algn="just">
              <a:buNone/>
            </a:pPr>
            <a:r>
              <a:rPr lang="uk-UA" sz="2400" b="1" dirty="0" smtClean="0">
                <a:latin typeface="Times New Roman" pitchFamily="18" charset="0"/>
                <a:cs typeface="Times New Roman" pitchFamily="18" charset="0"/>
              </a:rPr>
              <a:t> 16) </a:t>
            </a:r>
            <a:r>
              <a:rPr lang="uk-UA" sz="2400" b="1" dirty="0">
                <a:latin typeface="Times New Roman" pitchFamily="18" charset="0"/>
                <a:cs typeface="Times New Roman" pitchFamily="18" charset="0"/>
              </a:rPr>
              <a:t>забезпечення права на оскарження процесуальних рішень, дій чи бездіяльності; </a:t>
            </a:r>
          </a:p>
          <a:p>
            <a:pPr marL="0" indent="0" algn="just">
              <a:buNone/>
            </a:pPr>
            <a:r>
              <a:rPr lang="uk-UA" sz="2400" b="1" dirty="0" smtClean="0">
                <a:latin typeface="Times New Roman" pitchFamily="18" charset="0"/>
                <a:cs typeface="Times New Roman" pitchFamily="18" charset="0"/>
              </a:rPr>
              <a:t> 17) </a:t>
            </a:r>
            <a:r>
              <a:rPr lang="uk-UA" sz="2400" b="1" dirty="0">
                <a:latin typeface="Times New Roman" pitchFamily="18" charset="0"/>
                <a:cs typeface="Times New Roman" pitchFamily="18" charset="0"/>
              </a:rPr>
              <a:t>гласність і відкритість судового провадження та повне фіксування технічними засобами судового засідання і процесуальних дій; </a:t>
            </a:r>
          </a:p>
          <a:p>
            <a:pPr marL="0" indent="0" algn="just">
              <a:buNone/>
            </a:pPr>
            <a:r>
              <a:rPr lang="uk-UA" sz="2400" b="1" dirty="0" smtClean="0">
                <a:latin typeface="Times New Roman" pitchFamily="18" charset="0"/>
                <a:cs typeface="Times New Roman" pitchFamily="18" charset="0"/>
              </a:rPr>
              <a:t> 18)  </a:t>
            </a:r>
            <a:r>
              <a:rPr lang="uk-UA" sz="2400" b="1" dirty="0">
                <a:latin typeface="Times New Roman" pitchFamily="18" charset="0"/>
                <a:cs typeface="Times New Roman" pitchFamily="18" charset="0"/>
              </a:rPr>
              <a:t>мова, якою здійснюється кримінальне провадження.</a:t>
            </a:r>
            <a:endParaRPr lang="ru-RU" sz="2400" b="1" dirty="0">
              <a:latin typeface="Times New Roman" pitchFamily="18" charset="0"/>
              <a:cs typeface="Times New Roman" pitchFamily="18" charset="0"/>
            </a:endParaRPr>
          </a:p>
          <a:p>
            <a:pPr marL="0" indent="0" algn="just">
              <a:buNone/>
            </a:pPr>
            <a:endParaRPr lang="ru-RU" dirty="0"/>
          </a:p>
        </p:txBody>
      </p:sp>
    </p:spTree>
    <p:extLst>
      <p:ext uri="{BB962C8B-B14F-4D97-AF65-F5344CB8AC3E}">
        <p14:creationId xmlns:p14="http://schemas.microsoft.com/office/powerpoint/2010/main" xmlns="" val="526087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432</TotalTime>
  <Words>4367</Words>
  <Application>Microsoft Office PowerPoint</Application>
  <PresentationFormat>Произвольный</PresentationFormat>
  <Paragraphs>349</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Бумажная</vt:lpstr>
      <vt:lpstr>ЗАСАДИ КРИМІНАЛЬНОГО ПРОВАДЖЕННЯ</vt:lpstr>
      <vt:lpstr>Рекомендовані нормативні акти та література:</vt:lpstr>
      <vt:lpstr>Слайд 3</vt:lpstr>
      <vt:lpstr>План  лекції</vt:lpstr>
      <vt:lpstr> 1. Поняття, значення і класифікація засад кримінального провадження</vt:lpstr>
      <vt:lpstr>Слайд 6</vt:lpstr>
      <vt:lpstr>Слайд 7</vt:lpstr>
      <vt:lpstr>Слайд 8</vt:lpstr>
      <vt:lpstr>Слайд 9</vt:lpstr>
      <vt:lpstr>Слайд 10</vt:lpstr>
      <vt:lpstr>Слайд 11</vt:lpstr>
      <vt:lpstr>Засада верховенства права </vt:lpstr>
      <vt:lpstr>Слайд 13</vt:lpstr>
      <vt:lpstr>Засада законності </vt:lpstr>
      <vt:lpstr>Слайд 15</vt:lpstr>
      <vt:lpstr>Слайд 16</vt:lpstr>
      <vt:lpstr>Слайд 17</vt:lpstr>
      <vt:lpstr>Засада рівності перед законом і судом </vt:lpstr>
      <vt:lpstr>Слайд 19</vt:lpstr>
      <vt:lpstr>Слайд 20</vt:lpstr>
      <vt:lpstr>Слайд 21</vt:lpstr>
      <vt:lpstr>Засада поваги до людської гідності </vt:lpstr>
      <vt:lpstr>ЗМІСТ   ЗАСАДИ: </vt:lpstr>
      <vt:lpstr>Слайд 24</vt:lpstr>
      <vt:lpstr>Засада забезпечення права людини на свободу та особисту недоторканність </vt:lpstr>
      <vt:lpstr>Слайд 26</vt:lpstr>
      <vt:lpstr>Слайд 27</vt:lpstr>
      <vt:lpstr>Винятками є те, що: </vt:lpstr>
      <vt:lpstr>Засада забезпечення недоторканності житла чи іншого володіння особи </vt:lpstr>
      <vt:lpstr>Слайд 30</vt:lpstr>
      <vt:lpstr>Винятки із засади: </vt:lpstr>
      <vt:lpstr>Слайд 32</vt:lpstr>
      <vt:lpstr>Слайд 33</vt:lpstr>
      <vt:lpstr>Засада таємниці спілкування</vt:lpstr>
      <vt:lpstr>Слайд 35</vt:lpstr>
      <vt:lpstr>Слайд 36</vt:lpstr>
      <vt:lpstr>Засада невтручання у приватне життя </vt:lpstr>
      <vt:lpstr>Слайд 38</vt:lpstr>
      <vt:lpstr>Засада недоторканості права власності</vt:lpstr>
      <vt:lpstr>Слайд 40</vt:lpstr>
      <vt:lpstr>Засада презумпції невинуватості та забезпечення доведеності вини </vt:lpstr>
      <vt:lpstr>Слайд 42</vt:lpstr>
      <vt:lpstr>Слайд 43</vt:lpstr>
      <vt:lpstr> Засада свободи від самовикриття та право не свідчити проти близьких родичів та членів сім’ї </vt:lpstr>
      <vt:lpstr>Слайд 45</vt:lpstr>
      <vt:lpstr>Засада заборони двічі притягувати до кримінальної відповідальності за одне і те саме правопорушення </vt:lpstr>
      <vt:lpstr>Слайд 47</vt:lpstr>
      <vt:lpstr>Засада забезпечення права на захист </vt:lpstr>
      <vt:lpstr>Слайд 49</vt:lpstr>
      <vt:lpstr>Слайд 50</vt:lpstr>
      <vt:lpstr>Засада доступу до правосуддя</vt:lpstr>
      <vt:lpstr>Засада змагальності сторін та свободи у поданні ними суду своїх доказів і у доведенні перед судом їх переконливості</vt:lpstr>
      <vt:lpstr>Слайд 53</vt:lpstr>
      <vt:lpstr>Засада забезпечення права на оскарження процесуальних рішень, дій чи бездіяльності</vt:lpstr>
      <vt:lpstr>Слайд 55</vt:lpstr>
      <vt:lpstr>Слайд 56</vt:lpstr>
      <vt:lpstr>Слайд 57</vt:lpstr>
      <vt:lpstr>Слайд 58</vt:lpstr>
      <vt:lpstr>Засада мови, якою здійснюється кримінальне провадження </vt:lpstr>
      <vt:lpstr>Слайд 60</vt:lpstr>
      <vt:lpstr>Слайд 61</vt:lpstr>
      <vt:lpstr>Засада безпосередності дослідження показань, речей і документів </vt:lpstr>
      <vt:lpstr>Слайд 63</vt:lpstr>
      <vt:lpstr>Засада публічності </vt:lpstr>
      <vt:lpstr>Слайд 65</vt:lpstr>
      <vt:lpstr>Засада диспозитивності </vt:lpstr>
      <vt:lpstr>Засада розумних строків </vt:lpstr>
      <vt:lpstr>Слайд 68</vt:lpstr>
      <vt:lpstr>Слайд 69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ЗАСАДИ КРИМІНАЛЬНОГО ПРОВАДЖЕННЯ</dc:title>
  <dc:creator>lenovo</dc:creator>
  <cp:lastModifiedBy>HP</cp:lastModifiedBy>
  <cp:revision>127</cp:revision>
  <dcterms:created xsi:type="dcterms:W3CDTF">2018-04-04T14:39:01Z</dcterms:created>
  <dcterms:modified xsi:type="dcterms:W3CDTF">2019-07-07T20:08:57Z</dcterms:modified>
</cp:coreProperties>
</file>