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78" r:id="rId2"/>
    <p:sldId id="279" r:id="rId3"/>
    <p:sldId id="259" r:id="rId4"/>
    <p:sldId id="260" r:id="rId5"/>
    <p:sldId id="263" r:id="rId6"/>
    <p:sldId id="265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80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50CD-2F20-4870-A1D3-60FC553CDD0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FDCE-ADAC-4463-B581-1F3F35FBFD21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8402716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FCFC-0F89-4D9E-856C-62BBCC5E77BD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C415-CB06-4708-BE82-11050C211601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717881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549A-A8B6-4EAD-973D-67D88B1BA2B2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D9D8-813B-471E-98F6-54EE507A4E9E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16345147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A3A9-BF0D-45E5-91AD-584EFBD646F6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CD5E-D034-4D06-BF08-CC682A664F78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4489216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5875-9E43-45D5-AFFC-300854F981AE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952F-677A-4D3E-8F24-367D3828099F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4379006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9A8B-2049-4029-ACC2-9B4B5E7AFAAA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0728-4DDE-4704-8720-9647904E6AAA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121265517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8234-CBB5-426D-896D-AB21DDACB646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17C8-31BE-4138-A04D-B2F7D17AE125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2301306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901A-0E5C-40D8-9487-3E4163868A42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27B6-DDF1-457A-98A1-7083193FF10E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67113994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928A-3F9A-4E1A-8C15-98FB1D69C178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2BB96-869F-4379-8481-DCBC6261E559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19381616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EB4F-5219-408E-84A8-4DD40923440C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7B23-40F0-43E9-BF2A-35CDE3C39FCB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42939632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3610-D287-476C-A2BF-A65F5F4ADEDA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EF74-7B2C-4014-950A-92AE4B47885E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28421856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7F1703-128D-4FCD-A9B3-DC3015B8045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57BB02-6D40-445A-838A-A245BAA912E4}" type="slidenum">
              <a:rPr lang="en-US" altLang="uk-UA"/>
              <a:pPr>
                <a:defRPr/>
              </a:pPr>
              <a:t>‹#›</a:t>
            </a:fld>
            <a:endParaRPr lang="en-U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ukraina_2_500x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371600" y="381000"/>
            <a:ext cx="678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000" b="1">
                <a:solidFill>
                  <a:schemeClr val="bg1"/>
                </a:solidFill>
                <a:latin typeface="Times New Roman" panose="02020603050405020304" pitchFamily="18" charset="0"/>
              </a:rPr>
              <a:t>МІНІСТЕРСТВО ВНУТРІШНІХ СПРАВ УКРАЇНИ</a:t>
            </a:r>
            <a:br>
              <a:rPr lang="uk-UA" altLang="uk-UA" sz="2000" b="1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uk-UA" altLang="uk-UA" sz="2000" b="1">
                <a:solidFill>
                  <a:schemeClr val="bg1"/>
                </a:solidFill>
                <a:latin typeface="Times New Roman" panose="02020603050405020304" pitchFamily="18" charset="0"/>
              </a:rPr>
              <a:t>НАЦІОНАЛЬНА АКАДЕМІЯ ВНУТРІШНІХ СПРАВ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685800" y="1371600"/>
            <a:ext cx="8001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b="1" i="1">
                <a:solidFill>
                  <a:schemeClr val="bg1"/>
                </a:solidFill>
                <a:latin typeface="Times New Roman" panose="02020603050405020304" pitchFamily="18" charset="0"/>
              </a:rPr>
              <a:t>КАФЕДРА КОНСТИТУЦІЙНОГО ПРАВА ТА ПРАВ ЛЮДИНИ</a:t>
            </a:r>
          </a:p>
          <a:p>
            <a:pPr algn="ctr" eaLnBrk="1" hangingPunct="1"/>
            <a:endParaRPr lang="uk-UA" altLang="uk-UA" b="1" i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uk-UA" b="1"/>
          </a:p>
          <a:p>
            <a:pPr algn="ctr" eaLnBrk="1" hangingPunct="1"/>
            <a:endParaRPr lang="en-US" altLang="uk-UA" b="1"/>
          </a:p>
          <a:p>
            <a:pPr algn="ctr" eaLnBrk="1" hangingPunct="1"/>
            <a:endParaRPr lang="en-US" altLang="uk-UA" b="1"/>
          </a:p>
          <a:p>
            <a:pPr algn="ctr" eaLnBrk="1" hangingPunct="1"/>
            <a:endParaRPr lang="en-US" altLang="uk-UA" b="1"/>
          </a:p>
          <a:p>
            <a:pPr algn="ctr" eaLnBrk="1" hangingPunct="1"/>
            <a:endParaRPr lang="en-US" altLang="uk-UA" b="1"/>
          </a:p>
          <a:p>
            <a:pPr algn="ctr" eaLnBrk="1" hangingPunct="1"/>
            <a:r>
              <a:rPr lang="uk-UA" altLang="uk-UA" sz="2400" b="1">
                <a:latin typeface="Times New Roman" panose="02020603050405020304" pitchFamily="18" charset="0"/>
              </a:rPr>
              <a:t>Лекція 13.</a:t>
            </a:r>
            <a:endParaRPr lang="en-US" altLang="uk-UA" sz="2400" b="1" u="sng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uk-UA" sz="2400" b="1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uk-UA" altLang="uk-UA" sz="2400" b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КОНСТИТУЦІЙНІ ЗАСАДИ МІСЦЕВОГО САМОВРЯДУВАННЯ В УКРАЇНІ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52353" y="510363"/>
            <a:ext cx="6220047" cy="808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місцевого самоврядування включає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701748" y="1711842"/>
            <a:ext cx="7921256" cy="4178595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uk-UA" altLang="uk-UA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територіальну громаду;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сільську, селищну, міську раду;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сільського, селищного, міського голову;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виконавчі органи сільської, селищної, міської ради;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старосту;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районні та обласні ради, що представляють спільні інтереси територіальних громад сіл, селищ, міст;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самоорганізації населення.</a:t>
            </a:r>
            <a:r>
              <a:rPr lang="uk-UA" alt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endParaRPr lang="uk-UA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274638" y="2366963"/>
            <a:ext cx="4064000" cy="4022725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визначене Конституцією та Законами України коло суб’єктів, які є в межах Конституції та законів України, здійснюють основні функції місцевого самоврядування, реалізують муніципальну владу.</a:t>
            </a:r>
          </a:p>
        </p:txBody>
      </p:sp>
      <p:sp>
        <p:nvSpPr>
          <p:cNvPr id="2150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475163" y="2366963"/>
            <a:ext cx="4392612" cy="4022725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організаційно-правовий механізм здійснення місцевого самоврядування в межах окремої самоврядної адміністративно-територіальної одиниці – села, селища, міста – територіальні громади яких виступають самостійними суб’єктами місцевого самоврядування.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3590" y="634850"/>
            <a:ext cx="4476307" cy="9919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місцевого самоврядування в Україні 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606425" y="1254125"/>
            <a:ext cx="2019300" cy="1255713"/>
          </a:xfrm>
          <a:prstGeom prst="curvedRigh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889750" y="1370013"/>
            <a:ext cx="2114550" cy="1128712"/>
          </a:xfrm>
          <a:prstGeom prst="curvedLeftArrow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24764" y="616688"/>
            <a:ext cx="5454502" cy="13822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 громада  села, селища, міста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24764" y="2721935"/>
            <a:ext cx="6645348" cy="2626242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первинним  суб'єктом  місцевого  самоврядування,  основним носієм його функцій і повноважень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411913" y="1670050"/>
            <a:ext cx="2338387" cy="1774825"/>
          </a:xfrm>
          <a:prstGeom prst="curvedLeftArrow">
            <a:avLst>
              <a:gd name="adj1" fmla="val 25000"/>
              <a:gd name="adj2" fmla="val 48759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360429" y="669850"/>
            <a:ext cx="4603897" cy="956931"/>
          </a:xfrm>
          <a:prstGeom prst="roundRect">
            <a:avLst/>
          </a:prstGeom>
          <a:solidFill>
            <a:srgbClr val="CCCCFF"/>
          </a:solidFill>
          <a:ln w="28575">
            <a:solidFill>
              <a:srgbClr val="7030A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місцевого самоврядування 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57201" y="2317897"/>
            <a:ext cx="8112642" cy="3083443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це визначені Конституцією і законами України основні напрямки діяльності територіальних громад, органів місцевого самоврядування з вирішення завдань місцевого самоврядування.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92088" y="1190625"/>
            <a:ext cx="2114550" cy="1573213"/>
          </a:xfrm>
          <a:prstGeom prst="curvedRightArrow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754188" y="722313"/>
            <a:ext cx="5699125" cy="1574800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Гарантії місцевого самоврядування 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786808" y="2615609"/>
            <a:ext cx="7549117" cy="2987749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економічні, політичні, правові та інші умови та засоби, що забезпечують повну й ефективну реалізацію прав місцевого самоврядування та їх надійний захист.</a:t>
            </a:r>
          </a:p>
          <a:p>
            <a:pPr algn="ctr" eaLnBrk="1" hangingPunct="1">
              <a:defRPr/>
            </a:pPr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углом 1"/>
          <p:cNvSpPr/>
          <p:nvPr/>
        </p:nvSpPr>
        <p:spPr>
          <a:xfrm>
            <a:off x="1041991" y="542260"/>
            <a:ext cx="7049386" cy="2062717"/>
          </a:xfrm>
          <a:prstGeom prst="snip1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ст. 133 Конституції України йдеться про те, що м. </a:t>
            </a:r>
            <a:r>
              <a:rPr lang="uk-UA" alt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uk-UA" alt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має спеціальний статус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який визначається законами України. </a:t>
            </a:r>
          </a:p>
          <a:p>
            <a:pPr algn="ctr" eaLnBrk="1" hangingPunct="1">
              <a:defRPr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800987" y="3735571"/>
            <a:ext cx="7049386" cy="2062717"/>
          </a:xfrm>
          <a:prstGeom prst="snip1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</a:t>
            </a:r>
            <a:r>
              <a:rPr lang="uk-UA" altLang="uk-UA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140 Основного Закону закріплює право громадян України на місцеве самоврядування, а також регламентує особливість статусу міст Києва.</a:t>
            </a:r>
            <a:r>
              <a:rPr lang="uk-UA" altLang="uk-UA" sz="2400" dirty="0"/>
              <a:t> </a:t>
            </a:r>
          </a:p>
          <a:p>
            <a:pPr algn="ctr" eaLnBrk="1" hangingPunct="1">
              <a:defRPr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435935" y="818707"/>
            <a:ext cx="8048846" cy="4688958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uk-UA" altLang="uk-UA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сьогодні з моменту проведення реформи управління районами в Києві у 2010 році в столиці України здійснюють свої повноваження Київська міська рада, Київський міський голова, який з 2014 року є одночасно головою виконавчого органу Київської міської ради (Київської міської державної адміністрації), виконавчий орган Київської міської ради (Київська міська державна адміністрація), десять районних в м. Києві державних адміністрацій.</a:t>
            </a:r>
            <a:r>
              <a:rPr lang="uk-UA" alt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img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23_html_51dc06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860550" y="838200"/>
            <a:ext cx="5581650" cy="787400"/>
          </a:xfrm>
        </p:spPr>
        <p:txBody>
          <a:bodyPr/>
          <a:lstStyle/>
          <a:p>
            <a:r>
              <a:rPr lang="uk-UA" altLang="uk-UA" sz="2400" b="1" smtClean="0">
                <a:solidFill>
                  <a:srgbClr val="002060"/>
                </a:solidFill>
                <a:latin typeface="Times New Roman" panose="02020603050405020304" pitchFamily="18" charset="0"/>
              </a:rPr>
              <a:t>ПЛАН:</a:t>
            </a: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2020888" y="2074863"/>
            <a:ext cx="566578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місцевого самоврядування.</a:t>
            </a:r>
          </a:p>
          <a:p>
            <a:pPr algn="just" eaLnBrk="1" hangingPunct="1"/>
            <a:r>
              <a:rPr lang="uk-UA" alt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Принципи місцевого самоврядування.</a:t>
            </a:r>
          </a:p>
          <a:p>
            <a:pPr algn="just" eaLnBrk="1" hangingPunct="1"/>
            <a:r>
              <a:rPr lang="uk-UA" alt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3.Система та функції місцевого самоврядування в Україні.</a:t>
            </a:r>
          </a:p>
          <a:p>
            <a:pPr algn="just" eaLnBrk="1" hangingPunct="1"/>
            <a:r>
              <a:rPr lang="uk-UA" alt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4.Гарантії місцевого самоврядування в Україні.</a:t>
            </a:r>
          </a:p>
          <a:p>
            <a:pPr algn="just" eaLnBrk="1" hangingPunct="1"/>
            <a:r>
              <a:rPr lang="uk-UA" altLang="uk-UA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5.Особливості здійснення місцевого самоврядування в столиці України.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713" y="584200"/>
            <a:ext cx="5146675" cy="1065213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сутності поняття місцевого самоврядування існують </a:t>
            </a:r>
            <a:b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основні теорії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3313" y="2373313"/>
            <a:ext cx="4040187" cy="461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Громадівська</a:t>
            </a:r>
            <a:endParaRPr lang="uk-UA" altLang="uk-UA" sz="2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663950"/>
            <a:ext cx="4111625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uk-UA" altLang="uk-UA" dirty="0" smtClean="0"/>
              <a:t>Державницька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849813"/>
            <a:ext cx="4111625" cy="461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uk-UA" altLang="uk-UA" dirty="0" smtClean="0"/>
              <a:t>Змішана</a:t>
            </a:r>
          </a:p>
        </p:txBody>
      </p:sp>
      <p:cxnSp>
        <p:nvCxnSpPr>
          <p:cNvPr id="8" name="Соединительная линия уступом 7"/>
          <p:cNvCxnSpPr>
            <a:stCxn id="2" idx="3"/>
            <a:endCxn id="6" idx="3"/>
          </p:cNvCxnSpPr>
          <p:nvPr/>
        </p:nvCxnSpPr>
        <p:spPr>
          <a:xfrm flipH="1">
            <a:off x="5178425" y="1116013"/>
            <a:ext cx="1604963" cy="3965575"/>
          </a:xfrm>
          <a:prstGeom prst="bentConnector3">
            <a:avLst>
              <a:gd name="adj1" fmla="val -91789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2" idx="3"/>
            <a:endCxn id="4" idx="3"/>
          </p:cNvCxnSpPr>
          <p:nvPr/>
        </p:nvCxnSpPr>
        <p:spPr>
          <a:xfrm flipH="1">
            <a:off x="5178425" y="1116013"/>
            <a:ext cx="1604963" cy="2778125"/>
          </a:xfrm>
          <a:prstGeom prst="bentConnector3">
            <a:avLst>
              <a:gd name="adj1" fmla="val -57327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2" idx="3"/>
            <a:endCxn id="3" idx="3"/>
          </p:cNvCxnSpPr>
          <p:nvPr/>
        </p:nvCxnSpPr>
        <p:spPr>
          <a:xfrm flipH="1">
            <a:off x="5143500" y="1116013"/>
            <a:ext cx="1639888" cy="1489075"/>
          </a:xfrm>
          <a:prstGeom prst="bentConnector3">
            <a:avLst>
              <a:gd name="adj1" fmla="val -19124"/>
            </a:avLst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58409" y="680484"/>
            <a:ext cx="5007935" cy="10207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Місцеве самоврядування в Україні 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531628" y="2147777"/>
            <a:ext cx="7953153" cy="3880883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гарантоване державою право та реальна здатність територіальної громади - жителів села чи добровільного об'єднання у сільську громаду жителів кількох сіл, селища, міста - самостійно або під відповідальність органів та посадових осіб місцевого самоврядування вирішувати питання місцевого значення в межах Конституції і законів України.</a:t>
            </a:r>
          </a:p>
          <a:p>
            <a:pPr algn="ctr" eaLnBrk="1" hangingPunct="1">
              <a:defRPr/>
            </a:pPr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025" y="163513"/>
            <a:ext cx="4730750" cy="10160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місцевого самоврядування в України 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uk-UA" altLang="uk-UA" sz="4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altLang="uk-UA" sz="4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/>
        </p:nvGraphicFramePr>
        <p:xfrm>
          <a:off x="201613" y="1338263"/>
          <a:ext cx="8570912" cy="5326062"/>
        </p:xfrm>
        <a:graphic>
          <a:graphicData uri="http://schemas.openxmlformats.org/drawingml/2006/table">
            <a:tbl>
              <a:tblPr/>
              <a:tblGrid>
                <a:gridCol w="2143361"/>
                <a:gridCol w="2188965"/>
                <a:gridCol w="2095224"/>
                <a:gridCol w="2143361"/>
              </a:tblGrid>
              <a:tr h="532606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defRPr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1pPr>
                      <a:lvl2pPr marL="20002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6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38417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3pPr>
                      <a:lvl4pPr marL="566738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4pPr>
                      <a:lvl5pPr marL="7493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5pPr>
                      <a:lvl6pPr marL="12065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6pPr>
                      <a:lvl7pPr marL="16637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7pPr>
                      <a:lvl8pPr marL="21209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8pPr>
                      <a:lvl9pPr marL="25781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Місцеве самоврядування займає особливе місце в механізмі управління суспільством і державою, виступаючи специфічною формою публічної влади, яка не є за правовою природою складовою частиною механізму державної влади. </a:t>
                      </a:r>
                    </a:p>
                  </a:txBody>
                  <a:tcPr marL="91451" marR="91451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defRPr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1pPr>
                      <a:lvl2pPr marL="20002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6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38417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3pPr>
                      <a:lvl4pPr marL="566738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4pPr>
                      <a:lvl5pPr marL="7493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5pPr>
                      <a:lvl6pPr marL="12065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6pPr>
                      <a:lvl7pPr marL="16637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7pPr>
                      <a:lvl8pPr marL="21209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8pPr>
                      <a:lvl9pPr marL="25781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Об’єктом управління такого виду публічної влади як влади місцевого самоврядування є своєрідне коло питань – питання місцевого значення – предмети відання, перелік яких закріплюється законодавством.</a:t>
                      </a:r>
                    </a:p>
                  </a:txBody>
                  <a:tcPr marL="91451" marR="9145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defRPr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1pPr>
                      <a:lvl2pPr marL="20002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6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38417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3pPr>
                      <a:lvl4pPr marL="566738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4pPr>
                      <a:lvl5pPr marL="7493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5pPr>
                      <a:lvl6pPr marL="12065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6pPr>
                      <a:lvl7pPr marL="16637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7pPr>
                      <a:lvl8pPr marL="21209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8pPr>
                      <a:lvl9pPr marL="25781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Одним із специфічних суб’єктів місцевого самоврядування є територіальна громада. І специфіка полягає в тому, що на місцевому рівні можна розглядати перетворення територіальної громади з учасника управління в його первинного суб’єкта. </a:t>
                      </a:r>
                    </a:p>
                  </a:txBody>
                  <a:tcPr marL="91451" marR="9145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defRPr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1pPr>
                      <a:lvl2pPr marL="20002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6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2pPr>
                      <a:lvl3pPr marL="384175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3pPr>
                      <a:lvl4pPr marL="566738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4pPr>
                      <a:lvl5pPr marL="7493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5pPr>
                      <a:lvl6pPr marL="12065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6pPr>
                      <a:lvl7pPr marL="16637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7pPr>
                      <a:lvl8pPr marL="21209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8pPr>
                      <a:lvl9pPr marL="25781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Calibri" panose="020F0502020204030204" pitchFamily="34" charset="0"/>
                        <a:defRPr sz="120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Організаційна, матеріально-фінансова самостійність місцевого самоврядування, яка гарантована Конституцією та законами України.</a:t>
                      </a:r>
                    </a:p>
                  </a:txBody>
                  <a:tcPr marL="91451" marR="91451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862013" y="330200"/>
            <a:ext cx="7208837" cy="1584325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«принцип» походить від латинського слова «</a:t>
            </a:r>
            <a:r>
              <a:rPr lang="uk-UA" alt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principium</a:t>
            </a: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6488" y="2551113"/>
            <a:ext cx="6964362" cy="2733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</a:p>
          <a:p>
            <a:pPr algn="ctr" eaLnBrk="1" hangingPunct="1">
              <a:defRPr/>
            </a:pPr>
            <a:r>
              <a:rPr lang="uk-UA" alt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основні, найзагальніші, вихідні положення, засоби, правила, що визначають природу і соціальну сутність явища, його спрямованість і найсуттєвіші властивості</a:t>
            </a:r>
          </a:p>
          <a:p>
            <a:pPr algn="ctr" eaLnBrk="1" hangingPunct="1">
              <a:defRPr/>
            </a:pPr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41363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4 Закону України “Про місцеве самоврядування в Україні”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63" y="2847975"/>
            <a:ext cx="3019425" cy="3790950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uk-UA" altLang="uk-UA" sz="2000" dirty="0" smtClean="0">
              <a:latin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народовладдя;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законності;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гласності;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колегіальності;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поєднання місцевих і державних інтересів;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709988" y="2847975"/>
            <a:ext cx="4689475" cy="3790950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uk-UA" altLang="uk-UA" sz="2000" dirty="0" smtClean="0">
              <a:latin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виборності;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правової, організаційної та матеріально-фінансової самостійності в межах повноважень, визначених цим та іншими законами;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підзвітності та відповідальності перед територіальними громадами їх органів та посадових осіб;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державної підтримки та гарантії місцевого самоврядування;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altLang="uk-UA" sz="2000" dirty="0" smtClean="0">
                <a:latin typeface="Times New Roman" panose="02020603050405020304" pitchFamily="18" charset="0"/>
              </a:rPr>
              <a:t>судового захисту прав місцевого самоврядування.</a:t>
            </a:r>
          </a:p>
          <a:p>
            <a:pPr fontAlgn="auto">
              <a:spcAft>
                <a:spcPts val="0"/>
              </a:spcAft>
              <a:defRPr/>
            </a:pPr>
            <a:endParaRPr lang="uk-UA" altLang="uk-UA" sz="2000" dirty="0" smtClean="0">
              <a:latin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uk-UA" altLang="uk-UA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1330" y="1360967"/>
            <a:ext cx="4869712" cy="9781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принципи місцевого самоврядування: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33363" y="1903413"/>
            <a:ext cx="1860550" cy="1179512"/>
          </a:xfrm>
          <a:prstGeom prst="curv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740525" y="1987550"/>
            <a:ext cx="1914525" cy="1223963"/>
          </a:xfrm>
          <a:prstGeom prst="curved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275367" y="499730"/>
            <a:ext cx="5114261" cy="1063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Класифікують принципи </a:t>
            </a: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</a:t>
            </a:r>
          </a:p>
          <a:p>
            <a:pPr algn="ctr" eaLnBrk="1" hangingPunct="1">
              <a:defRPr/>
            </a:pPr>
            <a:endParaRPr lang="uk-UA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903767" y="2211572"/>
            <a:ext cx="7579685" cy="3434316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загальнолюдські (цивілізаційні); </a:t>
            </a:r>
          </a:p>
          <a:p>
            <a:pPr algn="just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типологічні; </a:t>
            </a:r>
          </a:p>
          <a:p>
            <a:pPr algn="just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конкретно-історичні; </a:t>
            </a:r>
          </a:p>
          <a:p>
            <a:pPr algn="just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галузеві; </a:t>
            </a:r>
          </a:p>
          <a:p>
            <a:pPr marL="627063" indent="-627063" algn="just" eaLnBrk="1" hangingPunct="1">
              <a:defRPr/>
            </a:pPr>
            <a:r>
              <a:rPr lang="uk-UA" alt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міжгалузеві принципи об’єктивного юридичного права.</a:t>
            </a:r>
          </a:p>
          <a:p>
            <a:pPr algn="ctr" eaLnBrk="1" hangingPunct="1">
              <a:defRPr/>
            </a:pPr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807535" y="584791"/>
            <a:ext cx="5539563" cy="1063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Конституційні принципи </a:t>
            </a: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 самоврядування</a:t>
            </a:r>
          </a:p>
          <a:p>
            <a:pPr algn="ctr" eaLnBrk="1" hangingPunct="1">
              <a:defRPr/>
            </a:pP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861237" y="2328530"/>
            <a:ext cx="7283303" cy="3763926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altLang="uk-UA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обумовлена природою місцевого самоврядування система основоположних витоків та ідей, які закріплені чи випливають зі змісту Конституції та законів України і визначають організацію та діяльність громади, органів, що формуються громадянами та самостійно управляють місцевими справами в інтересах місцевого населення.</a:t>
            </a:r>
          </a:p>
          <a:p>
            <a:pPr algn="ctr" eaLnBrk="1" hangingPunct="1">
              <a:defRPr/>
            </a:pPr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667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 Light</vt:lpstr>
      <vt:lpstr>Calibri</vt:lpstr>
      <vt:lpstr>Times New Roman</vt:lpstr>
      <vt:lpstr>Тема Office</vt:lpstr>
      <vt:lpstr>Презентация PowerPoint</vt:lpstr>
      <vt:lpstr>ПЛАН:</vt:lpstr>
      <vt:lpstr>Щодо сутності поняття місцевого самоврядування існують  три основні теорії</vt:lpstr>
      <vt:lpstr>Презентация PowerPoint</vt:lpstr>
      <vt:lpstr>Ознаки місцевого самоврядування в України </vt:lpstr>
      <vt:lpstr>Презентация PowerPoint</vt:lpstr>
      <vt:lpstr>Ст. 4 Закону України “Про місцеве самоврядування в Україні”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Конституційне право – провідна галузь національного права України</dc:title>
  <dc:creator>Kostiantyn Tarasenko</dc:creator>
  <cp:lastModifiedBy>Admin</cp:lastModifiedBy>
  <cp:revision>42</cp:revision>
  <dcterms:created xsi:type="dcterms:W3CDTF">2015-08-31T14:52:41Z</dcterms:created>
  <dcterms:modified xsi:type="dcterms:W3CDTF">2018-05-11T04:22:31Z</dcterms:modified>
</cp:coreProperties>
</file>