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sldIdLst>
    <p:sldId id="256" r:id="rId2"/>
    <p:sldId id="257" r:id="rId3"/>
    <p:sldId id="258" r:id="rId4"/>
    <p:sldId id="266" r:id="rId5"/>
    <p:sldId id="275" r:id="rId6"/>
    <p:sldId id="271" r:id="rId7"/>
    <p:sldId id="259" r:id="rId8"/>
    <p:sldId id="274" r:id="rId9"/>
    <p:sldId id="273" r:id="rId10"/>
    <p:sldId id="272" r:id="rId11"/>
    <p:sldId id="270" r:id="rId12"/>
    <p:sldId id="276" r:id="rId13"/>
    <p:sldId id="269" r:id="rId14"/>
    <p:sldId id="268" r:id="rId15"/>
    <p:sldId id="267" r:id="rId16"/>
    <p:sldId id="265" r:id="rId17"/>
    <p:sldId id="277" r:id="rId18"/>
    <p:sldId id="264" r:id="rId19"/>
    <p:sldId id="263" r:id="rId20"/>
    <p:sldId id="284" r:id="rId21"/>
    <p:sldId id="283" r:id="rId22"/>
    <p:sldId id="282" r:id="rId23"/>
    <p:sldId id="285" r:id="rId24"/>
    <p:sldId id="281" r:id="rId25"/>
    <p:sldId id="280" r:id="rId26"/>
    <p:sldId id="279" r:id="rId27"/>
    <p:sldId id="278" r:id="rId28"/>
    <p:sldId id="262" r:id="rId29"/>
    <p:sldId id="288" r:id="rId30"/>
    <p:sldId id="287" r:id="rId31"/>
    <p:sldId id="286" r:id="rId32"/>
    <p:sldId id="261" r:id="rId33"/>
    <p:sldId id="289" r:id="rId34"/>
    <p:sldId id="291" r:id="rId35"/>
    <p:sldId id="290" r:id="rId36"/>
    <p:sldId id="260" r:id="rId3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3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A5B5-7927-4E64-88BE-A30EDAB93347}" type="datetimeFigureOut">
              <a:rPr lang="uk-UA" smtClean="0"/>
              <a:t>11.05.2018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1AED-1DB4-4506-8F7E-3C42DE3583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2188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A5B5-7927-4E64-88BE-A30EDAB93347}" type="datetimeFigureOut">
              <a:rPr lang="uk-UA" smtClean="0"/>
              <a:t>11.05.2018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1AED-1DB4-4506-8F7E-3C42DE3583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6044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A5B5-7927-4E64-88BE-A30EDAB93347}" type="datetimeFigureOut">
              <a:rPr lang="uk-UA" smtClean="0"/>
              <a:t>11.05.2018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1AED-1DB4-4506-8F7E-3C42DE3583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4058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A5B5-7927-4E64-88BE-A30EDAB93347}" type="datetimeFigureOut">
              <a:rPr lang="uk-UA" smtClean="0"/>
              <a:t>11.05.2018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1AED-1DB4-4506-8F7E-3C42DE3583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1540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A5B5-7927-4E64-88BE-A30EDAB93347}" type="datetimeFigureOut">
              <a:rPr lang="uk-UA" smtClean="0"/>
              <a:t>11.05.2018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1AED-1DB4-4506-8F7E-3C42DE3583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5452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A5B5-7927-4E64-88BE-A30EDAB93347}" type="datetimeFigureOut">
              <a:rPr lang="uk-UA" smtClean="0"/>
              <a:t>11.05.2018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1AED-1DB4-4506-8F7E-3C42DE3583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4240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A5B5-7927-4E64-88BE-A30EDAB93347}" type="datetimeFigureOut">
              <a:rPr lang="uk-UA" smtClean="0"/>
              <a:t>11.05.2018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1AED-1DB4-4506-8F7E-3C42DE3583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38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A5B5-7927-4E64-88BE-A30EDAB93347}" type="datetimeFigureOut">
              <a:rPr lang="uk-UA" smtClean="0"/>
              <a:t>11.05.2018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1AED-1DB4-4506-8F7E-3C42DE3583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8510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A5B5-7927-4E64-88BE-A30EDAB93347}" type="datetimeFigureOut">
              <a:rPr lang="uk-UA" smtClean="0"/>
              <a:t>11.05.2018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1AED-1DB4-4506-8F7E-3C42DE3583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0134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A5B5-7927-4E64-88BE-A30EDAB93347}" type="datetimeFigureOut">
              <a:rPr lang="uk-UA" smtClean="0"/>
              <a:t>11.05.2018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1AED-1DB4-4506-8F7E-3C42DE3583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4269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A5B5-7927-4E64-88BE-A30EDAB93347}" type="datetimeFigureOut">
              <a:rPr lang="uk-UA" smtClean="0"/>
              <a:t>11.05.2018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1AED-1DB4-4506-8F7E-3C42DE3583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1556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7A5B5-7927-4E64-88BE-A30EDAB93347}" type="datetimeFigureOut">
              <a:rPr lang="uk-UA" smtClean="0"/>
              <a:t>11.05.2018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11AED-1DB4-4506-8F7E-3C42DE3583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192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ukraina_2_500x3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1371600" y="381002"/>
            <a:ext cx="6781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 sz="2000" b="1">
                <a:solidFill>
                  <a:schemeClr val="bg1"/>
                </a:solidFill>
                <a:latin typeface="Times New Roman" panose="02020603050405020304" pitchFamily="18" charset="0"/>
              </a:rPr>
              <a:t>МІНІСТЕРСТВО ВНУТРІШНІХ СПРАВ УКРАЇНИ</a:t>
            </a:r>
            <a:br>
              <a:rPr lang="uk-UA" altLang="uk-UA" sz="2000" b="1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uk-UA" altLang="uk-UA" sz="2000" b="1">
                <a:solidFill>
                  <a:schemeClr val="bg1"/>
                </a:solidFill>
                <a:latin typeface="Times New Roman" panose="02020603050405020304" pitchFamily="18" charset="0"/>
              </a:rPr>
              <a:t>НАЦІОНАЛЬНА АКАДЕМІЯ ВНУТРІШНІХ СПРАВ</a:t>
            </a:r>
          </a:p>
        </p:txBody>
      </p:sp>
      <p:sp>
        <p:nvSpPr>
          <p:cNvPr id="2052" name="Rectangle 7"/>
          <p:cNvSpPr>
            <a:spLocks noChangeArrowheads="1"/>
          </p:cNvSpPr>
          <p:nvPr/>
        </p:nvSpPr>
        <p:spPr bwMode="auto">
          <a:xfrm>
            <a:off x="685800" y="1371602"/>
            <a:ext cx="80010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КАФЕДРА КОНСТИТУЦІЙНОГО ПРАВА ТА ПРАВ ЛЮДИНИ</a:t>
            </a:r>
          </a:p>
          <a:p>
            <a:pPr algn="ctr" eaLnBrk="1" hangingPunct="1"/>
            <a:endParaRPr lang="uk-UA" altLang="uk-UA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endParaRPr lang="en-US" altLang="uk-UA" b="1" dirty="0"/>
          </a:p>
          <a:p>
            <a:pPr algn="ctr" eaLnBrk="1" hangingPunct="1"/>
            <a:endParaRPr lang="en-US" altLang="uk-UA" b="1" dirty="0"/>
          </a:p>
          <a:p>
            <a:pPr algn="ctr" eaLnBrk="1" hangingPunct="1"/>
            <a:endParaRPr lang="en-US" altLang="uk-UA" b="1" dirty="0"/>
          </a:p>
          <a:p>
            <a:pPr algn="ctr" eaLnBrk="1" hangingPunct="1"/>
            <a:endParaRPr lang="en-US" altLang="uk-UA" b="1" dirty="0"/>
          </a:p>
          <a:p>
            <a:pPr algn="ctr" eaLnBrk="1" hangingPunct="1"/>
            <a:endParaRPr lang="en-US" altLang="uk-UA" b="1" dirty="0"/>
          </a:p>
          <a:p>
            <a:pPr algn="ctr" eaLnBrk="1" hangingPunct="1"/>
            <a:r>
              <a:rPr lang="uk-UA" altLang="uk-UA" sz="2400" b="1">
                <a:latin typeface="Times New Roman" panose="02020603050405020304" pitchFamily="18" charset="0"/>
              </a:rPr>
              <a:t>Лекція </a:t>
            </a:r>
            <a:r>
              <a:rPr lang="uk-UA" altLang="uk-UA" sz="2400" b="1" smtClean="0">
                <a:latin typeface="Times New Roman" panose="02020603050405020304" pitchFamily="18" charset="0"/>
              </a:rPr>
              <a:t>12.</a:t>
            </a:r>
            <a:endParaRPr lang="en-US" altLang="uk-UA" sz="2400" b="1" u="sng" dirty="0">
              <a:latin typeface="Times New Roman" panose="02020603050405020304" pitchFamily="18" charset="0"/>
            </a:endParaRPr>
          </a:p>
          <a:p>
            <a:pPr algn="ctr" eaLnBrk="1" hangingPunct="1"/>
            <a:endParaRPr lang="en-US" altLang="uk-UA" sz="2400" b="1" dirty="0"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uk-UA" altLang="uk-UA" sz="2400" b="1" dirty="0" smtClean="0">
                <a:latin typeface="Times New Roman" panose="02020603050405020304" pitchFamily="18" charset="0"/>
              </a:rPr>
              <a:t>ТЕРИТОРІАЛЬНИЙ УСТРІЙ УКРАЇНИ</a:t>
            </a:r>
            <a:endParaRPr lang="ru-RU" altLang="uk-UA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27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3511" y="261519"/>
            <a:ext cx="6412091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Україна є унітарною децентралізованою державою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оскільки у її складі є Автономна Республіка Крим, яка користується статусом адміністративно-територіальної автономії.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934" y="390094"/>
            <a:ext cx="2099734" cy="131251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30489" y="2092698"/>
            <a:ext cx="6479822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ериторія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України в межах існуючого кордону є цілісною і недоторканою</a:t>
            </a:r>
            <a:endParaRPr lang="uk-UA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3511" y="3151910"/>
            <a:ext cx="5661378" cy="34778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Державний кордон</a:t>
            </a:r>
          </a:p>
          <a:p>
            <a:pPr marL="342900" indent="-342900" algn="just">
              <a:buFontTx/>
              <a:buChar char="-"/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фактичні чи уявні лінії на сухопутному, водному, повітряному просторі та в надрах, які визначають межі дії державного суверенітету, поширення територіального верховенства держави. </a:t>
            </a:r>
            <a:endParaRPr lang="uk-UA" sz="2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Вони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відділяють територію однієї держави від іншої, визначають межі державної території з усіма ресурсами, що є матеріальною умовою існування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суспільства.</a:t>
            </a:r>
            <a:endParaRPr lang="uk-UA" sz="2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432" y="3795302"/>
            <a:ext cx="2498024" cy="196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3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90223" y="497344"/>
            <a:ext cx="6536266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Згідно ст. 3 Закону України «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державний кордон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України» </a:t>
            </a: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державний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кордон </a:t>
            </a: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України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встановлюється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354" y="2195016"/>
            <a:ext cx="8387645" cy="3416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1) на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суші; </a:t>
            </a:r>
            <a:endParaRPr lang="uk-UA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2) на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морі; </a:t>
            </a:r>
            <a:endParaRPr lang="uk-UA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3) на судноплавних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річках;</a:t>
            </a:r>
          </a:p>
          <a:p>
            <a:pPr indent="450215" algn="just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на водосховищах гідровузлів та інших штучних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водоймах; </a:t>
            </a:r>
          </a:p>
          <a:p>
            <a:pPr indent="450215" algn="just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на залізничних і автодорожніх мостах, греблях та інших спорудах, що проходять через прикордонні ділянки судноплавних і несудноплавних річок (ручаїв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uk-UA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6925730" y="1335480"/>
            <a:ext cx="1958623" cy="1475453"/>
          </a:xfrm>
          <a:prstGeom prst="curvedLeftArrow">
            <a:avLst>
              <a:gd name="adj1" fmla="val 21702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85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32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9645" y="3429000"/>
            <a:ext cx="5892800" cy="26776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uk-UA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 </a:t>
            </a: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територіального моря України належать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прибережні морські води шириною 12 морських миль, відлічуваних від лінії найбільшого відпливу як на материку, так і на островах, що належать Україні, або від прямих вихідних ліній, які з'єднують відповідні точки.</a:t>
            </a:r>
            <a:endParaRPr lang="uk-UA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511" y="3754011"/>
            <a:ext cx="2506133" cy="178837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6454" y="372912"/>
            <a:ext cx="8311092" cy="1107996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Територіальним морем є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z="2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полоса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прибережних морських вод шириною не більше 12 миль від лінії найбільшого відливу чи від прямих вихідних ліній.</a:t>
            </a:r>
            <a:endParaRPr lang="uk-UA" sz="2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94178" y="1853820"/>
            <a:ext cx="6248400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Кожна держава має право встановлювати ширину свого територіального моря до межі, що не перевищує 12 морських миль.</a:t>
            </a:r>
          </a:p>
        </p:txBody>
      </p:sp>
    </p:spTree>
    <p:extLst>
      <p:ext uri="{BB962C8B-B14F-4D97-AF65-F5344CB8AC3E}">
        <p14:creationId xmlns:p14="http://schemas.microsoft.com/office/powerpoint/2010/main" val="26462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47548" y="376956"/>
            <a:ext cx="405393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внутрішніх вод України </a:t>
            </a:r>
            <a:endParaRPr lang="uk-UA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належать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uk-UA" sz="2400" b="1" dirty="0"/>
          </a:p>
        </p:txBody>
      </p:sp>
      <p:sp>
        <p:nvSpPr>
          <p:cNvPr id="3" name="Загнутый угол 2"/>
          <p:cNvSpPr/>
          <p:nvPr/>
        </p:nvSpPr>
        <p:spPr>
          <a:xfrm>
            <a:off x="293511" y="1603021"/>
            <a:ext cx="8681156" cy="5034845"/>
          </a:xfrm>
          <a:prstGeom prst="foldedCorne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/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морські води, розташовані в бік берега від прямих вихідних ліній, прийнятих для відліку ширини територіального моря України; </a:t>
            </a:r>
          </a:p>
          <a:p>
            <a:pPr marL="361950" indent="-361950"/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води портів України, обмежені лінією, яка проходить через постійні портові споруди, які найбільше виступають у бік моря; </a:t>
            </a:r>
          </a:p>
          <a:p>
            <a:pPr marL="361950" indent="-361950"/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води заток, бухт, губ і лиманів, гаваней і рейдів, береги яких повністю належать Україні, до прямої лінії, проведеної від берега до берега в місці, де з боку моря вперше утворюється один або кілька проходів, якщо ширина кожного з них не перевищує 24 морських миль; </a:t>
            </a:r>
          </a:p>
          <a:p>
            <a:pPr marL="361950" indent="-361950"/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води заток, бухт, губ і лиманів, морів і </a:t>
            </a:r>
            <a:r>
              <a:rPr lang="uk-UA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 історично належать Україні; </a:t>
            </a:r>
          </a:p>
          <a:p>
            <a:pPr marL="361950" indent="-361950"/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обмежена лінією державного кордону частина вод річок, озер та інших водойм, береги яких належать Україні.</a:t>
            </a:r>
          </a:p>
          <a:p>
            <a:pPr algn="ctr"/>
            <a:endParaRPr lang="uk-UA" dirty="0"/>
          </a:p>
        </p:txBody>
      </p:sp>
      <p:sp>
        <p:nvSpPr>
          <p:cNvPr id="4" name="Выгнутая вправо стрелка 3"/>
          <p:cNvSpPr/>
          <p:nvPr/>
        </p:nvSpPr>
        <p:spPr>
          <a:xfrm>
            <a:off x="6501478" y="869244"/>
            <a:ext cx="2066789" cy="103857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01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08756" y="314636"/>
            <a:ext cx="7382934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Тільки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народ України є власником території України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тільки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він може вирішувати питання про зміну території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України. 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7690" y="1771831"/>
            <a:ext cx="8365066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 територіального верховенства народу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є пріоритетним по відношенню до принципу територіального верховенства держави, похідним від народного суверенітету і також охоплює собою принципи цілісності і недоторканності території України в межах існуючого кордону.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0934" y="3965563"/>
            <a:ext cx="8511822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 цілісності 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означає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заборону насильницького (збройного чи іншого) розчленування, захоплення або відокремлення частини території країни.</a:t>
            </a:r>
            <a:endParaRPr lang="uk-UA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3689" y="5334528"/>
            <a:ext cx="8743243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uk-UA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 </a:t>
            </a: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недоторканності 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передбачає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заборону будь-якої агресії із боку однієї держави, сукупності держав, міжнародних органів, організацій та об’єднань стосовно іншої держави.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07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675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87775" y="3337110"/>
            <a:ext cx="7168445" cy="23083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Під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територіальним устроєм держави розуміють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її територіальну організацію, тобто систему взаємовідносин між державою у цілому (її центральною владою) і територіальними складовими частинами (їх населенням та діючими органами публічної влади).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2976" y="332307"/>
            <a:ext cx="7778045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400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Цілісність </a:t>
            </a:r>
            <a:r>
              <a:rPr lang="uk-UA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недоторканність території України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межах існуючого кордону зовсім 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виключають можливості зміни території України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що може відбутися шляхом проведення </a:t>
            </a: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всеукраїнського </a:t>
            </a:r>
            <a:r>
              <a:rPr lang="uk-UA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референдуму </a:t>
            </a:r>
          </a:p>
          <a:p>
            <a:pPr indent="450215" algn="ctr">
              <a:spcAft>
                <a:spcPts val="0"/>
              </a:spcAft>
            </a:pPr>
            <a:r>
              <a:rPr lang="uk-UA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73 Конституції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України).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74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1371628700_385270_image_large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382161" y="2743200"/>
            <a:ext cx="486069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Питання </a:t>
            </a: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  <a:r>
              <a:rPr lang="uk-U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uk-U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uk-U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uk-U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uk-U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Конституційні засади </a:t>
            </a:r>
            <a:endParaRPr lang="uk-UA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територіального </a:t>
            </a:r>
            <a:r>
              <a:rPr lang="uk-U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устрою України</a:t>
            </a: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  <a:r>
              <a:rPr lang="uk-U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uk-U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endParaRPr lang="uk-UA" sz="24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28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2444" y="476705"/>
            <a:ext cx="6999111" cy="3416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Ст. 132 Конституції України передбачає, що «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Територіальний устрій України ґрунтується на засадах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єдності та цілісності державної території, поєднання централізації і децентралізації у здійсненні державної влади, збалансованості і соціально-економічного розвитку регіонів, з урахуванням їх історичних, економічних, екологічних, географічних і демографічних особливостей, етнічних і культурних традицій».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5067" y="4175079"/>
            <a:ext cx="7879644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Територіальний устрій здійснюється, як правило, шляхом поділу території держави на частини – територіальні одиниці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які є просторовою основою для утворення та діяльності відповідних органів державної влади та органів місцевого самоврядування.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07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325735"/>
            <a:ext cx="4572000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Категорію «</a:t>
            </a: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територіальний устрій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не слід ототожнювати із поняттям «</a:t>
            </a: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державний устрій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  <a:endParaRPr lang="uk-UA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27097" y="2013845"/>
            <a:ext cx="4235647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Державний устрій визначає: </a:t>
            </a:r>
            <a:endParaRPr lang="uk-UA" sz="24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8000" y="2957689"/>
            <a:ext cx="8139289" cy="357857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поділу території держави на складові елементи;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спосіб організації населення на певній території;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врахування інтересів національних меншин шляхом надання територіям їхнього проживання певних повноважень щодо територіального самоврядування;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 або відсутність у складових держави ознак політичної самостійності та державності;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взаємовідносини між різними рівнями державних органів влади (центральними, регіональними і місцевими) і </a:t>
            </a:r>
            <a:r>
              <a:rPr lang="uk-UA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6" name="Прямая соединительная линия 5"/>
          <p:cNvCxnSpPr>
            <a:stCxn id="3" idx="3"/>
          </p:cNvCxnSpPr>
          <p:nvPr/>
        </p:nvCxnSpPr>
        <p:spPr>
          <a:xfrm flipV="1">
            <a:off x="5262744" y="2235200"/>
            <a:ext cx="1984723" cy="9478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7224889" y="2235200"/>
            <a:ext cx="0" cy="722489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03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223_html_51dc06f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38201"/>
            <a:ext cx="7772400" cy="787400"/>
          </a:xfrm>
        </p:spPr>
        <p:txBody>
          <a:bodyPr/>
          <a:lstStyle/>
          <a:p>
            <a:pPr eaLnBrk="1" hangingPunct="1"/>
            <a:r>
              <a:rPr lang="uk-UA" alt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ПЛАН:</a:t>
            </a: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998133" y="2057400"/>
            <a:ext cx="5350934" cy="3886200"/>
          </a:xfrm>
        </p:spPr>
        <p:txBody>
          <a:bodyPr>
            <a:normAutofit/>
          </a:bodyPr>
          <a:lstStyle/>
          <a:p>
            <a:pPr marL="361950" indent="-361950" algn="l">
              <a:buAutoNum type="arabicPeriod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територіального устрою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України.</a:t>
            </a:r>
          </a:p>
          <a:p>
            <a:pPr marL="361950" indent="-361950" algn="l">
              <a:buAutoNum type="arabicPeriod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Конституційні засади територіального устрою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України.</a:t>
            </a:r>
          </a:p>
          <a:p>
            <a:pPr marL="361950" indent="-361950" algn="l">
              <a:buAutoNum type="arabicPeriod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адміністративно-територіально устрою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України.</a:t>
            </a:r>
          </a:p>
        </p:txBody>
      </p:sp>
    </p:spTree>
    <p:extLst>
      <p:ext uri="{BB962C8B-B14F-4D97-AF65-F5344CB8AC3E}">
        <p14:creationId xmlns:p14="http://schemas.microsoft.com/office/powerpoint/2010/main" val="330392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06223" y="461580"/>
            <a:ext cx="5311422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Саме згідно державного устрою </a:t>
            </a:r>
            <a:endParaRPr lang="uk-UA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всі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держави диференціюються </a:t>
            </a: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на:</a:t>
            </a:r>
            <a:endParaRPr lang="uk-UA" sz="2400" b="1" dirty="0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824085" y="1845733"/>
            <a:ext cx="4233337" cy="1106311"/>
          </a:xfrm>
          <a:prstGeom prst="horizontalScroll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унітарні</a:t>
            </a:r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824087" y="2952044"/>
            <a:ext cx="4233335" cy="1106311"/>
          </a:xfrm>
          <a:prstGeom prst="horizontalScroll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федеративні</a:t>
            </a:r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824087" y="4244621"/>
            <a:ext cx="4233335" cy="1106311"/>
          </a:xfrm>
          <a:prstGeom prst="horizontalScroll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конфедеративні</a:t>
            </a:r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824087" y="5537198"/>
            <a:ext cx="4233336" cy="1106311"/>
          </a:xfrm>
          <a:prstGeom prst="horizontalScroll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імперіальні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sz="2400" dirty="0">
              <a:solidFill>
                <a:schemeClr val="tx1"/>
              </a:solidFill>
            </a:endParaRPr>
          </a:p>
        </p:txBody>
      </p:sp>
      <p:cxnSp>
        <p:nvCxnSpPr>
          <p:cNvPr id="12" name="Соединительная линия уступом 11"/>
          <p:cNvCxnSpPr>
            <a:stCxn id="2" idx="3"/>
            <a:endCxn id="7" idx="3"/>
          </p:cNvCxnSpPr>
          <p:nvPr/>
        </p:nvCxnSpPr>
        <p:spPr>
          <a:xfrm flipH="1">
            <a:off x="5057423" y="877079"/>
            <a:ext cx="2060222" cy="5213275"/>
          </a:xfrm>
          <a:prstGeom prst="bentConnector3">
            <a:avLst>
              <a:gd name="adj1" fmla="val -59863"/>
            </a:avLst>
          </a:prstGeom>
          <a:ln w="76200">
            <a:solidFill>
              <a:schemeClr val="bg2">
                <a:lumMod val="25000"/>
              </a:schemeClr>
            </a:solidFill>
            <a:tailEnd type="stealth" w="lg" len="lg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>
            <a:stCxn id="2" idx="3"/>
            <a:endCxn id="6" idx="3"/>
          </p:cNvCxnSpPr>
          <p:nvPr/>
        </p:nvCxnSpPr>
        <p:spPr>
          <a:xfrm flipH="1">
            <a:off x="5057422" y="877079"/>
            <a:ext cx="2060223" cy="3920698"/>
          </a:xfrm>
          <a:prstGeom prst="bentConnector3">
            <a:avLst>
              <a:gd name="adj1" fmla="val -40685"/>
            </a:avLst>
          </a:prstGeom>
          <a:ln w="76200">
            <a:solidFill>
              <a:schemeClr val="bg2">
                <a:lumMod val="25000"/>
              </a:schemeClr>
            </a:solidFill>
            <a:tailEnd type="stealth" w="lg" len="lg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>
            <a:stCxn id="2" idx="3"/>
            <a:endCxn id="5" idx="3"/>
          </p:cNvCxnSpPr>
          <p:nvPr/>
        </p:nvCxnSpPr>
        <p:spPr>
          <a:xfrm flipH="1">
            <a:off x="5057422" y="877079"/>
            <a:ext cx="2060223" cy="2628121"/>
          </a:xfrm>
          <a:prstGeom prst="bentConnector3">
            <a:avLst>
              <a:gd name="adj1" fmla="val -24794"/>
            </a:avLst>
          </a:prstGeom>
          <a:ln w="76200">
            <a:solidFill>
              <a:schemeClr val="bg2">
                <a:lumMod val="25000"/>
              </a:schemeClr>
            </a:solidFill>
            <a:tailEnd type="stealth" w="lg" len="lg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>
            <a:stCxn id="2" idx="3"/>
            <a:endCxn id="3" idx="3"/>
          </p:cNvCxnSpPr>
          <p:nvPr/>
        </p:nvCxnSpPr>
        <p:spPr>
          <a:xfrm flipH="1">
            <a:off x="5057422" y="877079"/>
            <a:ext cx="2060223" cy="1521810"/>
          </a:xfrm>
          <a:prstGeom prst="bentConnector3">
            <a:avLst>
              <a:gd name="adj1" fmla="val -11096"/>
            </a:avLst>
          </a:prstGeom>
          <a:ln w="76200">
            <a:solidFill>
              <a:schemeClr val="bg2">
                <a:lumMod val="25000"/>
              </a:schemeClr>
            </a:solidFill>
            <a:tailEnd type="stealth" w="lg" len="lg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32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14117" y="431885"/>
            <a:ext cx="4912563" cy="579967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non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Види 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територіального устрою:</a:t>
            </a:r>
            <a:endParaRPr lang="uk-UA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Загнутый угол 2"/>
          <p:cNvSpPr/>
          <p:nvPr/>
        </p:nvSpPr>
        <p:spPr>
          <a:xfrm>
            <a:off x="654756" y="1443737"/>
            <a:ext cx="8240888" cy="4832885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політико-територіальний устрій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(державно-територіальний), який передбачає територіальне розмежування (виокремлення) державних утворень, що мають ознаки суверенітету, у системі певної спільної для них держави. Такий територіальний устрій властивий, здебільшого, для федеративних держав;</a:t>
            </a:r>
          </a:p>
          <a:p>
            <a:pPr algn="just"/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uk-UA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адміністративно-територіальний устрій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це внутрішній поділ території певної держави на її складові територіальні частини. Такий територіальний устрій властивий, здебільшого, для унітарних держав, у тому числі і України.</a:t>
            </a:r>
          </a:p>
          <a:p>
            <a:pPr algn="ctr"/>
            <a:endParaRPr lang="uk-UA" dirty="0"/>
          </a:p>
        </p:txBody>
      </p:sp>
      <p:sp>
        <p:nvSpPr>
          <p:cNvPr id="4" name="Выгнутая вправо стрелка 3"/>
          <p:cNvSpPr/>
          <p:nvPr/>
        </p:nvSpPr>
        <p:spPr>
          <a:xfrm>
            <a:off x="6926680" y="699911"/>
            <a:ext cx="1901231" cy="891822"/>
          </a:xfrm>
          <a:prstGeom prst="curvedLef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50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50156" y="501092"/>
            <a:ext cx="4845756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Територіальний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устрій України ґрунтується на засадах:</a:t>
            </a:r>
            <a:endParaRPr lang="uk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Загнутый угол 2"/>
          <p:cNvSpPr/>
          <p:nvPr/>
        </p:nvSpPr>
        <p:spPr>
          <a:xfrm>
            <a:off x="508000" y="2032000"/>
            <a:ext cx="7924800" cy="4380090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arenR"/>
            </a:pP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єдності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цілісності державної 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території;</a:t>
            </a:r>
          </a:p>
          <a:p>
            <a:pPr marL="342900" indent="-342900" algn="just">
              <a:buAutoNum type="arabicParenR"/>
            </a:pP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поєднання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централізації і децентралізації у здійсненні державної 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влади;</a:t>
            </a:r>
          </a:p>
          <a:p>
            <a:pPr marL="342900" indent="-342900" algn="just">
              <a:buAutoNum type="arabicParenR"/>
            </a:pP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збалансованості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соціально-економічного розвитку 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регіонів;</a:t>
            </a:r>
          </a:p>
          <a:p>
            <a:pPr marL="342900" indent="-342900" algn="just">
              <a:buAutoNum type="arabicParenR"/>
            </a:pP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історичних, економічних, екологічних, географічних і демографічних особливостей, етнічних і культурних традицій 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регіонів.</a:t>
            </a:r>
          </a:p>
          <a:p>
            <a:pPr marL="342900" indent="-342900" algn="just">
              <a:buAutoNum type="arabicParenR"/>
            </a:pPr>
            <a:endParaRPr lang="uk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Выгнутая вправо стрелка 3"/>
          <p:cNvSpPr/>
          <p:nvPr/>
        </p:nvSpPr>
        <p:spPr>
          <a:xfrm>
            <a:off x="6762044" y="903111"/>
            <a:ext cx="2291645" cy="1478845"/>
          </a:xfrm>
          <a:prstGeom prst="curvedLeftArrow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1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1371628700_385270_image_large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838583" y="2743200"/>
            <a:ext cx="594784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Питання </a:t>
            </a: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</a:t>
            </a:r>
            <a:r>
              <a:rPr lang="uk-U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uk-U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uk-U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uk-U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uk-U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Система адміністративно-територіально </a:t>
            </a:r>
            <a:endParaRPr lang="uk-UA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устрою </a:t>
            </a:r>
            <a:r>
              <a:rPr lang="uk-U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України</a:t>
            </a: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  <a:r>
              <a:rPr lang="uk-U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uk-U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endParaRPr lang="uk-UA" sz="24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75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10640" y="97684"/>
            <a:ext cx="5322711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Систему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адміністративно-територіального устрою України складають:</a:t>
            </a:r>
            <a:endParaRPr lang="uk-UA" sz="24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41863" y="1553952"/>
            <a:ext cx="2946406" cy="609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6339" y="2407303"/>
            <a:ext cx="2946406" cy="609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райони</a:t>
            </a:r>
            <a:endParaRPr lang="uk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6339" y="3205161"/>
            <a:ext cx="2946407" cy="609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endParaRPr lang="uk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1862" y="4089885"/>
            <a:ext cx="2946406" cy="609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райони в містах</a:t>
            </a:r>
            <a:endParaRPr lang="uk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7328" y="4928655"/>
            <a:ext cx="2946408" cy="609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селища</a:t>
            </a:r>
            <a:endParaRPr lang="uk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56264" y="5740927"/>
            <a:ext cx="2946409" cy="609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села</a:t>
            </a:r>
            <a:endParaRPr lang="uk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10195" y="3951111"/>
            <a:ext cx="3646311" cy="9775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Автономна Республіка Крим</a:t>
            </a:r>
          </a:p>
        </p:txBody>
      </p:sp>
      <p:cxnSp>
        <p:nvCxnSpPr>
          <p:cNvPr id="11" name="Прямая со стрелкой 10"/>
          <p:cNvCxnSpPr>
            <a:endCxn id="3" idx="3"/>
          </p:cNvCxnSpPr>
          <p:nvPr/>
        </p:nvCxnSpPr>
        <p:spPr>
          <a:xfrm flipH="1">
            <a:off x="3488269" y="1298013"/>
            <a:ext cx="1106309" cy="560739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5" idx="3"/>
          </p:cNvCxnSpPr>
          <p:nvPr/>
        </p:nvCxnSpPr>
        <p:spPr>
          <a:xfrm flipH="1">
            <a:off x="3472745" y="1343325"/>
            <a:ext cx="1106309" cy="1368778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" idx="2"/>
            <a:endCxn id="6" idx="3"/>
          </p:cNvCxnSpPr>
          <p:nvPr/>
        </p:nvCxnSpPr>
        <p:spPr>
          <a:xfrm flipH="1">
            <a:off x="3472746" y="1298013"/>
            <a:ext cx="1099250" cy="2211948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7" idx="3"/>
          </p:cNvCxnSpPr>
          <p:nvPr/>
        </p:nvCxnSpPr>
        <p:spPr>
          <a:xfrm flipH="1">
            <a:off x="3488268" y="1344811"/>
            <a:ext cx="1106310" cy="3049874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2" idx="2"/>
            <a:endCxn id="8" idx="3"/>
          </p:cNvCxnSpPr>
          <p:nvPr/>
        </p:nvCxnSpPr>
        <p:spPr>
          <a:xfrm flipH="1">
            <a:off x="3623736" y="1298013"/>
            <a:ext cx="948260" cy="3935442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9" idx="0"/>
          </p:cNvCxnSpPr>
          <p:nvPr/>
        </p:nvCxnSpPr>
        <p:spPr>
          <a:xfrm flipH="1">
            <a:off x="4429469" y="1328542"/>
            <a:ext cx="157347" cy="4412385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2" idx="2"/>
            <a:endCxn id="10" idx="0"/>
          </p:cNvCxnSpPr>
          <p:nvPr/>
        </p:nvCxnSpPr>
        <p:spPr>
          <a:xfrm>
            <a:off x="4571996" y="1298013"/>
            <a:ext cx="2661355" cy="2653098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18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9867" y="251936"/>
            <a:ext cx="6908799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Під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адміністративно-територіальним устроєм </a:t>
            </a: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України розуміється 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територіальна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організація держави з поділом її на складові частини – адміністративно-територіальні одиниці. </a:t>
            </a:r>
            <a:endParaRPr lang="uk-UA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8356" y="2750488"/>
            <a:ext cx="5305777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Під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адміністративно-територіальною одиницею </a:t>
            </a: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розуміють</a:t>
            </a:r>
          </a:p>
          <a:p>
            <a:pPr indent="450215" algn="just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частину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єдиної території держави, що є просторовою основою для організації і діяльності місцевих органів державної влади та самоврядування.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5669" y="3390803"/>
            <a:ext cx="2726795" cy="176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8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71511" y="261035"/>
            <a:ext cx="45720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Адміністративно-територіальні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одиниці </a:t>
            </a: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поділяються на </a:t>
            </a:r>
            <a:endParaRPr lang="uk-UA" sz="2400" b="1" dirty="0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1061156" y="1557867"/>
            <a:ext cx="3149600" cy="1083733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населені пункти </a:t>
            </a:r>
            <a:endParaRPr lang="uk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4921956" y="1557866"/>
            <a:ext cx="3149600" cy="1083733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регіони</a:t>
            </a:r>
            <a:endParaRPr lang="uk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>
            <a:stCxn id="2" idx="2"/>
            <a:endCxn id="3" idx="0"/>
          </p:cNvCxnSpPr>
          <p:nvPr/>
        </p:nvCxnSpPr>
        <p:spPr>
          <a:xfrm flipH="1">
            <a:off x="2635956" y="1092032"/>
            <a:ext cx="1721555" cy="601302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2" idx="2"/>
            <a:endCxn id="5" idx="0"/>
          </p:cNvCxnSpPr>
          <p:nvPr/>
        </p:nvCxnSpPr>
        <p:spPr>
          <a:xfrm>
            <a:off x="4357511" y="1092032"/>
            <a:ext cx="2139245" cy="601301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807155" y="2922429"/>
            <a:ext cx="7100711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Населенні пункти це </a:t>
            </a:r>
            <a:endParaRPr lang="uk-UA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такі адміністративно-територіальні одиниці, які склалися історично в результаті заселення певної території населенням, його сталого та тривалого там проживання і господарювання.</a:t>
            </a:r>
            <a:endParaRPr lang="uk-UA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83828" y="5444212"/>
            <a:ext cx="2656084" cy="83099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Види населених пунктів</a:t>
            </a:r>
            <a:endParaRPr lang="uk-UA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39644" y="5271911"/>
            <a:ext cx="2844800" cy="406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міські</a:t>
            </a:r>
            <a:endParaRPr lang="uk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39644" y="6088801"/>
            <a:ext cx="2844800" cy="406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сільські</a:t>
            </a:r>
            <a:endParaRPr lang="uk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>
            <a:endCxn id="12" idx="1"/>
          </p:cNvCxnSpPr>
          <p:nvPr/>
        </p:nvCxnSpPr>
        <p:spPr>
          <a:xfrm flipV="1">
            <a:off x="3239912" y="5475111"/>
            <a:ext cx="2099732" cy="384599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14" idx="1"/>
          </p:cNvCxnSpPr>
          <p:nvPr/>
        </p:nvCxnSpPr>
        <p:spPr>
          <a:xfrm>
            <a:off x="3239912" y="5859710"/>
            <a:ext cx="2099732" cy="432291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01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60"/>
            <a:ext cx="9144000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978" y="299282"/>
            <a:ext cx="8184443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У 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сільській місцевості не кожен населений пункт є самостійною адміністративно-територіальною одиницею тому, що поширеною є практика утворення сільських рад (сільрад)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які об’єднують собою декілька населених пунктів, мають єдину для усіх територіальну громаду та органи місцевого самоврядування. </a:t>
            </a:r>
            <a:endParaRPr lang="uk-UA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28887" y="2809290"/>
            <a:ext cx="6784623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Міста в Україні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які є основою міських населених пунктів, 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свою чергу </a:t>
            </a: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класифікуються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87022" y="4413956"/>
            <a:ext cx="3206045" cy="508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загальнодержавні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28887" y="5446637"/>
            <a:ext cx="3206045" cy="508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обласного </a:t>
            </a:r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endParaRPr lang="uk-UA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38800" y="4413956"/>
            <a:ext cx="3206045" cy="508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республіканські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92511" y="5446637"/>
            <a:ext cx="3206045" cy="508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районного 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793067" y="3623733"/>
            <a:ext cx="869244" cy="1044223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883378" y="3637781"/>
            <a:ext cx="745068" cy="1808856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7" idx="1"/>
          </p:cNvCxnSpPr>
          <p:nvPr/>
        </p:nvCxnSpPr>
        <p:spPr>
          <a:xfrm>
            <a:off x="4628446" y="3637781"/>
            <a:ext cx="1010354" cy="1030175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645377" y="3637781"/>
            <a:ext cx="900290" cy="1808856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83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57111" y="318828"/>
            <a:ext cx="6829778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Регіони це</a:t>
            </a:r>
          </a:p>
          <a:p>
            <a:pPr algn="just"/>
            <a:r>
              <a:rPr lang="uk-UA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об’єднання багатьох населених пунктів, що запроваджене для зручності розташування та реалізації внутрішньої політики, влади держави та місцевого самоврядування, реалізації політичних, економічних, соціальних та культурних програм.</a:t>
            </a:r>
            <a:endParaRPr lang="uk-UA" sz="2400" dirty="0"/>
          </a:p>
        </p:txBody>
      </p:sp>
      <p:sp>
        <p:nvSpPr>
          <p:cNvPr id="5" name="Багетная рамка 4"/>
          <p:cNvSpPr/>
          <p:nvPr/>
        </p:nvSpPr>
        <p:spPr>
          <a:xfrm>
            <a:off x="2314223" y="2872434"/>
            <a:ext cx="4289778" cy="982133"/>
          </a:xfrm>
          <a:prstGeom prst="bevel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>
                <a:latin typeface="Times New Roman" panose="02020603050405020304" pitchFamily="18" charset="0"/>
                <a:ea typeface="Times New Roman" panose="02020603050405020304" pitchFamily="18" charset="0"/>
              </a:rPr>
              <a:t>До регіонів належать</a:t>
            </a:r>
            <a:endParaRPr lang="uk-UA" sz="2400" b="1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86267" y="4316021"/>
            <a:ext cx="3776133" cy="722489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87211" y="5499965"/>
            <a:ext cx="3776133" cy="722489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міста Київ та Севастополь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150555" y="5348111"/>
            <a:ext cx="3776133" cy="722489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Автономна Республіка Крим</a:t>
            </a:r>
          </a:p>
        </p:txBody>
      </p:sp>
      <p:cxnSp>
        <p:nvCxnSpPr>
          <p:cNvPr id="10" name="Прямая со стрелкой 9"/>
          <p:cNvCxnSpPr>
            <a:stCxn id="5" idx="3"/>
          </p:cNvCxnSpPr>
          <p:nvPr/>
        </p:nvCxnSpPr>
        <p:spPr>
          <a:xfrm flipH="1">
            <a:off x="2074333" y="3731800"/>
            <a:ext cx="2384779" cy="584221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5" idx="3"/>
          </p:cNvCxnSpPr>
          <p:nvPr/>
        </p:nvCxnSpPr>
        <p:spPr>
          <a:xfrm flipH="1">
            <a:off x="4040010" y="3731800"/>
            <a:ext cx="419102" cy="1768165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5" idx="3"/>
            <a:endCxn id="9" idx="0"/>
          </p:cNvCxnSpPr>
          <p:nvPr/>
        </p:nvCxnSpPr>
        <p:spPr>
          <a:xfrm>
            <a:off x="4459112" y="3731800"/>
            <a:ext cx="2579510" cy="1616311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64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689" y="314446"/>
            <a:ext cx="45720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Адміністративно-територіальний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устрій України є </a:t>
            </a:r>
            <a:r>
              <a:rPr lang="uk-UA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трирівневим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uk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428978" y="2023533"/>
            <a:ext cx="5576711" cy="1343378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вищий рівень складають: </a:t>
            </a:r>
            <a:endParaRPr lang="uk-UA" sz="22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Автономна 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Республіка Крим, області та міста Київ і Севастополь. 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428977" y="3520669"/>
            <a:ext cx="5576711" cy="1331436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 рівень складають: </a:t>
            </a:r>
            <a:endParaRPr lang="uk-UA" sz="22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райони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міста республіканського та обласного значення</a:t>
            </a: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428977" y="5071911"/>
            <a:ext cx="5576711" cy="1360312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нижчий рівень складають </a:t>
            </a:r>
            <a:endParaRPr lang="uk-UA" sz="22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райони у містах, міста районного значення, селища та села</a:t>
            </a:r>
          </a:p>
        </p:txBody>
      </p:sp>
      <p:cxnSp>
        <p:nvCxnSpPr>
          <p:cNvPr id="9" name="Соединительная линия уступом 8"/>
          <p:cNvCxnSpPr>
            <a:stCxn id="2" idx="3"/>
            <a:endCxn id="6" idx="3"/>
          </p:cNvCxnSpPr>
          <p:nvPr/>
        </p:nvCxnSpPr>
        <p:spPr>
          <a:xfrm flipH="1">
            <a:off x="6005688" y="914611"/>
            <a:ext cx="762001" cy="4837456"/>
          </a:xfrm>
          <a:prstGeom prst="bentConnector3">
            <a:avLst>
              <a:gd name="adj1" fmla="val -225555"/>
            </a:avLst>
          </a:prstGeom>
          <a:ln w="57150">
            <a:solidFill>
              <a:schemeClr val="accent4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>
            <a:stCxn id="2" idx="3"/>
            <a:endCxn id="5" idx="3"/>
          </p:cNvCxnSpPr>
          <p:nvPr/>
        </p:nvCxnSpPr>
        <p:spPr>
          <a:xfrm flipH="1">
            <a:off x="6005688" y="914611"/>
            <a:ext cx="762001" cy="3271776"/>
          </a:xfrm>
          <a:prstGeom prst="bentConnector3">
            <a:avLst>
              <a:gd name="adj1" fmla="val -141111"/>
            </a:avLst>
          </a:prstGeom>
          <a:ln w="57150">
            <a:solidFill>
              <a:schemeClr val="accent4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>
            <a:stCxn id="2" idx="3"/>
            <a:endCxn id="3" idx="3"/>
          </p:cNvCxnSpPr>
          <p:nvPr/>
        </p:nvCxnSpPr>
        <p:spPr>
          <a:xfrm flipH="1">
            <a:off x="6005689" y="914611"/>
            <a:ext cx="762000" cy="1780611"/>
          </a:xfrm>
          <a:prstGeom prst="bentConnector3">
            <a:avLst>
              <a:gd name="adj1" fmla="val -64074"/>
            </a:avLst>
          </a:prstGeom>
          <a:ln w="57150">
            <a:solidFill>
              <a:schemeClr val="accent4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39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1371628700_385270_image_large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890473" y="2743200"/>
            <a:ext cx="384406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Питання 1</a:t>
            </a:r>
            <a:br>
              <a:rPr lang="uk-U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uk-U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uk-U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територіального </a:t>
            </a:r>
            <a:endParaRPr lang="uk-UA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устрою 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  <a:r>
              <a:rPr lang="uk-U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uk-U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endParaRPr lang="uk-UA" sz="24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03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4134" y="382012"/>
            <a:ext cx="4696177" cy="34163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Згідно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із Конституцією України та Конституцією Автономної Республіки Крим </a:t>
            </a: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Автономна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Республіка Крим є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невід’ємною складовою частиною України і в межах повноважень, визначених Конституцією України, вирішує питання, віднесені до її відання. </a:t>
            </a:r>
            <a:endParaRPr lang="uk-UA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666" y="996068"/>
            <a:ext cx="3495675" cy="23145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47243" y="4306711"/>
            <a:ext cx="6124223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Вона має </a:t>
            </a: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Конституцію Автономної Республіки Крим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яку приймає Верховна Рада Автономної Республіки Крим та затверджує Верховна Рада України не менш як половиною від конституційного складу Верховної Ради України. </a:t>
            </a:r>
            <a:endParaRPr lang="uk-UA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669" y="4570285"/>
            <a:ext cx="238125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90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8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  <a:extLst/>
        </p:spPr>
      </p:pic>
      <p:sp>
        <p:nvSpPr>
          <p:cNvPr id="2" name="Прямоугольник 1"/>
          <p:cNvSpPr/>
          <p:nvPr/>
        </p:nvSpPr>
        <p:spPr>
          <a:xfrm>
            <a:off x="524934" y="524218"/>
            <a:ext cx="457200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Представницьким органом Автономної Республіки Крим є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Верховна Рада Автономної Республіки Крим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184" y="407458"/>
            <a:ext cx="2857500" cy="21145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0622" y="3105835"/>
            <a:ext cx="5492044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indent="450215" algn="ctr"/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Урядом Автономної Республіки Крим є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Рада міністрів Автономної Республіки Крим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6622" y="2765778"/>
            <a:ext cx="2535062" cy="170462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85333" y="5025340"/>
            <a:ext cx="6773334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  <a:extLst/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Правосуддя в Автономній Республіці Крим здійснюється судами, що належать до єдиної системи судів України.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39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1355" y="210320"/>
            <a:ext cx="8619067" cy="30469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Області </a:t>
            </a:r>
            <a:endParaRPr lang="uk-UA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вищий рівень адміністративно-територіального устрою України, адміністративно-територіальна одиниця, яка складається із районів, міст обласного та районного значення, селищ та сіл, що сформувалася у межах території України під впливом єдності історичних, економічних, соціальних та інших чинників, є самостійним та відносно-відокремленим соціально-економічним комплексом.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555" y="3429000"/>
            <a:ext cx="6436078" cy="328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9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7511" y="278755"/>
            <a:ext cx="8048978" cy="37856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Райони </a:t>
            </a:r>
            <a:endParaRPr lang="uk-UA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 середній рівень системи адміністративно-територіальних одиниць, адміністративно-територіального устрою України, який є складовою частиною області або Автономної Республіки Крим, що утворений для раціонального розташування органів державної влади, місцевого самоврядування, інтегрування промисловості, сільського господарства, транспорту і зв’язку у єдиний соціально-економічний комплекс за ознаками адміністративної, економічної, географічної єдності.</a:t>
            </a:r>
            <a:endParaRPr lang="uk-UA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7511" y="5056465"/>
            <a:ext cx="2359379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Складається </a:t>
            </a:r>
            <a:r>
              <a:rPr lang="uk-UA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endParaRPr lang="uk-UA" sz="2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4357511" y="5056465"/>
            <a:ext cx="4238978" cy="1264356"/>
          </a:xfrm>
          <a:prstGeom prst="foldedCorner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селищ;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районного 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5" name="Выгнутая вверх стрелка 4"/>
          <p:cNvSpPr/>
          <p:nvPr/>
        </p:nvSpPr>
        <p:spPr>
          <a:xfrm>
            <a:off x="1930400" y="4199468"/>
            <a:ext cx="3420533" cy="856998"/>
          </a:xfrm>
          <a:prstGeom prst="curvedDownArrow">
            <a:avLst/>
          </a:prstGeom>
          <a:solidFill>
            <a:schemeClr val="tx1">
              <a:lumMod val="95000"/>
              <a:lumOff val="5000"/>
            </a:schemeClr>
          </a:solidFill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5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5289" y="290692"/>
            <a:ext cx="6440311" cy="26776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Міста </a:t>
            </a:r>
            <a:endParaRPr lang="uk-UA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 окрема адміністративно-територіальна одиниця, адміністративно-територіального устрою України, яка уявляє собою великий населений пункт (від 10 тис. населення), що є адміністративним, промисловим, торговельним та культурним центром. 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978" y="3592316"/>
            <a:ext cx="5864578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Міста 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Київ та Севастополь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окрім того, що є загальнодержавними, відповідно до частини 3 ст. 133 Конституції України мають спеціальний статус. 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90692"/>
            <a:ext cx="2286000" cy="28137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978" y="5586713"/>
            <a:ext cx="7089422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До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міст 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обласного значення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належать міста, у яких проживає понад 50 тис.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чол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., а до міст 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районного значення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понад 10 тис. чоловік.</a:t>
            </a:r>
            <a:endParaRPr lang="uk-UA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3238537"/>
            <a:ext cx="2336800" cy="227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1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1999" y="226158"/>
            <a:ext cx="7620001" cy="30469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Райони в містах </a:t>
            </a:r>
            <a:endParaRPr lang="uk-UA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 адміністративно-територіальна одиниця, адміністративно-територіального устрою України, яка утворюється в межах великих міст, що є населеними пунктами, з метою найбільш оптимального управління міською територіальною громадою, реалізації політичних, економічних, соціальних, культурних та інших програм.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7067" y="3429000"/>
            <a:ext cx="8556977" cy="3046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Селища </a:t>
            </a:r>
            <a:endParaRPr lang="uk-UA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 адміністративно-територіальна одиниця, адміністративно-територіального устрою України, яка є населеними пунктами, що розташовані при промислових підприємствах, залізничних вузлах, підприємствах з виробництва та переробки сільськогосподарської продукції, а також поблизу інших населених пунктів, що визнаються самостійними адміністративно-територіальними одиницями.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0698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04711" y="311077"/>
            <a:ext cx="7111999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Села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 адміністративно-територіальна одиниця, адміністративно-територіального устрою України, яка є населеними пунктами, що характеризується сталим складом жителів, які працюють переважно у сільському господарстві. </a:t>
            </a:r>
            <a:endParaRPr lang="uk-UA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611" y="3048980"/>
            <a:ext cx="5940777" cy="337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5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41778" y="382012"/>
            <a:ext cx="6908800" cy="26776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Суверенітет </a:t>
            </a: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народу та держави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який поширюється на всю територію України, 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може передбачати абсолютну, необмежену, довічну і неподільну владу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саме тому і розрізняють владу суспільства і держави, держави і місцевого самоврядування, передбачають можливість проведення виборів та референдумів тощо. 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7289" y="3777778"/>
            <a:ext cx="7089422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державою своєї території не повинно бути юридично необмеженим. </a:t>
            </a:r>
            <a:endParaRPr lang="uk-UA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uk-UA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Держава 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зобов’язана розпоряджатися територією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тільки </a:t>
            </a: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інтересах населення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що проживає на ній.</a:t>
            </a:r>
          </a:p>
        </p:txBody>
      </p:sp>
    </p:spTree>
    <p:extLst>
      <p:ext uri="{BB962C8B-B14F-4D97-AF65-F5344CB8AC3E}">
        <p14:creationId xmlns:p14="http://schemas.microsoft.com/office/powerpoint/2010/main" val="255734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586" y="222461"/>
            <a:ext cx="2459214" cy="152311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4313" y="376031"/>
            <a:ext cx="4555066" cy="19389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 </a:t>
            </a:r>
            <a:r>
              <a:rPr lang="uk-UA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територією</a:t>
            </a:r>
            <a:r>
              <a:rPr lang="uk-UA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яку поширюється суверенітет України розуміють частину земної кулі </a:t>
            </a:r>
            <a:r>
              <a:rPr lang="uk-UA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 складу якої належать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556" y="2691054"/>
            <a:ext cx="8444089" cy="34163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сухопутна територія;</a:t>
            </a:r>
          </a:p>
          <a:p>
            <a:pPr indent="450215" algn="just">
              <a:spcAft>
                <a:spcPts val="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водна територія (внутрішні морські води і територіальне море);</a:t>
            </a:r>
          </a:p>
          <a:p>
            <a:pPr indent="450215" algn="just">
              <a:spcAft>
                <a:spcPts val="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повітряна територія (простір над сухопутною і водною територіями, до космічного простору);</a:t>
            </a:r>
          </a:p>
          <a:p>
            <a:pPr indent="450215" algn="just">
              <a:spcAft>
                <a:spcPts val="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підземна територія (простір під сухопутною і водною територіями, до технічно доступної глибини);</a:t>
            </a:r>
          </a:p>
          <a:p>
            <a:pPr indent="450215" algn="just">
              <a:spcAft>
                <a:spcPts val="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континентальний шельф;</a:t>
            </a:r>
          </a:p>
          <a:p>
            <a:pPr indent="450215" algn="just">
              <a:spcAft>
                <a:spcPts val="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виключна (морська) економічна зона.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Выгнутая вправо стрелка 5"/>
          <p:cNvSpPr/>
          <p:nvPr/>
        </p:nvSpPr>
        <p:spPr>
          <a:xfrm>
            <a:off x="4820357" y="1648178"/>
            <a:ext cx="2393244" cy="1422400"/>
          </a:xfrm>
          <a:prstGeom prst="curvedLef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74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18267" y="458142"/>
            <a:ext cx="45720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Державна територія</a:t>
            </a:r>
            <a:endParaRPr lang="uk-UA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3822" y="1326347"/>
            <a:ext cx="4730045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850" algn="just"/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Компетенція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держави відносно її території визначається, насамперед, поняттям територіального суверенітету як здійснення державою вищої й неподільної влади в межах її 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території.</a:t>
            </a:r>
            <a:endParaRPr lang="uk-UA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492" y="1656840"/>
            <a:ext cx="3718882" cy="23471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32178" y="4520709"/>
            <a:ext cx="7552267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Територіальний суверенітет </a:t>
            </a:r>
            <a:endParaRPr lang="uk-UA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—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 право держави здійснювати виключну юрисдикцію щодо всіх осіб і предметів на своїй території, а також право не допускати на своїй території діяльності будь-якої іншої держави або організації.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400239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59289" y="176454"/>
            <a:ext cx="5650089" cy="37856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 території України належать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морські, річні, підводні, повітряні й космічні кораблі (судна), що перебувають у відкритому морі, в космосі й законно несуть прапор або знак Української держави, території дипломатичних представництв та консульських установ, експедицій, підводних кабелів, прокладених у відкритому морі, що з’єднують частини України.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178" y="4724106"/>
            <a:ext cx="2788355" cy="13718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255" y="4704586"/>
            <a:ext cx="3052233" cy="14109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489" y="359717"/>
            <a:ext cx="2122312" cy="13283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3659" y="1725438"/>
            <a:ext cx="27519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4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Посольство України у Бразилії.</a:t>
            </a:r>
            <a:endParaRPr lang="uk-UA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034" y="2223910"/>
            <a:ext cx="2154767" cy="135047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12001" y="3589477"/>
            <a:ext cx="3071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4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Генеральне консульство України в </a:t>
            </a:r>
          </a:p>
          <a:p>
            <a:pPr algn="ctr"/>
            <a:r>
              <a:rPr lang="uk-UA" sz="14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Дюссельдорфі.</a:t>
            </a:r>
            <a:endParaRPr lang="uk-UA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15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2844" y="382012"/>
            <a:ext cx="7947377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Частина 1 ст. 13 Конституції України і передбачає, що «</a:t>
            </a:r>
            <a:r>
              <a:rPr lang="uk-UA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Земля, її надра, атмосферне повітря, водні та інші природні ресурси, які знаходяться в межах території України, природні ресурси її континентального шельфу, виключної (морської) економічної зони є об’єктами права власності Українського народу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32" y="3072348"/>
            <a:ext cx="2527653" cy="18044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353" y="2797704"/>
            <a:ext cx="2990850" cy="15335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3110" y="4876800"/>
            <a:ext cx="3149600" cy="165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79577" y="207801"/>
            <a:ext cx="4580678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uk-UA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Україна є унітарною державою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(ч.2 ст. 2 Конституції України)</a:t>
            </a:r>
            <a:endParaRPr lang="uk-UA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8671" y="1185043"/>
            <a:ext cx="4572000" cy="830997"/>
          </a:xfrm>
          <a:prstGeom prst="rect">
            <a:avLst/>
          </a:prstGeom>
          <a:solidFill>
            <a:srgbClr val="002060"/>
          </a:solidFill>
        </p:spPr>
        <p:txBody>
          <a:bodyPr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uk-UA" sz="2400" b="1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Унітарній Україні властиві наступні ознаки</a:t>
            </a:r>
            <a:r>
              <a:rPr lang="uk-UA" sz="24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uk-UA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671" y="2180909"/>
            <a:ext cx="8687285" cy="452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поділ України виключно тільки на адміністративно-територіальні одиниці (області, райони, міста, селища, села), які не мають ознак державності, не користуються суверенітетом;</a:t>
            </a:r>
            <a:endParaRPr lang="uk-UA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єдина загальнодержавна Конституція, дія якої поширюється на всю територію країни і яка має найвищу юридичну силу, і це є особливо наочним по відношенню до Конституції Автономної Крим (частина 2 ст. 8 Конституції України;</a:t>
            </a:r>
            <a:endParaRPr lang="uk-UA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єдина, загальнодержавна система законодавства, яке приймається виключно тільки загальнодержавними органами і чинність якого поширюється на всю територію держави;</a:t>
            </a:r>
            <a:endParaRPr lang="uk-UA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єдина система державних органів, повноваження яких поширюються на усю територію держави, на всіх фізичних та юридичних осіб;</a:t>
            </a:r>
            <a:endParaRPr lang="uk-UA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єдине загальнодержавне громадянство, яке, у цьому випадку, означає, що адміністративно-територіальні одиниці в Україні не можуть мати свого громадянства;</a:t>
            </a:r>
            <a:endParaRPr lang="uk-UA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єдине право зносин з іншими державами, міжнародними органами та організаціями, тільки на рівні усієї Української держави, а не на рівні її окремих адміністративно-територіальних одиниць.</a:t>
            </a:r>
            <a:endParaRPr lang="uk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870671" y="1535289"/>
            <a:ext cx="1789773" cy="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6649156" y="1519597"/>
            <a:ext cx="11288" cy="703986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96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</TotalTime>
  <Words>1879</Words>
  <Application>Microsoft Office PowerPoint</Application>
  <PresentationFormat>Экран (4:3)</PresentationFormat>
  <Paragraphs>168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ПЛАН: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56</cp:revision>
  <dcterms:created xsi:type="dcterms:W3CDTF">2018-01-03T22:44:02Z</dcterms:created>
  <dcterms:modified xsi:type="dcterms:W3CDTF">2018-05-11T04:21:52Z</dcterms:modified>
</cp:coreProperties>
</file>