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74" r:id="rId4"/>
    <p:sldId id="276" r:id="rId5"/>
    <p:sldId id="277" r:id="rId6"/>
    <p:sldId id="278" r:id="rId7"/>
    <p:sldId id="279" r:id="rId8"/>
    <p:sldId id="280" r:id="rId9"/>
    <p:sldId id="281" r:id="rId10"/>
    <p:sldId id="275" r:id="rId11"/>
    <p:sldId id="258" r:id="rId12"/>
    <p:sldId id="271" r:id="rId13"/>
    <p:sldId id="260" r:id="rId14"/>
    <p:sldId id="272" r:id="rId15"/>
    <p:sldId id="261" r:id="rId16"/>
    <p:sldId id="262" r:id="rId17"/>
    <p:sldId id="259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7" autoAdjust="0"/>
    <p:restoredTop sz="88632" autoAdjust="0"/>
  </p:normalViewPr>
  <p:slideViewPr>
    <p:cSldViewPr>
      <p:cViewPr varScale="1">
        <p:scale>
          <a:sx n="79" d="100"/>
          <a:sy n="79" d="100"/>
        </p:scale>
        <p:origin x="-9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AD3C4-E05F-4999-A619-B7DF0147130E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8443F-20A1-40D0-BA7E-55BF511561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90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50" y="1126285"/>
            <a:ext cx="7774632" cy="381642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ln w="11430"/>
                <a:latin typeface="Times New Roman" pitchFamily="18" charset="0"/>
                <a:cs typeface="Times New Roman" pitchFamily="18" charset="0"/>
              </a:rPr>
              <a:t>Особливості </a:t>
            </a:r>
            <a:r>
              <a:rPr lang="uk-UA" sz="5400" b="1" dirty="0">
                <a:ln w="11430"/>
                <a:latin typeface="Times New Roman" pitchFamily="18" charset="0"/>
                <a:cs typeface="Times New Roman" pitchFamily="18" charset="0"/>
              </a:rPr>
              <a:t>фотографування слідів </a:t>
            </a:r>
            <a:r>
              <a:rPr lang="uk-UA" sz="5400" b="1" dirty="0" smtClean="0">
                <a:ln w="11430"/>
                <a:latin typeface="Times New Roman" pitchFamily="18" charset="0"/>
                <a:cs typeface="Times New Roman" pitchFamily="18" charset="0"/>
              </a:rPr>
              <a:t>рук</a:t>
            </a:r>
            <a:br>
              <a:rPr lang="uk-UA" sz="5400" b="1" dirty="0" smtClean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 smtClean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400" b="1" dirty="0" smtClean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n w="11430"/>
              </a:rPr>
              <a:t/>
            </a:r>
            <a:br>
              <a:rPr lang="ru-RU" sz="5400" b="1" dirty="0">
                <a:ln w="11430"/>
              </a:rPr>
            </a:br>
            <a:endParaRPr lang="ru-RU" sz="5400" b="1" dirty="0">
              <a:ln w="11430"/>
            </a:endParaRPr>
          </a:p>
        </p:txBody>
      </p:sp>
      <p:pic>
        <p:nvPicPr>
          <p:cNvPr id="3" name="Picture 3" descr="C:\Users\Андрей\Desktop\10986860-black-print-of-a-hand-and-fingers-Stock-Photo-handprint-motivation-finger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2510036" cy="2777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0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marR="9525" indent="450215">
              <a:lnSpc>
                <a:spcPct val="100000"/>
              </a:lnSpc>
              <a:spcAft>
                <a:spcPts val="0"/>
              </a:spcAft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Види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освітлення при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фотозйомці слідів рук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1—косонаправлене; 2 – вертикальне; 3 – розсіяне; 4 – спрямоване для зйомки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„напросвіт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”; 5 –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точечне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/>
          <a:stretch/>
        </p:blipFill>
        <p:spPr bwMode="auto">
          <a:xfrm>
            <a:off x="2555776" y="3933056"/>
            <a:ext cx="3865563" cy="2443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810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3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Загальні відомості про сліди </a:t>
            </a:r>
            <a:r>
              <a:rPr lang="uk-UA" sz="3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endParaRPr lang="ru-RU" sz="3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1813" algn="just">
              <a:buNone/>
            </a:pPr>
            <a:r>
              <a:rPr lang="uk-UA" sz="33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Дактилоскопія</a:t>
            </a: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300" dirty="0">
                <a:latin typeface="Times New Roman" pitchFamily="18" charset="0"/>
                <a:cs typeface="Times New Roman" pitchFamily="18" charset="0"/>
              </a:rPr>
              <a:t>– це розділ трасології, що вивчає властивості й будову папілярних узорів. Слово «дактилоскопія» походить від грець. Слів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daktylos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3300" dirty="0">
                <a:latin typeface="Times New Roman" pitchFamily="18" charset="0"/>
                <a:cs typeface="Times New Roman" pitchFamily="18" charset="0"/>
              </a:rPr>
              <a:t>палець) і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</a:rPr>
              <a:t>skopeo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3300" dirty="0">
                <a:latin typeface="Times New Roman" pitchFamily="18" charset="0"/>
                <a:cs typeface="Times New Roman" pitchFamily="18" charset="0"/>
              </a:rPr>
              <a:t>спостерігаю, дивлюсь). </a:t>
            </a:r>
            <a:endParaRPr lang="uk-UA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1813" algn="just">
              <a:buNone/>
            </a:pPr>
            <a:r>
              <a:rPr lang="uk-UA" sz="3300" b="1" dirty="0" smtClean="0">
                <a:latin typeface="Times New Roman" pitchFamily="18" charset="0"/>
                <a:cs typeface="Times New Roman" pitchFamily="18" charset="0"/>
              </a:rPr>
              <a:t>Дактилоскопія</a:t>
            </a: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300" dirty="0">
                <a:latin typeface="Times New Roman" pitchFamily="18" charset="0"/>
                <a:cs typeface="Times New Roman" pitchFamily="18" charset="0"/>
              </a:rPr>
              <a:t>– це розділ криміналістики, який вивчає будову шкірних узорів внутрішніх (долонних) поверхонь рук для ідентифікації особи, кримінальної реєстрації і розшуку правопорушника.</a:t>
            </a:r>
          </a:p>
          <a:p>
            <a:pPr marL="0" indent="531813" algn="just">
              <a:buNone/>
            </a:pPr>
            <a:endParaRPr lang="uk-UA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1813" algn="just">
              <a:buNone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sz="3300" dirty="0">
                <a:latin typeface="Times New Roman" pitchFamily="18" charset="0"/>
                <a:cs typeface="Times New Roman" pitchFamily="18" charset="0"/>
              </a:rPr>
              <a:t>дактилоскопічних дослідженнях об'єктами фотографування є самі сліди рук, виявлені на різних </a:t>
            </a:r>
            <a:r>
              <a:rPr lang="uk-UA" sz="3300" dirty="0" err="1">
                <a:latin typeface="Times New Roman" pitchFamily="18" charset="0"/>
                <a:cs typeface="Times New Roman" pitchFamily="18" charset="0"/>
              </a:rPr>
              <a:t>предметах - с</a:t>
            </a:r>
            <a:r>
              <a:rPr lang="uk-UA" sz="3300" dirty="0">
                <a:latin typeface="Times New Roman" pitchFamily="18" charset="0"/>
                <a:cs typeface="Times New Roman" pitchFamily="18" charset="0"/>
              </a:rPr>
              <a:t>лідоносіях, а також їх копії на спеціальних дактилокартах та зліпках.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2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3874442"/>
          </a:xfrm>
        </p:spPr>
        <p:txBody>
          <a:bodyPr anchor="t">
            <a:normAutofit/>
          </a:bodyPr>
          <a:lstStyle/>
          <a:p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шкіри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долонній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en-US" altLang="en-US" b="1" dirty="0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4" name="Рисунок 174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6226" y="116632"/>
            <a:ext cx="4206611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263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" t="642" r="809" b="642"/>
          <a:stretch>
            <a:fillRect/>
          </a:stretch>
        </p:blipFill>
        <p:spPr bwMode="auto">
          <a:xfrm>
            <a:off x="4066949" y="260648"/>
            <a:ext cx="4889726" cy="6176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692696"/>
            <a:ext cx="33123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Кожна папілярна лінія має свої особливості будови (перериви, роздвоєння, потовщення, точки тощо)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їх розташування і форма – окремі ознаки папілярних узорів.</a:t>
            </a:r>
          </a:p>
          <a:p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" r="9962" b="4938"/>
          <a:stretch>
            <a:fillRect/>
          </a:stretch>
        </p:blipFill>
        <p:spPr bwMode="auto">
          <a:xfrm>
            <a:off x="861020" y="3789040"/>
            <a:ext cx="2525415" cy="2819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9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ндрей\Desktop\VK_Saved_Photo_ 6359537904331662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0" t="24973" r="19106" b="19992"/>
          <a:stretch/>
        </p:blipFill>
        <p:spPr bwMode="auto">
          <a:xfrm>
            <a:off x="3131840" y="2708920"/>
            <a:ext cx="2520093" cy="2785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764704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Збільшене зображення фрагменту папілярних ліній для проведення </a:t>
            </a:r>
            <a:r>
              <a:rPr lang="uk-UA" sz="2800" dirty="0" err="1" smtClean="0"/>
              <a:t>пороеджиоскопічного</a:t>
            </a:r>
            <a:r>
              <a:rPr lang="uk-UA" sz="2800" dirty="0" smtClean="0"/>
              <a:t> дослідження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88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84976" cy="504056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Правила фотографування </a:t>
            </a:r>
            <a:r>
              <a:rPr lang="uk-UA" sz="2700" b="1" dirty="0">
                <a:latin typeface="Times New Roman" pitchFamily="18" charset="0"/>
                <a:cs typeface="Times New Roman" pitchFamily="18" charset="0"/>
              </a:rPr>
              <a:t>слідів рук 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папілярні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лінії на фотознімку повинні бути темними, 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міжпапілярні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світлими;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 фотозйомці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необхідно виключити можливість дзеркального відображення сліду;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слід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повинен повністю розміщуватися у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кадрі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тобто під час фотозйомки або в процесі позитивного друку не допускається обрізування частин зображення сліду;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зображення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сліду розташовується симетрично краям кадру, більша сторона сліду розташовується вздовж більшої сторони кадру.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7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63272" cy="59375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При фотографуванні слідів рук як правило використовуються наступні варіанти масштабів зображення: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1:1 </a:t>
            </a:r>
            <a:r>
              <a:rPr lang="uk-UA" dirty="0"/>
              <a:t>– загальний вид для діагностичного дослідження й криміналістичного обліку; 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3:1 </a:t>
            </a:r>
            <a:r>
              <a:rPr lang="uk-UA" dirty="0"/>
              <a:t>або 4:1 – з метою ідентифікації; 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15:1 </a:t>
            </a:r>
            <a:r>
              <a:rPr lang="uk-UA" dirty="0"/>
              <a:t>або 20:1 – зображення слідів папілярних візерунків для </a:t>
            </a:r>
            <a:r>
              <a:rPr lang="uk-UA" dirty="0" err="1"/>
              <a:t>поро-еджеоскопічних</a:t>
            </a:r>
            <a:r>
              <a:rPr lang="uk-UA" dirty="0"/>
              <a:t> досліджень.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46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ne 9"/>
          <p:cNvCxnSpPr>
            <a:cxnSpLocks noChangeShapeType="1"/>
          </p:cNvCxnSpPr>
          <p:nvPr/>
        </p:nvCxnSpPr>
        <p:spPr bwMode="auto">
          <a:xfrm flipH="1">
            <a:off x="2771800" y="883162"/>
            <a:ext cx="1053852" cy="961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15"/>
          <p:cNvCxnSpPr>
            <a:cxnSpLocks noChangeShapeType="1"/>
          </p:cNvCxnSpPr>
          <p:nvPr/>
        </p:nvCxnSpPr>
        <p:spPr bwMode="auto">
          <a:xfrm>
            <a:off x="5067244" y="883162"/>
            <a:ext cx="1080120" cy="9016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203737" y="1876793"/>
            <a:ext cx="2621915" cy="10331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2400" b="1" i="1" dirty="0">
                <a:effectLst/>
                <a:latin typeface="Times New Roman"/>
                <a:ea typeface="Times New Roman"/>
              </a:rPr>
              <a:t>ОБ’ЄМНІ </a:t>
            </a:r>
            <a:r>
              <a:rPr lang="uk-UA" sz="2000" b="1" i="1" dirty="0">
                <a:effectLst/>
                <a:latin typeface="Times New Roman"/>
                <a:ea typeface="Times New Roman"/>
              </a:rPr>
              <a:t>(РЕЛЬЄФНІ)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076056" y="1876793"/>
            <a:ext cx="27432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2400" b="1" i="1" dirty="0">
                <a:effectLst/>
                <a:latin typeface="Times New Roman"/>
                <a:ea typeface="Times New Roman"/>
              </a:rPr>
              <a:t>ПОВЕРХНЕВІ</a:t>
            </a:r>
            <a:endParaRPr lang="ru-RU" sz="10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2000" b="1" i="1" dirty="0">
                <a:effectLst/>
                <a:latin typeface="Times New Roman"/>
                <a:ea typeface="Times New Roman"/>
              </a:rPr>
              <a:t>(видимі, слабо видимі, невидимі)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8695" y="228600"/>
            <a:ext cx="792088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СЛІДИ ПАЛЬЦІВ РУК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069" y="6179158"/>
            <a:ext cx="351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Мал. 1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8928" y="6179158"/>
            <a:ext cx="281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Мал. 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ндрей\Desktop\VK_Saved_Photo_ 6359537904586899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8" t="11954" r="14374" b="5302"/>
          <a:stretch/>
        </p:blipFill>
        <p:spPr bwMode="auto">
          <a:xfrm>
            <a:off x="1389777" y="3042921"/>
            <a:ext cx="2249834" cy="3171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VK_Saved_Photo_ 63595379048592209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7" t="7449" r="16163" b="8925"/>
          <a:stretch/>
        </p:blipFill>
        <p:spPr bwMode="auto">
          <a:xfrm>
            <a:off x="5466780" y="3070167"/>
            <a:ext cx="1961751" cy="302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7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6944" cy="1152128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Питання 4:Фотографування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поверхневих слідів папілярних візерунків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507288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/>
              <a:t>Фотографування </a:t>
            </a:r>
            <a:r>
              <a:rPr lang="uk-UA" dirty="0"/>
              <a:t>слідів рук на прозорих </a:t>
            </a:r>
            <a:r>
              <a:rPr lang="uk-UA" dirty="0" smtClean="0"/>
              <a:t>матеріалах: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 err="1"/>
              <a:t>Темнопольне</a:t>
            </a:r>
            <a:r>
              <a:rPr lang="uk-UA" dirty="0"/>
              <a:t> освітлення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Однобічне освітлення </a:t>
            </a:r>
          </a:p>
          <a:p>
            <a:endParaRPr lang="ru-RU" dirty="0"/>
          </a:p>
        </p:txBody>
      </p:sp>
      <p:pic>
        <p:nvPicPr>
          <p:cNvPr id="4" name="Picture 7" descr="http://ekbspb.ru/attachments/Image/daktil-2-kontr.png?template=gene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3312368" cy="321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Отримання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темнопольного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освітлення за допомогою конденсора темного поля. </a:t>
            </a:r>
          </a:p>
          <a:p>
            <a:pPr marL="0" indent="531813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Конденсор темного поля призначений для посилення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малоконтрастних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слідів на плоских прозорих предметах.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uk-UA" i="1" u="sng" dirty="0" smtClean="0">
                <a:latin typeface="Times New Roman" pitchFamily="18" charset="0"/>
                <a:cs typeface="Times New Roman" pitchFamily="18" charset="0"/>
              </a:rPr>
              <a:t>Його </a:t>
            </a:r>
            <a:r>
              <a:rPr lang="uk-UA" i="1" u="sng" dirty="0">
                <a:latin typeface="Times New Roman" pitchFamily="18" charset="0"/>
                <a:cs typeface="Times New Roman" pitchFamily="18" charset="0"/>
              </a:rPr>
              <a:t>оптична система </a:t>
            </a:r>
            <a:r>
              <a:rPr lang="uk-UA" i="1" u="sng" dirty="0" smtClean="0">
                <a:latin typeface="Times New Roman" pitchFamily="18" charset="0"/>
                <a:cs typeface="Times New Roman" pitchFamily="18" charset="0"/>
              </a:rPr>
              <a:t>складається: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джерела світла;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матового скла;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діафрагми;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конденсорної лінзи;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центральної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непрозорої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діафрагми;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об'єктива фотокамери.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cap="all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лан </a:t>
            </a:r>
            <a:r>
              <a:rPr lang="ru-RU" b="1" cap="all" dirty="0" err="1">
                <a:latin typeface="Times New Roman" pitchFamily="18" charset="0"/>
                <a:cs typeface="Times New Roman" pitchFamily="18" charset="0"/>
              </a:rPr>
              <a:t>лекці</a:t>
            </a:r>
            <a:r>
              <a:rPr lang="uk-UA" b="1" cap="all" dirty="0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91264" cy="485740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Поняття, об’єкти дослідницької криміналістичної фотографії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Загальні відомості про сліди рук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Загальні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правила фотографування слідів рук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Фотографування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поверхневих слідів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папіллярних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візерунків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Фотографування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об'ємних слідів рук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8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lum bright="-12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168352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35896" y="404664"/>
            <a:ext cx="51845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Конденсор темного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поля(мал.1): </a:t>
            </a:r>
          </a:p>
          <a:p>
            <a:pPr marL="987425" indent="-176213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1)джерело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світла;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87425" indent="-176213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) матове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скло</a:t>
            </a:r>
          </a:p>
          <a:p>
            <a:pPr marL="987425" indent="-176213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) діафрагма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987425" indent="-176213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) конденсорна лампа;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87425" indent="-176213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) обсяг фотозйомки;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87425" indent="-176213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) центральна діафрагма;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87425" indent="-176213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) об'єктив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77143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Мал.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44094"/>
            <a:ext cx="3578716" cy="272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7544" y="5306727"/>
            <a:ext cx="4500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Мал. 2.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Фотозйомка по методу блукаючого відблиску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5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 pitchFamily="18" charset="0"/>
                <a:cs typeface="Times New Roman" pitchFamily="18" charset="0"/>
              </a:rPr>
              <a:t>Фотографування слідів папілярних візерунків</a:t>
            </a: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>
                <a:latin typeface="Times New Roman" pitchFamily="18" charset="0"/>
                <a:cs typeface="Times New Roman" pitchFamily="18" charset="0"/>
              </a:rPr>
              <a:t>на дзеркалі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130745"/>
          </a:xfrm>
        </p:spPr>
        <p:txBody>
          <a:bodyPr>
            <a:normAutofit fontScale="85000" lnSpcReduction="10000"/>
          </a:bodyPr>
          <a:lstStyle/>
          <a:p>
            <a:pPr marL="0" indent="531813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одержання зображення, придатного для дослідження, проводять одним з наступних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перекопіюють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сліди на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дактилоплівку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й проводять фотозйомку вищезазначеними способами;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видаляють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дзеркальний шар і фотографують сліди в минаючому світлі;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проводять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фотозйомку у відбитих ультрафіолетових променях на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несенсибілізовані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фотоматеріали, при цьому до об'єктиву прикріплюють світлофільтр, що пропускає промені з довжиною хвилі менш 365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Тому що ці промені поглинаються силікатним склом. Видимого зображення на негативі не буде.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6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Питання 5: Фотографування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об'ємних слідів рук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13384"/>
            <a:ext cx="4968552" cy="5544616"/>
          </a:xfrm>
        </p:spPr>
        <p:txBody>
          <a:bodyPr>
            <a:normAutofit fontScale="85000" lnSpcReduction="20000"/>
          </a:bodyPr>
          <a:lstStyle/>
          <a:p>
            <a:pPr marL="0" indent="531813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Деталі рельєфу об'ємних слідів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 більше складним візерунком виявляють за допомогою двох джерел світла, розташованих із двох взаємно перпендикулярних сторін об'єкта. Зображення на фотоматеріалі експонується при роздільному спрямуванні кожного з джерел світла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i="1" dirty="0"/>
              <a:t> </a:t>
            </a:r>
            <a:endParaRPr lang="uk-UA" i="1" dirty="0" smtClean="0"/>
          </a:p>
          <a:p>
            <a:pPr marL="0" indent="531813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Фотографування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об'ємних слідів на напівпрозорі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для світла матеріали (стеарин і т.д.) представляє більш складний процес.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178251"/>
              </p:ext>
            </p:extLst>
          </p:nvPr>
        </p:nvGraphicFramePr>
        <p:xfrm>
          <a:off x="5292080" y="1484783"/>
          <a:ext cx="3600400" cy="2836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Picture" r:id="rId3" imgW="1886040" imgH="1486080" progId="Word.Picture.8">
                  <p:embed/>
                </p:oleObj>
              </mc:Choice>
              <mc:Fallback>
                <p:oleObj name="Picture" r:id="rId3" imgW="1886040" imgH="148608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484783"/>
                        <a:ext cx="3600400" cy="2836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79799" y="4437111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 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Мал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. 3.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Фотозйомка об'ємних слідів рук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2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64087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Розміщення об'єктів при фотографуванні слідів рук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627063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Об'ємні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сліди на легкоплавких речовинах – вершковому маслі, пластиліні тощо – освітлюють тільки через теплопоглинальний фільтр, що являє собою скляний посуд з паралельними стінками, які заливаються водою. Освітлювач включають тільки при фокусуванні й зйомці, одночасно прохолоджуючи предмет зі слідом, вентилятором. Попередньо всі операції зі слідом відпрацьовують на моделях слідів, утворених на аналогічних поверхнях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627063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627063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Плоскі прозорі предмети зі слідами рук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залежно від способу фотографування розміщаються на столах конденсора темного поля, великого або малого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макростолів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на предметному столі нижнього кронштейна установки «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Уларус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 або закріплюються за допомогою лабораторних штативів. При фотографуванні слідів на целофані об'єкт поміщують на скляну пластинку із чистими поверхнями, які аналогічним образом фіксують перед фотокамерою.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81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2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7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35416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Поняття, об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єкти дослідницької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криміналістичної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фотографії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530225" algn="just">
              <a:buNone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Криміналістична фотографія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це галузь криміналістичної техніки, що являє собою систему наукових положень, технічних засобів і методів фотографічного виявлення, фіксації і дослідження джерел доказової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інформації в правоохоронній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діяльності.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530225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Судово-оперативна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фотографія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застосовується оперативним працівником, слідчим і судом для фіксації матеріальних слідів що на місці вчиненого злочину, ознак зовнішності злочинця, фіксації ходу слідчих дій, оперативних заходів і їхніх результатів.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26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530225" algn="just">
              <a:lnSpc>
                <a:spcPct val="120000"/>
              </a:lnSpc>
              <a:buNone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Судово-дослідницька фотографія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застосовується при проведенні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криміналістичних досліджень, судових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експертиз за кримінальними та цивільними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провадженнями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530225"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530225" algn="just">
              <a:lnSpc>
                <a:spcPct val="120000"/>
              </a:lnSpc>
              <a:buNone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Об’єктами судово-дослідницької фотографії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є форма, розмір, ознаки і властивості речових доказів, що піддаються експертному дослідженню, наприклад, мікросліди на кулі, ознаки почерку, штрихи попередньої підготовки при дослідженні підробленого підпису, відбитків печатки; порошинки, волокна, витравлені і згаслі тексти в документах і т.п. Дослідницька фотозйомка, як правило, проводиться фотокамерою, з’єднаної зі спеціальним приладом: мікроскопом, спектрографом, фотометром, електронно-оптичним перетворювачем (ЕОП) тощо.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65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3. Загальні 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правила фотографування об’єктів  </a:t>
            </a:r>
            <a:r>
              <a:rPr lang="uk-UA" sz="4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dirty="0"/>
              <a:t>Істотні ознаки об'єкта на знімку виділяють різними способами (вибір масштабу зображення, розміщення важливих ознак у центрі знімка).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Об'єкти при зйомці розташовують у їх звичайному положенні (пляшки, графини - вертикально, замки - дужкою нагору). Одяг надівається на манекен.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При фіксуванні загального виду, об'єкт фотографують із тієї сторони, на якій найбільше ознак, що індивідуалізують його.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uk-UA" dirty="0"/>
              <a:t>Складні об'єкти, що складаються з декількох відокремлюваних деталей, фотографують у зібраному вигляді. Підривні пристрої, замки – фотографують у рентгенівських або </a:t>
            </a:r>
            <a:r>
              <a:rPr lang="uk-UA" dirty="0" err="1"/>
              <a:t>УФ-променях</a:t>
            </a:r>
            <a:r>
              <a:rPr lang="uk-UA" dirty="0"/>
              <a:t>.</a:t>
            </a:r>
            <a:endParaRPr lang="ru-RU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6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30225" indent="-530225">
              <a:buNone/>
            </a:pPr>
            <a:r>
              <a:rPr lang="uk-UA" dirty="0" smtClean="0"/>
              <a:t>5. При </a:t>
            </a:r>
            <a:r>
              <a:rPr lang="uk-UA" dirty="0"/>
              <a:t>надходженні на дослідження великої          </a:t>
            </a:r>
            <a:r>
              <a:rPr lang="uk-UA" dirty="0" smtClean="0"/>
              <a:t>кількості </a:t>
            </a:r>
          </a:p>
          <a:p>
            <a:pPr marL="530225" indent="-530225">
              <a:buNone/>
            </a:pPr>
            <a:r>
              <a:rPr lang="uk-UA" dirty="0" smtClean="0"/>
              <a:t>об'єктів </a:t>
            </a:r>
            <a:r>
              <a:rPr lang="uk-UA" dirty="0"/>
              <a:t>їх фотографують окремо по    однорідних </a:t>
            </a:r>
            <a:r>
              <a:rPr lang="uk-UA" dirty="0" smtClean="0"/>
              <a:t>групах  (кулі</a:t>
            </a:r>
            <a:r>
              <a:rPr lang="uk-UA" dirty="0"/>
              <a:t>, гільзи, зброя).</a:t>
            </a:r>
            <a:endParaRPr lang="ru-RU" dirty="0"/>
          </a:p>
          <a:p>
            <a:pPr marL="530225" indent="-530225">
              <a:buNone/>
            </a:pPr>
            <a:r>
              <a:rPr lang="uk-UA" dirty="0" smtClean="0"/>
              <a:t>6. Якщо </a:t>
            </a:r>
            <a:r>
              <a:rPr lang="uk-UA" dirty="0"/>
              <a:t>фіксується загальний вигляд об'єкта, а потім </a:t>
            </a:r>
            <a:r>
              <a:rPr lang="uk-UA" dirty="0" smtClean="0"/>
              <a:t>його частина</a:t>
            </a:r>
            <a:r>
              <a:rPr lang="uk-UA" dirty="0"/>
              <a:t>, то на фотографії загального виду цю частину позначають стрілкою з нанесеним масштабом або на </a:t>
            </a:r>
            <a:r>
              <a:rPr lang="uk-UA" dirty="0" smtClean="0"/>
              <a:t>зображенні загального </a:t>
            </a:r>
            <a:r>
              <a:rPr lang="uk-UA" dirty="0"/>
              <a:t>виду ділянку позначають червоним </a:t>
            </a:r>
            <a:r>
              <a:rPr lang="uk-UA" dirty="0" smtClean="0"/>
              <a:t>барвником.</a:t>
            </a:r>
            <a:endParaRPr lang="ru-RU" dirty="0"/>
          </a:p>
          <a:p>
            <a:pPr marL="530225" indent="-530225">
              <a:buNone/>
            </a:pPr>
            <a:r>
              <a:rPr lang="uk-UA" dirty="0" smtClean="0"/>
              <a:t>7. </a:t>
            </a:r>
            <a:r>
              <a:rPr lang="uk-UA" dirty="0"/>
              <a:t>Фотографування всіх реквізитів і криміналістичних ознак роблять за правилами масштабної фотозйомки.</a:t>
            </a:r>
            <a:endParaRPr lang="ru-RU" dirty="0"/>
          </a:p>
          <a:p>
            <a:pPr marL="530225" indent="-530225">
              <a:buNone/>
            </a:pPr>
            <a:r>
              <a:rPr lang="uk-UA" dirty="0" smtClean="0"/>
              <a:t>8. </a:t>
            </a:r>
            <a:r>
              <a:rPr lang="uk-UA" dirty="0"/>
              <a:t>Об</a:t>
            </a:r>
            <a:r>
              <a:rPr lang="ru-RU" dirty="0"/>
              <a:t>’</a:t>
            </a:r>
            <a:r>
              <a:rPr lang="uk-UA" dirty="0" err="1"/>
              <a:t>єкт</a:t>
            </a:r>
            <a:r>
              <a:rPr lang="uk-UA" dirty="0"/>
              <a:t> повинен займати 70% загальної площі </a:t>
            </a:r>
            <a:r>
              <a:rPr lang="uk-UA" dirty="0" err="1"/>
              <a:t>фотозніка</a:t>
            </a:r>
            <a:r>
              <a:rPr lang="uk-UA" dirty="0"/>
              <a:t>.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74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Види освітлення при фотозйомці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загального виду об’єктів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Спрямоване освітлення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створює на об'єкті контрастний світлотіньовий малюнок, підкреслює його об'ємність, сприяє виявленню фактури поверхні.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3528392" cy="252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4" y="3429419"/>
            <a:ext cx="3270885" cy="2594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6093296"/>
            <a:ext cx="3146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Мал.1.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Рівномірне освітлення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6165304"/>
            <a:ext cx="3642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Мал.2.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Основне спрямоване світло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2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3340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Моделююче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призначене для виявлення особливостей об'єкта на окремих його ділянках.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533400">
              <a:buNone/>
            </a:pP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Контрове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світло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служить для виявлення форми предмета, його контуру.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533400">
              <a:buNone/>
            </a:pPr>
            <a:r>
              <a:rPr lang="uk-UA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Фонове світло</a:t>
            </a:r>
            <a:r>
              <a:rPr lang="uk-UA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висвітлює поверхню (фон), над якою розташований об'єкт.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87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8"/>
          <a:stretch/>
        </p:blipFill>
        <p:spPr bwMode="auto">
          <a:xfrm>
            <a:off x="683568" y="1414534"/>
            <a:ext cx="2736304" cy="242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" t="3493" b="-3493"/>
          <a:stretch/>
        </p:blipFill>
        <p:spPr bwMode="auto">
          <a:xfrm>
            <a:off x="4511614" y="1412776"/>
            <a:ext cx="3718689" cy="2469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8976" y="4114349"/>
            <a:ext cx="2863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Мал. 3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Фонове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освітлення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93079" y="4149080"/>
            <a:ext cx="3956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Мал.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4. Направлене та розсіяне світло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64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971</Words>
  <Application>Microsoft Office PowerPoint</Application>
  <PresentationFormat>Экран (4:3)</PresentationFormat>
  <Paragraphs>101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Picture</vt:lpstr>
      <vt:lpstr> Особливості фотографування слідів рук   </vt:lpstr>
      <vt:lpstr>План лекціЇ </vt:lpstr>
      <vt:lpstr>Поняття, об’єкти дослідницької криміналістичної фотографії </vt:lpstr>
      <vt:lpstr>Презентация PowerPoint</vt:lpstr>
      <vt:lpstr> 3. Загальні правила фотографування об’єктів  : </vt:lpstr>
      <vt:lpstr>Презентация PowerPoint</vt:lpstr>
      <vt:lpstr>Види освітлення при фотозйомці загального виду об’єктів :</vt:lpstr>
      <vt:lpstr>Презентация PowerPoint</vt:lpstr>
      <vt:lpstr>Презентация PowerPoint</vt:lpstr>
      <vt:lpstr>      Види освітлення при фотозйомці слідів рук:   1—косонаправлене; 2 – вертикальне; 3 – розсіяне; 4 – спрямоване для зйомки „напросвіт”; 5 – точечне  </vt:lpstr>
      <vt:lpstr>Презентация PowerPoint</vt:lpstr>
      <vt:lpstr>Елементи поверхні шкіри на долонній поверхні руки </vt:lpstr>
      <vt:lpstr>Презентация PowerPoint</vt:lpstr>
      <vt:lpstr>Презентация PowerPoint</vt:lpstr>
      <vt:lpstr>Правила фотографування слідів рук : </vt:lpstr>
      <vt:lpstr>Презентация PowerPoint</vt:lpstr>
      <vt:lpstr>Презентация PowerPoint</vt:lpstr>
      <vt:lpstr>Питання 4:Фотографування поверхневих слідів папілярних візерунків </vt:lpstr>
      <vt:lpstr>Презентация PowerPoint</vt:lpstr>
      <vt:lpstr>Презентация PowerPoint</vt:lpstr>
      <vt:lpstr>Фотографування слідів папілярних візерунків на дзеркалі  </vt:lpstr>
      <vt:lpstr>Питання 5: Фотографування об'ємних слідів рук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   «Особливості фотографування слідів рук» </dc:title>
  <dc:creator>Андрей</dc:creator>
  <cp:lastModifiedBy>Admin</cp:lastModifiedBy>
  <cp:revision>35</cp:revision>
  <dcterms:created xsi:type="dcterms:W3CDTF">2016-03-31T10:58:52Z</dcterms:created>
  <dcterms:modified xsi:type="dcterms:W3CDTF">2018-02-22T07:09:17Z</dcterms:modified>
</cp:coreProperties>
</file>