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24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8208912" cy="3816423"/>
          </a:xfrm>
        </p:spPr>
        <p:txBody>
          <a:bodyPr>
            <a:normAutofit/>
          </a:bodyPr>
          <a:lstStyle/>
          <a:p>
            <a:r>
              <a:rPr lang="uk-UA" sz="4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Методика фотозйомки загального виду об’єктів криміналістичного дослідження</a:t>
            </a:r>
            <a:br>
              <a:rPr lang="ru-RU" sz="4800" b="1" dirty="0"/>
            </a:b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1204313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План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568952" cy="5112568"/>
          </a:xfrm>
        </p:spPr>
        <p:txBody>
          <a:bodyPr>
            <a:normAutofit fontScale="925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Вимоги, пропоновані до фотознімків загального виду об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єктів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Вибір знімальних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апаратур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освітлення й фотоматеріалів при фотографуванні загального виду об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єктів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криміналістичних експертиз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Особливості фотографування об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єктів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і криміналістичних експертиз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Застосування цифрової фотографії при фотозйомці загального виду об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єктів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криміналістичних експертиз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2997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960" cy="1210146"/>
          </a:xfrm>
        </p:spPr>
        <p:txBody>
          <a:bodyPr>
            <a:normAutofit fontScale="90000"/>
          </a:bodyPr>
          <a:lstStyle/>
          <a:p>
            <a:r>
              <a:rPr lang="uk-UA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Правила фотографування загального виду об’єктів</a:t>
            </a: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472608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dirty="0"/>
              <a:t>Істотні ознаки об'єкта на фотознімку виділяють різними способами (вибір масштабу зображення, розміщення важливих ознак у центрі фотознімка).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Об'єкти при зйомці розташовують у їх звичайному положенні (пляшки, графини - вертикально, замки - дужкою нагору). Одяг надівається на манекен.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При фіксуванні загального виду, об'єкт фотографують із тієї сторони, на якій найбільше ознак, що індивідуалізують його.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Складні об'єкти, що складаються з декількох відокремлюваних деталей, фотографують у зібраному вигляді. Підривні пристрої, замки – фотографують у рентгенівських або </a:t>
            </a:r>
            <a:r>
              <a:rPr lang="uk-UA" dirty="0" err="1"/>
              <a:t>УФ-променях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1162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568952" cy="6192688"/>
          </a:xfrm>
        </p:spPr>
        <p:txBody>
          <a:bodyPr>
            <a:normAutofit fontScale="92500" lnSpcReduction="10000"/>
          </a:bodyPr>
          <a:lstStyle/>
          <a:p>
            <a:pPr marL="530225" indent="-530225">
              <a:buNone/>
            </a:pPr>
            <a:r>
              <a:rPr lang="uk-UA" dirty="0"/>
              <a:t>5.   При надходженні на дослідження великої          кількості об'єктів їх фотографують окремо по    однорідних групах (кулі, гільзи, зброя).</a:t>
            </a:r>
            <a:endParaRPr lang="ru-RU" dirty="0"/>
          </a:p>
          <a:p>
            <a:pPr marL="530225" indent="-530225">
              <a:buNone/>
            </a:pPr>
            <a:r>
              <a:rPr lang="uk-UA" dirty="0"/>
              <a:t>      Якщо фіксується загальний вигляд об'єкта, а потім його частина, то на фотографії загального виду цю частину позначають стрілкою з нанесеним масштабом або на репродукції загального виду ділянку позначають червоним фломастером.</a:t>
            </a:r>
            <a:endParaRPr lang="ru-RU" dirty="0"/>
          </a:p>
          <a:p>
            <a:pPr marL="530225" indent="-530225">
              <a:buNone/>
            </a:pPr>
            <a:r>
              <a:rPr lang="uk-UA" dirty="0"/>
              <a:t>6. Фотографування всіх реквізитів і криміналістичних ознак роблять за правилами масштабної фотозйомки.</a:t>
            </a:r>
            <a:endParaRPr lang="ru-RU" dirty="0"/>
          </a:p>
          <a:p>
            <a:pPr marL="530225" indent="-530225">
              <a:buNone/>
            </a:pPr>
            <a:r>
              <a:rPr lang="uk-UA" dirty="0"/>
              <a:t>7. Об</a:t>
            </a:r>
            <a:r>
              <a:rPr lang="ru-RU" dirty="0"/>
              <a:t>’</a:t>
            </a:r>
            <a:r>
              <a:rPr lang="uk-UA" dirty="0" err="1"/>
              <a:t>єкт</a:t>
            </a:r>
            <a:r>
              <a:rPr lang="uk-UA" dirty="0"/>
              <a:t> повинен займати 70% загальної площі </a:t>
            </a:r>
            <a:r>
              <a:rPr lang="uk-UA" dirty="0" err="1"/>
              <a:t>фотозніка</a:t>
            </a:r>
            <a:r>
              <a:rPr lang="uk-UA" dirty="0"/>
              <a:t>. 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596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640960" cy="6192688"/>
          </a:xfrm>
        </p:spPr>
        <p:txBody>
          <a:bodyPr/>
          <a:lstStyle/>
          <a:p>
            <a:pPr marL="0" indent="530225">
              <a:buNone/>
            </a:pP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Спрямоване освітлення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створює на об'єкті контрастний світлотіньовий малюнок, підкреслює його об'ємність, сприяє виявленню фактури поверхні.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88841"/>
            <a:ext cx="4104456" cy="33147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107504" y="5517231"/>
            <a:ext cx="4104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Мал.1.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Рівномірне освітлення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983221"/>
            <a:ext cx="4299146" cy="33203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4311507" y="5562812"/>
            <a:ext cx="47954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Мал.2.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Основне спрямоване світло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752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6552728"/>
          </a:xfrm>
        </p:spPr>
        <p:txBody>
          <a:bodyPr/>
          <a:lstStyle/>
          <a:p>
            <a:pPr marL="0" indent="533400">
              <a:buNone/>
            </a:pP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Моделююче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світло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призначене для виявлення особливостей об'єкта на окремих його ділянках.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533400">
              <a:buNone/>
            </a:pPr>
            <a:r>
              <a:rPr lang="uk-UA" sz="2400" b="1" dirty="0" err="1">
                <a:latin typeface="Times New Roman" pitchFamily="18" charset="0"/>
                <a:cs typeface="Times New Roman" pitchFamily="18" charset="0"/>
              </a:rPr>
              <a:t>Контрове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світло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служить для виявлення форми предмета, його контуру.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533400">
              <a:buNone/>
            </a:pPr>
            <a:r>
              <a:rPr lang="uk-UA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Фонове світло</a:t>
            </a:r>
            <a:r>
              <a:rPr lang="uk-UA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висвітлює поверхню (фон), над якою розташований об'єкт.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657600" y="3695224"/>
          <a:ext cx="1828800" cy="3359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59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Мал. 3. Фонове </a:t>
                      </a:r>
                      <a:r>
                        <a:rPr lang="uk-UA" sz="1200" dirty="0" err="1">
                          <a:effectLst/>
                        </a:rPr>
                        <a:t>світлення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657600" y="3695700"/>
            <a:ext cx="9144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21842"/>
            <a:ext cx="3600400" cy="32020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856" y="2708920"/>
            <a:ext cx="4718248" cy="32020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395537" y="6165304"/>
            <a:ext cx="360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Мал. 3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 Фонове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світлення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09864" y="5980637"/>
            <a:ext cx="45742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Мал.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4. Направлене та розсіяне світло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139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2492896"/>
            <a:ext cx="71287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Дякую</a:t>
            </a:r>
            <a:r>
              <a:rPr lang="ru-RU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54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493720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325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 Методика фотозйомки загального виду об’єктів криміналістичного дослідження </vt:lpstr>
      <vt:lpstr>План</vt:lpstr>
      <vt:lpstr>Правила фотографування загального виду об’єктів: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2. Методика фотозйомки загального виду об’єктів криміналістичного дослідження </dc:title>
  <dc:creator>Андрей</dc:creator>
  <cp:lastModifiedBy>Пользователь</cp:lastModifiedBy>
  <cp:revision>14</cp:revision>
  <dcterms:created xsi:type="dcterms:W3CDTF">2016-03-31T10:18:54Z</dcterms:created>
  <dcterms:modified xsi:type="dcterms:W3CDTF">2018-11-07T07:01:03Z</dcterms:modified>
</cp:coreProperties>
</file>