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79" d="100"/>
          <a:sy n="79" d="100"/>
        </p:scale>
        <p:origin x="133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07.11.2018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07.11.2018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07.11.2018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07.11.2018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07.11.2018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07.11.2018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07.11.2018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07.11.2018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07.11.2018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12700"/>
            <a:ext cx="917575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685800" y="2130425"/>
            <a:ext cx="7772400" cy="2666727"/>
          </a:xfrm>
        </p:spPr>
        <p:txBody>
          <a:bodyPr>
            <a:normAutofit fontScale="90000"/>
          </a:bodyPr>
          <a:lstStyle/>
          <a:p>
            <a:br>
              <a:rPr lang="uk-UA" dirty="0">
                <a:solidFill>
                  <a:schemeClr val="bg1"/>
                </a:solidFill>
                <a:latin typeface="Times New Roman" pitchFamily="18" charset="0"/>
                <a:cs typeface="Times New Roman" pitchFamily="18" charset="0"/>
              </a:rPr>
            </a:br>
            <a:r>
              <a:rPr lang="uk-UA" sz="6700" b="1" dirty="0">
                <a:solidFill>
                  <a:schemeClr val="bg1"/>
                </a:solidFill>
                <a:latin typeface="Times New Roman" pitchFamily="18" charset="0"/>
                <a:cs typeface="Times New Roman" pitchFamily="18" charset="0"/>
              </a:rPr>
              <a:t>Сліди вогнепальної і холодної зброї</a:t>
            </a:r>
            <a:br>
              <a:rPr lang="uk-UA" sz="6700" b="1" dirty="0">
                <a:solidFill>
                  <a:schemeClr val="bg1"/>
                </a:solidFill>
                <a:latin typeface="Times New Roman" pitchFamily="18" charset="0"/>
                <a:cs typeface="Times New Roman" pitchFamily="18" charset="0"/>
              </a:rPr>
            </a:br>
            <a:endParaRPr lang="uk-UA" sz="6700" b="1" dirty="0"/>
          </a:p>
        </p:txBody>
      </p:sp>
    </p:spTree>
    <p:extLst>
      <p:ext uri="{BB962C8B-B14F-4D97-AF65-F5344CB8AC3E}">
        <p14:creationId xmlns:p14="http://schemas.microsoft.com/office/powerpoint/2010/main" val="2912435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0" y="0"/>
            <a:ext cx="9144000" cy="6858000"/>
          </a:xfrm>
        </p:spPr>
        <p:txBody>
          <a:bodyPr>
            <a:normAutofit/>
          </a:bodyPr>
          <a:lstStyle/>
          <a:p>
            <a:pPr algn="just"/>
            <a:r>
              <a:rPr lang="ru-RU" dirty="0">
                <a:solidFill>
                  <a:schemeClr val="bg1"/>
                </a:solidFill>
                <a:latin typeface="Times New Roman" pitchFamily="18" charset="0"/>
                <a:cs typeface="Times New Roman" pitchFamily="18" charset="0"/>
              </a:rPr>
              <a:t>Для </a:t>
            </a:r>
            <a:r>
              <a:rPr lang="ru-RU" dirty="0" err="1">
                <a:solidFill>
                  <a:schemeClr val="bg1"/>
                </a:solidFill>
                <a:latin typeface="Times New Roman" pitchFamily="18" charset="0"/>
                <a:cs typeface="Times New Roman" pitchFamily="18" charset="0"/>
              </a:rPr>
              <a:t>визнання</a:t>
            </a:r>
            <a:r>
              <a:rPr lang="ru-RU" dirty="0">
                <a:solidFill>
                  <a:schemeClr val="bg1"/>
                </a:solidFill>
                <a:latin typeface="Times New Roman" pitchFamily="18" charset="0"/>
                <a:cs typeface="Times New Roman" pitchFamily="18" charset="0"/>
              </a:rPr>
              <a:t> предмета </a:t>
            </a:r>
            <a:r>
              <a:rPr lang="ru-RU" dirty="0" err="1">
                <a:solidFill>
                  <a:schemeClr val="bg1"/>
                </a:solidFill>
                <a:latin typeface="Times New Roman" pitchFamily="18" charset="0"/>
                <a:cs typeface="Times New Roman" pitchFamily="18" charset="0"/>
              </a:rPr>
              <a:t>вогнепальною</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зброєю</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призначається</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судово-балістична</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експертиза</a:t>
            </a:r>
            <a:r>
              <a:rPr lang="ru-RU" dirty="0">
                <a:solidFill>
                  <a:schemeClr val="bg1"/>
                </a:solidFill>
                <a:latin typeface="Times New Roman" pitchFamily="18" charset="0"/>
                <a:cs typeface="Times New Roman" pitchFamily="18" charset="0"/>
              </a:rPr>
              <a:t>.</a:t>
            </a:r>
          </a:p>
          <a:p>
            <a:pPr algn="just"/>
            <a:r>
              <a:rPr lang="ru-RU" dirty="0" err="1">
                <a:solidFill>
                  <a:schemeClr val="bg1"/>
                </a:solidFill>
                <a:latin typeface="Times New Roman" pitchFamily="18" charset="0"/>
                <a:cs typeface="Times New Roman" pitchFamily="18" charset="0"/>
              </a:rPr>
              <a:t>Судова</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балістика</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досліджує</a:t>
            </a:r>
            <a:r>
              <a:rPr lang="ru-RU" dirty="0">
                <a:solidFill>
                  <a:schemeClr val="bg1"/>
                </a:solidFill>
                <a:latin typeface="Times New Roman" pitchFamily="18" charset="0"/>
                <a:cs typeface="Times New Roman" pitchFamily="18" charset="0"/>
              </a:rPr>
              <a:t> в основному </a:t>
            </a:r>
            <a:r>
              <a:rPr lang="ru-RU" dirty="0" err="1">
                <a:solidFill>
                  <a:schemeClr val="bg1"/>
                </a:solidFill>
                <a:latin typeface="Times New Roman" pitchFamily="18" charset="0"/>
                <a:cs typeface="Times New Roman" pitchFamily="18" charset="0"/>
              </a:rPr>
              <a:t>ручну</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вогнепальну</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зброю</a:t>
            </a:r>
            <a:r>
              <a:rPr lang="ru-RU" dirty="0">
                <a:solidFill>
                  <a:schemeClr val="bg1"/>
                </a:solidFill>
                <a:latin typeface="Times New Roman" pitchFamily="18" charset="0"/>
                <a:cs typeface="Times New Roman" pitchFamily="18" charset="0"/>
              </a:rPr>
              <a:t>. </a:t>
            </a:r>
          </a:p>
          <a:p>
            <a:pPr algn="just"/>
            <a:r>
              <a:rPr lang="ru-RU" dirty="0" err="1">
                <a:solidFill>
                  <a:schemeClr val="bg1"/>
                </a:solidFill>
                <a:latin typeface="Times New Roman" pitchFamily="18" charset="0"/>
                <a:cs typeface="Times New Roman" pitchFamily="18" charset="0"/>
              </a:rPr>
              <a:t>Сучасну</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ручну</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вогнепальну</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зброю</a:t>
            </a:r>
            <a:r>
              <a:rPr lang="ru-RU" dirty="0">
                <a:solidFill>
                  <a:schemeClr val="bg1"/>
                </a:solidFill>
                <a:latin typeface="Times New Roman" pitchFamily="18" charset="0"/>
                <a:cs typeface="Times New Roman" pitchFamily="18" charset="0"/>
              </a:rPr>
              <a:t> за </a:t>
            </a:r>
            <a:r>
              <a:rPr lang="ru-RU" dirty="0" err="1">
                <a:solidFill>
                  <a:schemeClr val="bg1"/>
                </a:solidFill>
                <a:latin typeface="Times New Roman" pitchFamily="18" charset="0"/>
                <a:cs typeface="Times New Roman" pitchFamily="18" charset="0"/>
              </a:rPr>
              <a:t>цільовим</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призначенням</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поділяють</a:t>
            </a:r>
            <a:r>
              <a:rPr lang="ru-RU" dirty="0">
                <a:solidFill>
                  <a:schemeClr val="bg1"/>
                </a:solidFill>
                <a:latin typeface="Times New Roman" pitchFamily="18" charset="0"/>
                <a:cs typeface="Times New Roman" pitchFamily="18" charset="0"/>
              </a:rPr>
              <a:t> на </a:t>
            </a:r>
            <a:r>
              <a:rPr lang="ru-RU" i="1" dirty="0" err="1">
                <a:solidFill>
                  <a:schemeClr val="bg1"/>
                </a:solidFill>
                <a:latin typeface="Times New Roman" pitchFamily="18" charset="0"/>
                <a:cs typeface="Times New Roman" pitchFamily="18" charset="0"/>
              </a:rPr>
              <a:t>бойову</a:t>
            </a:r>
            <a:r>
              <a:rPr lang="ru-RU" i="1" dirty="0">
                <a:solidFill>
                  <a:schemeClr val="bg1"/>
                </a:solidFill>
                <a:latin typeface="Times New Roman" pitchFamily="18" charset="0"/>
                <a:cs typeface="Times New Roman" pitchFamily="18" charset="0"/>
              </a:rPr>
              <a:t>, </a:t>
            </a:r>
            <a:r>
              <a:rPr lang="ru-RU" i="1" dirty="0" err="1">
                <a:solidFill>
                  <a:schemeClr val="bg1"/>
                </a:solidFill>
                <a:latin typeface="Times New Roman" pitchFamily="18" charset="0"/>
                <a:cs typeface="Times New Roman" pitchFamily="18" charset="0"/>
              </a:rPr>
              <a:t>мисливську</a:t>
            </a:r>
            <a:r>
              <a:rPr lang="ru-RU" i="1" dirty="0">
                <a:solidFill>
                  <a:schemeClr val="bg1"/>
                </a:solidFill>
                <a:latin typeface="Times New Roman" pitchFamily="18" charset="0"/>
                <a:cs typeface="Times New Roman" pitchFamily="18" charset="0"/>
              </a:rPr>
              <a:t> і </a:t>
            </a:r>
            <a:r>
              <a:rPr lang="ru-RU" i="1" dirty="0" err="1">
                <a:solidFill>
                  <a:schemeClr val="bg1"/>
                </a:solidFill>
                <a:latin typeface="Times New Roman" pitchFamily="18" charset="0"/>
                <a:cs typeface="Times New Roman" pitchFamily="18" charset="0"/>
              </a:rPr>
              <a:t>спортивну</a:t>
            </a:r>
            <a:r>
              <a:rPr lang="ru-RU" i="1" dirty="0">
                <a:solidFill>
                  <a:schemeClr val="bg1"/>
                </a:solidFill>
                <a:latin typeface="Times New Roman" pitchFamily="18" charset="0"/>
                <a:cs typeface="Times New Roman" pitchFamily="18" charset="0"/>
              </a:rPr>
              <a:t>.</a:t>
            </a:r>
          </a:p>
          <a:p>
            <a:pPr algn="just"/>
            <a:r>
              <a:rPr lang="ru-RU" dirty="0">
                <a:solidFill>
                  <a:schemeClr val="bg1"/>
                </a:solidFill>
                <a:latin typeface="Times New Roman" pitchFamily="18" charset="0"/>
                <a:cs typeface="Times New Roman" pitchFamily="18" charset="0"/>
              </a:rPr>
              <a:t>До </a:t>
            </a:r>
            <a:r>
              <a:rPr lang="ru-RU" i="1" dirty="0" err="1">
                <a:solidFill>
                  <a:schemeClr val="bg1"/>
                </a:solidFill>
                <a:latin typeface="Times New Roman" pitchFamily="18" charset="0"/>
                <a:cs typeface="Times New Roman" pitchFamily="18" charset="0"/>
              </a:rPr>
              <a:t>бойової</a:t>
            </a:r>
            <a:r>
              <a:rPr lang="ru-RU" i="1" dirty="0">
                <a:solidFill>
                  <a:schemeClr val="bg1"/>
                </a:solidFill>
                <a:latin typeface="Times New Roman" pitchFamily="18" charset="0"/>
                <a:cs typeface="Times New Roman" pitchFamily="18" charset="0"/>
              </a:rPr>
              <a:t> </a:t>
            </a:r>
            <a:r>
              <a:rPr lang="ru-RU" i="1" dirty="0" err="1">
                <a:solidFill>
                  <a:schemeClr val="bg1"/>
                </a:solidFill>
                <a:latin typeface="Times New Roman" pitchFamily="18" charset="0"/>
                <a:cs typeface="Times New Roman" pitchFamily="18" charset="0"/>
              </a:rPr>
              <a:t>зброї</a:t>
            </a:r>
            <a:r>
              <a:rPr lang="ru-RU" i="1"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відносять</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гвинтівки</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карабіни</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автомати</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пістолети</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револьвери</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тощо</a:t>
            </a:r>
            <a:r>
              <a:rPr lang="ru-RU" dirty="0">
                <a:solidFill>
                  <a:schemeClr val="bg1"/>
                </a:solidFill>
                <a:latin typeface="Times New Roman" pitchFamily="18" charset="0"/>
                <a:cs typeface="Times New Roman" pitchFamily="18" charset="0"/>
              </a:rPr>
              <a:t>; до </a:t>
            </a:r>
            <a:r>
              <a:rPr lang="ru-RU" i="1" dirty="0" err="1">
                <a:solidFill>
                  <a:schemeClr val="bg1"/>
                </a:solidFill>
                <a:latin typeface="Times New Roman" pitchFamily="18" charset="0"/>
                <a:cs typeface="Times New Roman" pitchFamily="18" charset="0"/>
              </a:rPr>
              <a:t>мисливської</a:t>
            </a:r>
            <a:r>
              <a:rPr lang="ru-RU" i="1" dirty="0">
                <a:solidFill>
                  <a:schemeClr val="bg1"/>
                </a:solidFill>
                <a:latin typeface="Times New Roman" pitchFamily="18" charset="0"/>
                <a:cs typeface="Times New Roman" pitchFamily="18" charset="0"/>
              </a:rPr>
              <a:t>  </a:t>
            </a:r>
            <a:r>
              <a:rPr lang="ru-RU" i="1" dirty="0" err="1">
                <a:solidFill>
                  <a:schemeClr val="bg1"/>
                </a:solidFill>
                <a:latin typeface="Times New Roman" pitchFamily="18" charset="0"/>
                <a:cs typeface="Times New Roman" pitchFamily="18" charset="0"/>
              </a:rPr>
              <a:t>рушниці</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карабіни</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штуцери</a:t>
            </a:r>
            <a:r>
              <a:rPr lang="ru-RU" dirty="0">
                <a:solidFill>
                  <a:schemeClr val="bg1"/>
                </a:solidFill>
                <a:latin typeface="Times New Roman" pitchFamily="18" charset="0"/>
                <a:cs typeface="Times New Roman" pitchFamily="18" charset="0"/>
              </a:rPr>
              <a:t>; до </a:t>
            </a:r>
            <a:r>
              <a:rPr lang="ru-RU" i="1" dirty="0" err="1">
                <a:solidFill>
                  <a:schemeClr val="bg1"/>
                </a:solidFill>
                <a:latin typeface="Times New Roman" pitchFamily="18" charset="0"/>
                <a:cs typeface="Times New Roman" pitchFamily="18" charset="0"/>
              </a:rPr>
              <a:t>спортивної</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малокаліберні</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гвинтівки</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пістолети</a:t>
            </a:r>
            <a:r>
              <a:rPr lang="ru-RU" dirty="0">
                <a:solidFill>
                  <a:schemeClr val="bg1"/>
                </a:solidFill>
                <a:latin typeface="Times New Roman" pitchFamily="18" charset="0"/>
                <a:cs typeface="Times New Roman" pitchFamily="18" charset="0"/>
              </a:rPr>
              <a:t>, а </a:t>
            </a:r>
            <a:r>
              <a:rPr lang="ru-RU" dirty="0" err="1">
                <a:solidFill>
                  <a:schemeClr val="bg1"/>
                </a:solidFill>
                <a:latin typeface="Times New Roman" pitchFamily="18" charset="0"/>
                <a:cs typeface="Times New Roman" pitchFamily="18" charset="0"/>
              </a:rPr>
              <a:t>також</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пневматичну</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зброю</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хоча</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остання</a:t>
            </a:r>
            <a:r>
              <a:rPr lang="ru-RU" dirty="0">
                <a:solidFill>
                  <a:schemeClr val="bg1"/>
                </a:solidFill>
                <a:latin typeface="Times New Roman" pitchFamily="18" charset="0"/>
                <a:cs typeface="Times New Roman" pitchFamily="18" charset="0"/>
              </a:rPr>
              <a:t> не є </a:t>
            </a:r>
            <a:r>
              <a:rPr lang="ru-RU" dirty="0" err="1">
                <a:solidFill>
                  <a:schemeClr val="bg1"/>
                </a:solidFill>
                <a:latin typeface="Times New Roman" pitchFamily="18" charset="0"/>
                <a:cs typeface="Times New Roman" pitchFamily="18" charset="0"/>
              </a:rPr>
              <a:t>вогнепальною</a:t>
            </a:r>
            <a:r>
              <a:rPr lang="ru-RU" dirty="0">
                <a:solidFill>
                  <a:schemeClr val="bg1"/>
                </a:solidFill>
                <a:latin typeface="Times New Roman" pitchFamily="18" charset="0"/>
                <a:cs typeface="Times New Roman" pitchFamily="18" charset="0"/>
              </a:rPr>
              <a:t>. </a:t>
            </a:r>
          </a:p>
          <a:p>
            <a:pPr algn="just"/>
            <a:endParaRPr lang="uk-UA"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889083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p:txBody>
          <a:bodyPr/>
          <a:lstStyle/>
          <a:p>
            <a:pPr algn="just"/>
            <a:r>
              <a:rPr lang="uk-UA" dirty="0">
                <a:solidFill>
                  <a:schemeClr val="bg1"/>
                </a:solidFill>
                <a:latin typeface="Times New Roman" pitchFamily="18" charset="0"/>
                <a:cs typeface="Times New Roman" pitchFamily="18" charset="0"/>
              </a:rPr>
              <a:t>Судова балістика вивчає бойову ручну вогнепальну зброю, кустарну і саморобну, виготовлену на зразок бойової (револьвери, пістолети, пістолети-кулемети і автомати), основні відомості про яку корисно знати для одержання балістичної інформації при розслідуванні.</a:t>
            </a:r>
          </a:p>
        </p:txBody>
      </p:sp>
    </p:spTree>
    <p:extLst>
      <p:ext uri="{BB962C8B-B14F-4D97-AF65-F5344CB8AC3E}">
        <p14:creationId xmlns:p14="http://schemas.microsoft.com/office/powerpoint/2010/main" val="3602293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0" y="188640"/>
            <a:ext cx="9144000" cy="6408712"/>
          </a:xfrm>
        </p:spPr>
        <p:txBody>
          <a:bodyPr>
            <a:normAutofit fontScale="92500" lnSpcReduction="20000"/>
          </a:bodyPr>
          <a:lstStyle/>
          <a:p>
            <a:pPr algn="just"/>
            <a:r>
              <a:rPr lang="ru-RU" dirty="0" err="1">
                <a:solidFill>
                  <a:schemeClr val="bg1"/>
                </a:solidFill>
                <a:latin typeface="Times New Roman" pitchFamily="18" charset="0"/>
                <a:cs typeface="Times New Roman" pitchFamily="18" charset="0"/>
              </a:rPr>
              <a:t>Револьвери</a:t>
            </a:r>
            <a:r>
              <a:rPr lang="ru-RU" dirty="0">
                <a:solidFill>
                  <a:schemeClr val="bg1"/>
                </a:solidFill>
                <a:latin typeface="Times New Roman" pitchFamily="18" charset="0"/>
                <a:cs typeface="Times New Roman" pitchFamily="18" charset="0"/>
              </a:rPr>
              <a:t>. Револьвер – </a:t>
            </a:r>
            <a:r>
              <a:rPr lang="ru-RU" dirty="0" err="1">
                <a:solidFill>
                  <a:schemeClr val="bg1"/>
                </a:solidFill>
                <a:latin typeface="Times New Roman" pitchFamily="18" charset="0"/>
                <a:cs typeface="Times New Roman" pitchFamily="18" charset="0"/>
              </a:rPr>
              <a:t>це</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короткоствольна</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довжина</a:t>
            </a:r>
            <a:r>
              <a:rPr lang="ru-RU" dirty="0">
                <a:solidFill>
                  <a:schemeClr val="bg1"/>
                </a:solidFill>
                <a:latin typeface="Times New Roman" pitchFamily="18" charset="0"/>
                <a:cs typeface="Times New Roman" pitchFamily="18" charset="0"/>
              </a:rPr>
              <a:t> ствола </a:t>
            </a:r>
            <a:r>
              <a:rPr lang="ru-RU" dirty="0" err="1">
                <a:solidFill>
                  <a:schemeClr val="bg1"/>
                </a:solidFill>
                <a:latin typeface="Times New Roman" pitchFamily="18" charset="0"/>
                <a:cs typeface="Times New Roman" pitchFamily="18" charset="0"/>
              </a:rPr>
              <a:t>від</a:t>
            </a:r>
            <a:r>
              <a:rPr lang="ru-RU" dirty="0">
                <a:solidFill>
                  <a:schemeClr val="bg1"/>
                </a:solidFill>
                <a:latin typeface="Times New Roman" pitchFamily="18" charset="0"/>
                <a:cs typeface="Times New Roman" pitchFamily="18" charset="0"/>
              </a:rPr>
              <a:t> 57 до 267 мм) </a:t>
            </a:r>
            <a:r>
              <a:rPr lang="ru-RU" dirty="0" err="1">
                <a:solidFill>
                  <a:schemeClr val="bg1"/>
                </a:solidFill>
                <a:latin typeface="Times New Roman" pitchFamily="18" charset="0"/>
                <a:cs typeface="Times New Roman" pitchFamily="18" charset="0"/>
              </a:rPr>
              <a:t>багатозарядна</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неавтоматична</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вогнепальна</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зброя</a:t>
            </a:r>
            <a:r>
              <a:rPr lang="ru-RU" dirty="0">
                <a:solidFill>
                  <a:schemeClr val="bg1"/>
                </a:solidFill>
                <a:latin typeface="Times New Roman" pitchFamily="18" charset="0"/>
                <a:cs typeface="Times New Roman" pitchFamily="18" charset="0"/>
              </a:rPr>
              <a:t> з </a:t>
            </a:r>
            <a:r>
              <a:rPr lang="ru-RU" dirty="0" err="1">
                <a:solidFill>
                  <a:schemeClr val="bg1"/>
                </a:solidFill>
                <a:latin typeface="Times New Roman" pitchFamily="18" charset="0"/>
                <a:cs typeface="Times New Roman" pitchFamily="18" charset="0"/>
              </a:rPr>
              <a:t>обертальним</a:t>
            </a:r>
            <a:r>
              <a:rPr lang="ru-RU" dirty="0">
                <a:solidFill>
                  <a:schemeClr val="bg1"/>
                </a:solidFill>
                <a:latin typeface="Times New Roman" pitchFamily="18" charset="0"/>
                <a:cs typeface="Times New Roman" pitchFamily="18" charset="0"/>
              </a:rPr>
              <a:t> барабаном, </a:t>
            </a:r>
            <a:r>
              <a:rPr lang="ru-RU" dirty="0" err="1">
                <a:solidFill>
                  <a:schemeClr val="bg1"/>
                </a:solidFill>
                <a:latin typeface="Times New Roman" pitchFamily="18" charset="0"/>
                <a:cs typeface="Times New Roman" pitchFamily="18" charset="0"/>
              </a:rPr>
              <a:t>який</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слугує</a:t>
            </a:r>
            <a:r>
              <a:rPr lang="ru-RU" dirty="0">
                <a:solidFill>
                  <a:schemeClr val="bg1"/>
                </a:solidFill>
                <a:latin typeface="Times New Roman" pitchFamily="18" charset="0"/>
                <a:cs typeface="Times New Roman" pitchFamily="18" charset="0"/>
              </a:rPr>
              <a:t> патронником.</a:t>
            </a:r>
          </a:p>
          <a:p>
            <a:pPr algn="just"/>
            <a:endParaRPr lang="ru-RU" dirty="0">
              <a:solidFill>
                <a:schemeClr val="bg1"/>
              </a:solidFill>
              <a:latin typeface="Times New Roman" pitchFamily="18" charset="0"/>
              <a:cs typeface="Times New Roman" pitchFamily="18" charset="0"/>
            </a:endParaRPr>
          </a:p>
          <a:p>
            <a:pPr algn="just"/>
            <a:r>
              <a:rPr lang="uk-UA" dirty="0">
                <a:solidFill>
                  <a:schemeClr val="bg1"/>
                </a:solidFill>
                <a:latin typeface="Times New Roman" pitchFamily="18" charset="0"/>
                <a:cs typeface="Times New Roman" pitchFamily="18" charset="0"/>
              </a:rPr>
              <a:t>Пістолети. Пістолет – ручна </a:t>
            </a:r>
            <a:r>
              <a:rPr lang="uk-UA" dirty="0" err="1">
                <a:solidFill>
                  <a:schemeClr val="bg1"/>
                </a:solidFill>
                <a:latin typeface="Times New Roman" pitchFamily="18" charset="0"/>
                <a:cs typeface="Times New Roman" pitchFamily="18" charset="0"/>
              </a:rPr>
              <a:t>короткоствольна</a:t>
            </a:r>
            <a:r>
              <a:rPr lang="uk-UA" dirty="0">
                <a:solidFill>
                  <a:schemeClr val="bg1"/>
                </a:solidFill>
                <a:latin typeface="Times New Roman" pitchFamily="18" charset="0"/>
                <a:cs typeface="Times New Roman" pitchFamily="18" charset="0"/>
              </a:rPr>
              <a:t> (довжина ствола від 53 до 250 мм) багатозарядна автоматична вогнепальна зброя. Калібр зброї коливається від 2.7 до 1 і ,45 мм. Всі пістолети мають змінні магазини. У слідчій практиці зустрічаються такі моделі вітчизняних пістолетів: 6,35 мм – тульський </a:t>
            </a:r>
            <a:r>
              <a:rPr lang="uk-UA" dirty="0" err="1">
                <a:solidFill>
                  <a:schemeClr val="bg1"/>
                </a:solidFill>
                <a:latin typeface="Times New Roman" pitchFamily="18" charset="0"/>
                <a:cs typeface="Times New Roman" pitchFamily="18" charset="0"/>
              </a:rPr>
              <a:t>Коровіна</a:t>
            </a:r>
            <a:r>
              <a:rPr lang="uk-UA" dirty="0">
                <a:solidFill>
                  <a:schemeClr val="bg1"/>
                </a:solidFill>
                <a:latin typeface="Times New Roman" pitchFamily="18" charset="0"/>
                <a:cs typeface="Times New Roman" pitchFamily="18" charset="0"/>
              </a:rPr>
              <a:t> (ТК), 7,62 мм – тульський Токарева (ТТ), 9 мм – Макарова (П М), 9 мм - автоматичний пістолет </a:t>
            </a:r>
            <a:r>
              <a:rPr lang="uk-UA" dirty="0" err="1">
                <a:solidFill>
                  <a:schemeClr val="bg1"/>
                </a:solidFill>
                <a:latin typeface="Times New Roman" pitchFamily="18" charset="0"/>
                <a:cs typeface="Times New Roman" pitchFamily="18" charset="0"/>
              </a:rPr>
              <a:t>Стєчкіна</a:t>
            </a:r>
            <a:r>
              <a:rPr lang="uk-UA" dirty="0">
                <a:solidFill>
                  <a:schemeClr val="bg1"/>
                </a:solidFill>
                <a:latin typeface="Times New Roman" pitchFamily="18" charset="0"/>
                <a:cs typeface="Times New Roman" pitchFamily="18" charset="0"/>
              </a:rPr>
              <a:t> (АПС), 5,45 мм – спеціальний малокаліберний (ПСМ) і спортивні малокаліберні пістолети (5,6 мм).</a:t>
            </a:r>
          </a:p>
        </p:txBody>
      </p:sp>
    </p:spTree>
    <p:extLst>
      <p:ext uri="{BB962C8B-B14F-4D97-AF65-F5344CB8AC3E}">
        <p14:creationId xmlns:p14="http://schemas.microsoft.com/office/powerpoint/2010/main" val="3873342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7200" y="980728"/>
            <a:ext cx="8229600" cy="5145435"/>
          </a:xfrm>
        </p:spPr>
        <p:txBody>
          <a:bodyPr>
            <a:normAutofit lnSpcReduction="10000"/>
          </a:bodyPr>
          <a:lstStyle/>
          <a:p>
            <a:pPr algn="just"/>
            <a:r>
              <a:rPr lang="uk-UA" dirty="0">
                <a:solidFill>
                  <a:schemeClr val="bg1"/>
                </a:solidFill>
                <a:latin typeface="Times New Roman" pitchFamily="18" charset="0"/>
                <a:cs typeface="Times New Roman" pitchFamily="18" charset="0"/>
              </a:rPr>
              <a:t>Гвинтівки і карабіни. Гвинтівка – це довгоствольна (довжина ствола – від 600 до 800 мм) одно-або багатозарядна неавтоматична вогнепальна зброя. 7,62 мм-гвинтівка зразка 1891/1930 рр. була кращим конструктивним вирішенням завдань піхотної зброї (винахідник – капітан російської армії </a:t>
            </a:r>
            <a:r>
              <a:rPr lang="uk-UA" dirty="0" err="1">
                <a:solidFill>
                  <a:schemeClr val="bg1"/>
                </a:solidFill>
                <a:latin typeface="Times New Roman" pitchFamily="18" charset="0"/>
                <a:cs typeface="Times New Roman" pitchFamily="18" charset="0"/>
              </a:rPr>
              <a:t>Мосін</a:t>
            </a:r>
            <a:r>
              <a:rPr lang="uk-UA" dirty="0">
                <a:solidFill>
                  <a:schemeClr val="bg1"/>
                </a:solidFill>
                <a:latin typeface="Times New Roman" pitchFamily="18" charset="0"/>
                <a:cs typeface="Times New Roman" pitchFamily="18" charset="0"/>
              </a:rPr>
              <a:t>). Гвинтівка </a:t>
            </a:r>
            <a:r>
              <a:rPr lang="uk-UA" dirty="0" err="1">
                <a:solidFill>
                  <a:schemeClr val="bg1"/>
                </a:solidFill>
                <a:latin typeface="Times New Roman" pitchFamily="18" charset="0"/>
                <a:cs typeface="Times New Roman" pitchFamily="18" charset="0"/>
              </a:rPr>
              <a:t>Мосіна</a:t>
            </a:r>
            <a:r>
              <a:rPr lang="uk-UA" dirty="0">
                <a:solidFill>
                  <a:schemeClr val="bg1"/>
                </a:solidFill>
                <a:latin typeface="Times New Roman" pitchFamily="18" charset="0"/>
                <a:cs typeface="Times New Roman" pitchFamily="18" charset="0"/>
              </a:rPr>
              <a:t> в першу і другу світові війни вистояла проти німецьких гвинтівок Маузера, </a:t>
            </a:r>
            <a:r>
              <a:rPr lang="uk-UA" dirty="0" err="1">
                <a:solidFill>
                  <a:schemeClr val="bg1"/>
                </a:solidFill>
                <a:latin typeface="Times New Roman" pitchFamily="18" charset="0"/>
                <a:cs typeface="Times New Roman" pitchFamily="18" charset="0"/>
              </a:rPr>
              <a:t>Манліхера</a:t>
            </a:r>
            <a:r>
              <a:rPr lang="uk-UA" dirty="0">
                <a:solidFill>
                  <a:schemeClr val="bg1"/>
                </a:solidFill>
                <a:latin typeface="Times New Roman" pitchFamily="18" charset="0"/>
                <a:cs typeface="Times New Roman" pitchFamily="18" charset="0"/>
              </a:rPr>
              <a:t> тощо.</a:t>
            </a:r>
          </a:p>
        </p:txBody>
      </p:sp>
    </p:spTree>
    <p:extLst>
      <p:ext uri="{BB962C8B-B14F-4D97-AF65-F5344CB8AC3E}">
        <p14:creationId xmlns:p14="http://schemas.microsoft.com/office/powerpoint/2010/main" val="2972233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7200" y="404664"/>
            <a:ext cx="8229600" cy="6048672"/>
          </a:xfrm>
        </p:spPr>
        <p:txBody>
          <a:bodyPr>
            <a:normAutofit lnSpcReduction="10000"/>
          </a:bodyPr>
          <a:lstStyle/>
          <a:p>
            <a:pPr algn="just"/>
            <a:r>
              <a:rPr lang="ru-RU" dirty="0" err="1">
                <a:solidFill>
                  <a:schemeClr val="bg1"/>
                </a:solidFill>
                <a:latin typeface="Times New Roman" pitchFamily="18" charset="0"/>
                <a:cs typeface="Times New Roman" pitchFamily="18" charset="0"/>
              </a:rPr>
              <a:t>Карабін</a:t>
            </a:r>
            <a:r>
              <a:rPr lang="ru-RU" dirty="0">
                <a:solidFill>
                  <a:schemeClr val="bg1"/>
                </a:solidFill>
                <a:latin typeface="Times New Roman" pitchFamily="18" charset="0"/>
                <a:cs typeface="Times New Roman" pitchFamily="18" charset="0"/>
              </a:rPr>
              <a:t> – </a:t>
            </a:r>
            <a:r>
              <a:rPr lang="ru-RU" dirty="0" err="1">
                <a:solidFill>
                  <a:schemeClr val="bg1"/>
                </a:solidFill>
                <a:latin typeface="Times New Roman" pitchFamily="18" charset="0"/>
                <a:cs typeface="Times New Roman" pitchFamily="18" charset="0"/>
              </a:rPr>
              <a:t>це</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середньоствольна</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довжина</a:t>
            </a:r>
            <a:r>
              <a:rPr lang="ru-RU" dirty="0">
                <a:solidFill>
                  <a:schemeClr val="bg1"/>
                </a:solidFill>
                <a:latin typeface="Times New Roman" pitchFamily="18" charset="0"/>
                <a:cs typeface="Times New Roman" pitchFamily="18" charset="0"/>
              </a:rPr>
              <a:t> ствола </a:t>
            </a:r>
            <a:r>
              <a:rPr lang="ru-RU" dirty="0" err="1">
                <a:solidFill>
                  <a:schemeClr val="bg1"/>
                </a:solidFill>
                <a:latin typeface="Times New Roman" pitchFamily="18" charset="0"/>
                <a:cs typeface="Times New Roman" pitchFamily="18" charset="0"/>
              </a:rPr>
              <a:t>варіює</a:t>
            </a:r>
            <a:r>
              <a:rPr lang="ru-RU" dirty="0">
                <a:solidFill>
                  <a:schemeClr val="bg1"/>
                </a:solidFill>
                <a:latin typeface="Times New Roman" pitchFamily="18" charset="0"/>
                <a:cs typeface="Times New Roman" pitchFamily="18" charset="0"/>
              </a:rPr>
              <a:t> до 600 мм) одно </a:t>
            </a:r>
            <a:r>
              <a:rPr lang="ru-RU" dirty="0" err="1">
                <a:solidFill>
                  <a:schemeClr val="bg1"/>
                </a:solidFill>
                <a:latin typeface="Times New Roman" pitchFamily="18" charset="0"/>
                <a:cs typeface="Times New Roman" pitchFamily="18" charset="0"/>
              </a:rPr>
              <a:t>або</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багатозарядна</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неавтоматична</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вогнепальна</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зброя</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виготовлена</a:t>
            </a:r>
            <a:r>
              <a:rPr lang="ru-RU" dirty="0">
                <a:solidFill>
                  <a:schemeClr val="bg1"/>
                </a:solidFill>
                <a:latin typeface="Times New Roman" pitchFamily="18" charset="0"/>
                <a:cs typeface="Times New Roman" pitchFamily="18" charset="0"/>
              </a:rPr>
              <a:t> на </a:t>
            </a:r>
            <a:r>
              <a:rPr lang="ru-RU" dirty="0" err="1">
                <a:solidFill>
                  <a:schemeClr val="bg1"/>
                </a:solidFill>
                <a:latin typeface="Times New Roman" pitchFamily="18" charset="0"/>
                <a:cs typeface="Times New Roman" pitchFamily="18" charset="0"/>
              </a:rPr>
              <a:t>основі</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гвинтівки</a:t>
            </a:r>
            <a:r>
              <a:rPr lang="ru-RU" dirty="0">
                <a:solidFill>
                  <a:schemeClr val="bg1"/>
                </a:solidFill>
                <a:latin typeface="Times New Roman" pitchFamily="18" charset="0"/>
                <a:cs typeface="Times New Roman" pitchFamily="18" charset="0"/>
              </a:rPr>
              <a:t> в </a:t>
            </a:r>
            <a:r>
              <a:rPr lang="ru-RU" dirty="0" err="1">
                <a:solidFill>
                  <a:schemeClr val="bg1"/>
                </a:solidFill>
                <a:latin typeface="Times New Roman" pitchFamily="18" charset="0"/>
                <a:cs typeface="Times New Roman" pitchFamily="18" charset="0"/>
              </a:rPr>
              <a:t>результаті</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укорочення</a:t>
            </a:r>
            <a:r>
              <a:rPr lang="ru-RU" dirty="0">
                <a:solidFill>
                  <a:schemeClr val="bg1"/>
                </a:solidFill>
                <a:latin typeface="Times New Roman" pitchFamily="18" charset="0"/>
                <a:cs typeface="Times New Roman" pitchFamily="18" charset="0"/>
              </a:rPr>
              <a:t> ствола і приклада.</a:t>
            </a:r>
          </a:p>
          <a:p>
            <a:pPr algn="just"/>
            <a:endParaRPr lang="ru-RU" dirty="0">
              <a:solidFill>
                <a:schemeClr val="bg1"/>
              </a:solidFill>
              <a:latin typeface="Times New Roman" pitchFamily="18" charset="0"/>
              <a:cs typeface="Times New Roman" pitchFamily="18" charset="0"/>
            </a:endParaRPr>
          </a:p>
          <a:p>
            <a:pPr algn="just"/>
            <a:r>
              <a:rPr lang="uk-UA" dirty="0">
                <a:solidFill>
                  <a:schemeClr val="bg1"/>
                </a:solidFill>
                <a:latin typeface="Times New Roman" pitchFamily="18" charset="0"/>
                <a:cs typeface="Times New Roman" pitchFamily="18" charset="0"/>
              </a:rPr>
              <a:t>Пістолети-кулемети. Пістолет-кулемет – це сучасна багатозарядна автоматична, проміжна між пістолетами та автоматами, зброя. Довжина ствола в пістолетів, кулеметів коливається від 112 до 360 мм, що коротше автоматних, але довше пістолетних стволів. </a:t>
            </a:r>
          </a:p>
        </p:txBody>
      </p:sp>
    </p:spTree>
    <p:extLst>
      <p:ext uri="{BB962C8B-B14F-4D97-AF65-F5344CB8AC3E}">
        <p14:creationId xmlns:p14="http://schemas.microsoft.com/office/powerpoint/2010/main" val="816618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2971" y="-459432"/>
            <a:ext cx="8496944"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753" y="1412776"/>
            <a:ext cx="3600400" cy="97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989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7200" y="1124744"/>
            <a:ext cx="8229600" cy="5001419"/>
          </a:xfrm>
        </p:spPr>
        <p:txBody>
          <a:bodyPr>
            <a:normAutofit fontScale="92500" lnSpcReduction="20000"/>
          </a:bodyPr>
          <a:lstStyle/>
          <a:p>
            <a:pPr algn="just"/>
            <a:r>
              <a:rPr lang="uk-UA" dirty="0">
                <a:solidFill>
                  <a:schemeClr val="bg1"/>
                </a:solidFill>
                <a:latin typeface="Times New Roman" pitchFamily="18" charset="0"/>
                <a:cs typeface="Times New Roman" pitchFamily="18" charset="0"/>
              </a:rPr>
              <a:t>Автомати. Автомат – це ручна </a:t>
            </a:r>
            <a:r>
              <a:rPr lang="uk-UA" dirty="0" err="1">
                <a:solidFill>
                  <a:schemeClr val="bg1"/>
                </a:solidFill>
                <a:latin typeface="Times New Roman" pitchFamily="18" charset="0"/>
                <a:cs typeface="Times New Roman" pitchFamily="18" charset="0"/>
              </a:rPr>
              <a:t>середньоствольна</a:t>
            </a:r>
            <a:r>
              <a:rPr lang="uk-UA" dirty="0">
                <a:solidFill>
                  <a:schemeClr val="bg1"/>
                </a:solidFill>
                <a:latin typeface="Times New Roman" pitchFamily="18" charset="0"/>
                <a:cs typeface="Times New Roman" pitchFamily="18" charset="0"/>
              </a:rPr>
              <a:t> (довжина ствола коливається від 225 до 530 мм) багатозарядна автоматична вогнепальна зброя, призначена для ведення вогню як одиночними, гак і серіями пострілів. Автомат – це багатозарядна автоматична гвинтівка, яка використовується для штурму. Тому в деяких країнах автомати називають штурмовими гвинтівками, наприклад, «</a:t>
            </a:r>
            <a:r>
              <a:rPr lang="uk-UA" dirty="0" err="1">
                <a:solidFill>
                  <a:schemeClr val="bg1"/>
                </a:solidFill>
                <a:latin typeface="Times New Roman" pitchFamily="18" charset="0"/>
                <a:cs typeface="Times New Roman" pitchFamily="18" charset="0"/>
              </a:rPr>
              <a:t>Фолькс-штурм</a:t>
            </a:r>
            <a:r>
              <a:rPr lang="uk-UA" dirty="0">
                <a:solidFill>
                  <a:schemeClr val="bg1"/>
                </a:solidFill>
                <a:latin typeface="Times New Roman" pitchFamily="18" charset="0"/>
                <a:cs typeface="Times New Roman" pitchFamily="18" charset="0"/>
              </a:rPr>
              <a:t> ФТ-45» (ФРН), «</a:t>
            </a:r>
            <a:r>
              <a:rPr lang="uk-UA" dirty="0" err="1">
                <a:solidFill>
                  <a:schemeClr val="bg1"/>
                </a:solidFill>
                <a:latin typeface="Times New Roman" pitchFamily="18" charset="0"/>
                <a:cs typeface="Times New Roman" pitchFamily="18" charset="0"/>
              </a:rPr>
              <a:t>Гаранд</a:t>
            </a:r>
            <a:r>
              <a:rPr lang="uk-UA" dirty="0">
                <a:solidFill>
                  <a:schemeClr val="bg1"/>
                </a:solidFill>
                <a:latin typeface="Times New Roman" pitchFamily="18" charset="0"/>
                <a:cs typeface="Times New Roman" pitchFamily="18" charset="0"/>
              </a:rPr>
              <a:t> МІ» (США), «</a:t>
            </a:r>
            <a:r>
              <a:rPr lang="uk-UA" dirty="0" err="1">
                <a:solidFill>
                  <a:schemeClr val="bg1"/>
                </a:solidFill>
                <a:latin typeface="Times New Roman" pitchFamily="18" charset="0"/>
                <a:cs typeface="Times New Roman" pitchFamily="18" charset="0"/>
              </a:rPr>
              <a:t>Клєрон</a:t>
            </a:r>
            <a:r>
              <a:rPr lang="uk-UA" dirty="0">
                <a:solidFill>
                  <a:schemeClr val="bg1"/>
                </a:solidFill>
                <a:latin typeface="Times New Roman" pitchFamily="18" charset="0"/>
                <a:cs typeface="Times New Roman" pitchFamily="18" charset="0"/>
              </a:rPr>
              <a:t> ФАМАС» (Франція).</a:t>
            </a:r>
          </a:p>
        </p:txBody>
      </p:sp>
    </p:spTree>
    <p:extLst>
      <p:ext uri="{BB962C8B-B14F-4D97-AF65-F5344CB8AC3E}">
        <p14:creationId xmlns:p14="http://schemas.microsoft.com/office/powerpoint/2010/main" val="581372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67544" y="4941168"/>
            <a:ext cx="8280920" cy="1224136"/>
          </a:xfrm>
        </p:spPr>
        <p:txBody>
          <a:bodyPr>
            <a:noAutofit/>
          </a:bodyPr>
          <a:lstStyle/>
          <a:p>
            <a:r>
              <a:rPr lang="ru-RU" sz="2400" dirty="0">
                <a:solidFill>
                  <a:schemeClr val="bg1"/>
                </a:solidFill>
              </a:rPr>
              <a:t>Рис. 6. </a:t>
            </a:r>
            <a:r>
              <a:rPr lang="ru-RU" sz="2400" dirty="0" err="1">
                <a:solidFill>
                  <a:schemeClr val="bg1"/>
                </a:solidFill>
              </a:rPr>
              <a:t>Автомати</a:t>
            </a:r>
            <a:r>
              <a:rPr lang="ru-RU" sz="2400" dirty="0">
                <a:solidFill>
                  <a:schemeClr val="bg1"/>
                </a:solidFill>
              </a:rPr>
              <a:t> Калашникова: 1 – АК - </a:t>
            </a:r>
            <a:r>
              <a:rPr lang="ru-RU" sz="2400" dirty="0" err="1">
                <a:solidFill>
                  <a:schemeClr val="bg1"/>
                </a:solidFill>
              </a:rPr>
              <a:t>калібр</a:t>
            </a:r>
            <a:r>
              <a:rPr lang="ru-RU" sz="2400" dirty="0">
                <a:solidFill>
                  <a:schemeClr val="bg1"/>
                </a:solidFill>
              </a:rPr>
              <a:t> 7,62мм; 2 – АКМ- 74 - </a:t>
            </a:r>
            <a:r>
              <a:rPr lang="ru-RU" sz="2400" dirty="0" err="1">
                <a:solidFill>
                  <a:schemeClr val="bg1"/>
                </a:solidFill>
              </a:rPr>
              <a:t>калібр</a:t>
            </a:r>
            <a:r>
              <a:rPr lang="ru-RU" sz="2400" dirty="0">
                <a:solidFill>
                  <a:schemeClr val="bg1"/>
                </a:solidFill>
              </a:rPr>
              <a:t> 5,45мм</a:t>
            </a:r>
            <a:endParaRPr lang="uk-UA" sz="2400" dirty="0">
              <a:solidFill>
                <a:schemeClr val="bg1"/>
              </a:solidFill>
            </a:endParaRPr>
          </a:p>
        </p:txBody>
      </p:sp>
      <p:pic>
        <p:nvPicPr>
          <p:cNvPr id="184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35361" y="3212976"/>
            <a:ext cx="5256584" cy="1876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1556792"/>
            <a:ext cx="5328592" cy="1486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350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1714202"/>
          </a:xfrm>
        </p:spPr>
        <p:txBody>
          <a:bodyPr>
            <a:normAutofit fontScale="90000"/>
          </a:bodyPr>
          <a:lstStyle/>
          <a:p>
            <a:r>
              <a:rPr lang="ru-RU" dirty="0" err="1">
                <a:solidFill>
                  <a:schemeClr val="bg1"/>
                </a:solidFill>
              </a:rPr>
              <a:t>Кожен</a:t>
            </a:r>
            <a:r>
              <a:rPr lang="ru-RU" dirty="0">
                <a:solidFill>
                  <a:schemeClr val="bg1"/>
                </a:solidFill>
              </a:rPr>
              <a:t> вид </a:t>
            </a:r>
            <a:r>
              <a:rPr lang="ru-RU" dirty="0" err="1">
                <a:solidFill>
                  <a:schemeClr val="bg1"/>
                </a:solidFill>
              </a:rPr>
              <a:t>зброї</a:t>
            </a:r>
            <a:r>
              <a:rPr lang="ru-RU" dirty="0">
                <a:solidFill>
                  <a:schemeClr val="bg1"/>
                </a:solidFill>
              </a:rPr>
              <a:t> </a:t>
            </a:r>
            <a:r>
              <a:rPr lang="ru-RU" dirty="0" err="1">
                <a:solidFill>
                  <a:schemeClr val="bg1"/>
                </a:solidFill>
              </a:rPr>
              <a:t>відповідно</a:t>
            </a:r>
            <a:r>
              <a:rPr lang="ru-RU" dirty="0">
                <a:solidFill>
                  <a:schemeClr val="bg1"/>
                </a:solidFill>
              </a:rPr>
              <a:t> до </a:t>
            </a:r>
            <a:r>
              <a:rPr lang="ru-RU" dirty="0" err="1">
                <a:solidFill>
                  <a:schemeClr val="bg1"/>
                </a:solidFill>
              </a:rPr>
              <a:t>цільового</a:t>
            </a:r>
            <a:r>
              <a:rPr lang="ru-RU" dirty="0">
                <a:solidFill>
                  <a:schemeClr val="bg1"/>
                </a:solidFill>
              </a:rPr>
              <a:t> </a:t>
            </a:r>
            <a:r>
              <a:rPr lang="ru-RU" dirty="0" err="1">
                <a:solidFill>
                  <a:schemeClr val="bg1"/>
                </a:solidFill>
              </a:rPr>
              <a:t>призначення</a:t>
            </a:r>
            <a:r>
              <a:rPr lang="ru-RU" dirty="0">
                <a:solidFill>
                  <a:schemeClr val="bg1"/>
                </a:solidFill>
              </a:rPr>
              <a:t> </a:t>
            </a:r>
            <a:r>
              <a:rPr lang="ru-RU" dirty="0" err="1">
                <a:solidFill>
                  <a:schemeClr val="bg1"/>
                </a:solidFill>
              </a:rPr>
              <a:t>має</a:t>
            </a:r>
            <a:r>
              <a:rPr lang="ru-RU" dirty="0">
                <a:solidFill>
                  <a:schemeClr val="bg1"/>
                </a:solidFill>
              </a:rPr>
              <a:t> свою </a:t>
            </a:r>
            <a:r>
              <a:rPr lang="ru-RU" dirty="0" err="1">
                <a:solidFill>
                  <a:schemeClr val="bg1"/>
                </a:solidFill>
              </a:rPr>
              <a:t>специфічну</a:t>
            </a:r>
            <a:r>
              <a:rPr lang="ru-RU" dirty="0">
                <a:solidFill>
                  <a:schemeClr val="bg1"/>
                </a:solidFill>
              </a:rPr>
              <a:t> </a:t>
            </a:r>
            <a:r>
              <a:rPr lang="ru-RU" dirty="0" err="1">
                <a:solidFill>
                  <a:schemeClr val="bg1"/>
                </a:solidFill>
              </a:rPr>
              <a:t>конструкцію</a:t>
            </a:r>
            <a:r>
              <a:rPr lang="ru-RU" dirty="0">
                <a:solidFill>
                  <a:schemeClr val="bg1"/>
                </a:solidFill>
              </a:rPr>
              <a:t>.</a:t>
            </a:r>
            <a:endParaRPr lang="uk-UA" dirty="0">
              <a:solidFill>
                <a:schemeClr val="bg1"/>
              </a:solidFill>
            </a:endParaRPr>
          </a:p>
        </p:txBody>
      </p:sp>
      <p:sp>
        <p:nvSpPr>
          <p:cNvPr id="3" name="Объект 2"/>
          <p:cNvSpPr>
            <a:spLocks noGrp="1"/>
          </p:cNvSpPr>
          <p:nvPr>
            <p:ph idx="1"/>
          </p:nvPr>
        </p:nvSpPr>
        <p:spPr>
          <a:xfrm>
            <a:off x="323528" y="2708920"/>
            <a:ext cx="8363272" cy="3417243"/>
          </a:xfrm>
        </p:spPr>
        <p:txBody>
          <a:bodyPr/>
          <a:lstStyle/>
          <a:p>
            <a:pPr algn="just"/>
            <a:r>
              <a:rPr lang="ru-RU" dirty="0" err="1">
                <a:solidFill>
                  <a:schemeClr val="bg1"/>
                </a:solidFill>
                <a:latin typeface="Times New Roman" pitchFamily="18" charset="0"/>
                <a:cs typeface="Times New Roman" pitchFamily="18" charset="0"/>
              </a:rPr>
              <a:t>Мисливська</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зброя</a:t>
            </a:r>
            <a:r>
              <a:rPr lang="ru-RU" dirty="0">
                <a:solidFill>
                  <a:schemeClr val="bg1"/>
                </a:solidFill>
                <a:latin typeface="Times New Roman" pitchFamily="18" charset="0"/>
                <a:cs typeface="Times New Roman" pitchFamily="18" charset="0"/>
              </a:rPr>
              <a:t>, як правило, </a:t>
            </a:r>
            <a:r>
              <a:rPr lang="ru-RU" dirty="0" err="1">
                <a:solidFill>
                  <a:schemeClr val="bg1"/>
                </a:solidFill>
                <a:latin typeface="Times New Roman" pitchFamily="18" charset="0"/>
                <a:cs typeface="Times New Roman" pitchFamily="18" charset="0"/>
              </a:rPr>
              <a:t>буває</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заводського</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виготовлення</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проте</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зустрічається</a:t>
            </a:r>
            <a:r>
              <a:rPr lang="ru-RU" dirty="0">
                <a:solidFill>
                  <a:schemeClr val="bg1"/>
                </a:solidFill>
                <a:latin typeface="Times New Roman" pitchFamily="18" charset="0"/>
                <a:cs typeface="Times New Roman" pitchFamily="18" charset="0"/>
              </a:rPr>
              <a:t> й кустарного) і </a:t>
            </a:r>
            <a:r>
              <a:rPr lang="ru-RU" dirty="0" err="1">
                <a:solidFill>
                  <a:schemeClr val="bg1"/>
                </a:solidFill>
                <a:latin typeface="Times New Roman" pitchFamily="18" charset="0"/>
                <a:cs typeface="Times New Roman" pitchFamily="18" charset="0"/>
              </a:rPr>
              <a:t>поділяється</a:t>
            </a:r>
            <a:r>
              <a:rPr lang="ru-RU" dirty="0">
                <a:solidFill>
                  <a:schemeClr val="bg1"/>
                </a:solidFill>
                <a:latin typeface="Times New Roman" pitchFamily="18" charset="0"/>
                <a:cs typeface="Times New Roman" pitchFamily="18" charset="0"/>
              </a:rPr>
              <a:t> за видом снаряда, </a:t>
            </a:r>
            <a:r>
              <a:rPr lang="ru-RU" dirty="0" err="1">
                <a:solidFill>
                  <a:schemeClr val="bg1"/>
                </a:solidFill>
                <a:latin typeface="Times New Roman" pitchFamily="18" charset="0"/>
                <a:cs typeface="Times New Roman" pitchFamily="18" charset="0"/>
              </a:rPr>
              <a:t>який</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використовують</a:t>
            </a:r>
            <a:r>
              <a:rPr lang="ru-RU" dirty="0">
                <a:solidFill>
                  <a:schemeClr val="bg1"/>
                </a:solidFill>
                <a:latin typeface="Times New Roman" pitchFamily="18" charset="0"/>
                <a:cs typeface="Times New Roman" pitchFamily="18" charset="0"/>
              </a:rPr>
              <a:t>, на </a:t>
            </a:r>
            <a:r>
              <a:rPr lang="ru-RU" dirty="0" err="1">
                <a:solidFill>
                  <a:schemeClr val="bg1"/>
                </a:solidFill>
                <a:latin typeface="Times New Roman" pitchFamily="18" charset="0"/>
                <a:cs typeface="Times New Roman" pitchFamily="18" charset="0"/>
              </a:rPr>
              <a:t>кульову</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дробову</a:t>
            </a:r>
            <a:r>
              <a:rPr lang="ru-RU" dirty="0">
                <a:solidFill>
                  <a:schemeClr val="bg1"/>
                </a:solidFill>
                <a:latin typeface="Times New Roman" pitchFamily="18" charset="0"/>
                <a:cs typeface="Times New Roman" pitchFamily="18" charset="0"/>
              </a:rPr>
              <a:t> та </a:t>
            </a:r>
            <a:r>
              <a:rPr lang="ru-RU" dirty="0" err="1">
                <a:solidFill>
                  <a:schemeClr val="bg1"/>
                </a:solidFill>
                <a:latin typeface="Times New Roman" pitchFamily="18" charset="0"/>
                <a:cs typeface="Times New Roman" pitchFamily="18" charset="0"/>
              </a:rPr>
              <a:t>комбіновану</a:t>
            </a:r>
            <a:r>
              <a:rPr lang="ru-RU" dirty="0">
                <a:solidFill>
                  <a:schemeClr val="bg1"/>
                </a:solidFill>
                <a:latin typeface="Times New Roman" pitchFamily="18" charset="0"/>
                <a:cs typeface="Times New Roman" pitchFamily="18" charset="0"/>
              </a:rPr>
              <a:t>.</a:t>
            </a:r>
          </a:p>
          <a:p>
            <a:endParaRPr lang="uk-UA" dirty="0"/>
          </a:p>
        </p:txBody>
      </p:sp>
    </p:spTree>
    <p:extLst>
      <p:ext uri="{BB962C8B-B14F-4D97-AF65-F5344CB8AC3E}">
        <p14:creationId xmlns:p14="http://schemas.microsoft.com/office/powerpoint/2010/main" val="2987902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7200" y="764704"/>
            <a:ext cx="8229600" cy="5361459"/>
          </a:xfrm>
        </p:spPr>
        <p:txBody>
          <a:bodyPr>
            <a:normAutofit fontScale="92500" lnSpcReduction="10000"/>
          </a:bodyPr>
          <a:lstStyle/>
          <a:p>
            <a:pPr algn="just"/>
            <a:r>
              <a:rPr lang="uk-UA" dirty="0">
                <a:solidFill>
                  <a:schemeClr val="bg1"/>
                </a:solidFill>
                <a:latin typeface="Times New Roman" pitchFamily="18" charset="0"/>
                <a:cs typeface="Times New Roman" pitchFamily="18" charset="0"/>
              </a:rPr>
              <a:t>Кульова мисливська зброя має, як правило, один нарізний ствол, з якого стріляють тільки кулями. За калібром і видом застосовуваних боєприпасів розрізняють такі види кульових нарізних мисливських рушниць: штуцери та карабіни.</a:t>
            </a:r>
          </a:p>
          <a:p>
            <a:pPr algn="just"/>
            <a:endParaRPr lang="uk-UA" dirty="0">
              <a:solidFill>
                <a:schemeClr val="bg1"/>
              </a:solidFill>
              <a:latin typeface="Times New Roman" pitchFamily="18" charset="0"/>
              <a:cs typeface="Times New Roman" pitchFamily="18" charset="0"/>
            </a:endParaRPr>
          </a:p>
          <a:p>
            <a:pPr algn="just"/>
            <a:r>
              <a:rPr lang="uk-UA" dirty="0">
                <a:solidFill>
                  <a:schemeClr val="bg1"/>
                </a:solidFill>
                <a:latin typeface="Times New Roman" pitchFamily="18" charset="0"/>
                <a:cs typeface="Times New Roman" pitchFamily="18" charset="0"/>
              </a:rPr>
              <a:t>Дробова мисливська зброя має тільки гладкі, </a:t>
            </a:r>
            <a:r>
              <a:rPr lang="uk-UA" dirty="0" err="1">
                <a:solidFill>
                  <a:schemeClr val="bg1"/>
                </a:solidFill>
                <a:latin typeface="Times New Roman" pitchFamily="18" charset="0"/>
                <a:cs typeface="Times New Roman" pitchFamily="18" charset="0"/>
              </a:rPr>
              <a:t>ненарізні</a:t>
            </a:r>
            <a:r>
              <a:rPr lang="uk-UA" dirty="0">
                <a:solidFill>
                  <a:schemeClr val="bg1"/>
                </a:solidFill>
                <a:latin typeface="Times New Roman" pitchFamily="18" charset="0"/>
                <a:cs typeface="Times New Roman" pitchFamily="18" charset="0"/>
              </a:rPr>
              <a:t> стволи (один або два), розташовані горизонтально чи вертикально. З такої зброї можна стріляти шротом або спеціальними кулями.</a:t>
            </a:r>
          </a:p>
          <a:p>
            <a:endParaRPr lang="uk-UA" dirty="0"/>
          </a:p>
        </p:txBody>
      </p:sp>
    </p:spTree>
    <p:extLst>
      <p:ext uri="{BB962C8B-B14F-4D97-AF65-F5344CB8AC3E}">
        <p14:creationId xmlns:p14="http://schemas.microsoft.com/office/powerpoint/2010/main" val="2115288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1" y="0"/>
            <a:ext cx="91484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476672"/>
            <a:ext cx="8229600" cy="940966"/>
          </a:xfrm>
        </p:spPr>
        <p:txBody>
          <a:bodyPr>
            <a:normAutofit fontScale="90000"/>
          </a:bodyPr>
          <a:lstStyle/>
          <a:p>
            <a:r>
              <a:rPr lang="uk-UA" i="1" dirty="0">
                <a:solidFill>
                  <a:schemeClr val="bg1"/>
                </a:solidFill>
                <a:latin typeface="Times New Roman" pitchFamily="18" charset="0"/>
                <a:cs typeface="Times New Roman" pitchFamily="18" charset="0"/>
              </a:rPr>
              <a:t>ПЛАН ЛЕКЦІЇ:</a:t>
            </a:r>
            <a:br>
              <a:rPr lang="uk-UA" dirty="0"/>
            </a:br>
            <a:endParaRPr lang="uk-UA" dirty="0"/>
          </a:p>
        </p:txBody>
      </p:sp>
      <p:sp>
        <p:nvSpPr>
          <p:cNvPr id="3" name="Объект 2"/>
          <p:cNvSpPr>
            <a:spLocks noGrp="1"/>
          </p:cNvSpPr>
          <p:nvPr>
            <p:ph idx="1"/>
          </p:nvPr>
        </p:nvSpPr>
        <p:spPr>
          <a:xfrm>
            <a:off x="323528" y="1600200"/>
            <a:ext cx="8363272" cy="4525963"/>
          </a:xfrm>
        </p:spPr>
        <p:txBody>
          <a:bodyPr/>
          <a:lstStyle/>
          <a:p>
            <a:pPr algn="just"/>
            <a:r>
              <a:rPr lang="uk-UA" dirty="0">
                <a:solidFill>
                  <a:schemeClr val="bg1"/>
                </a:solidFill>
                <a:latin typeface="Times New Roman" pitchFamily="18" charset="0"/>
                <a:cs typeface="Times New Roman" pitchFamily="18" charset="0"/>
              </a:rPr>
              <a:t>1. Поняття вогнепальної зброї та її класифікація.</a:t>
            </a:r>
          </a:p>
          <a:p>
            <a:pPr algn="just"/>
            <a:r>
              <a:rPr lang="uk-UA" dirty="0">
                <a:solidFill>
                  <a:schemeClr val="bg1"/>
                </a:solidFill>
                <a:latin typeface="Times New Roman" pitchFamily="18" charset="0"/>
                <a:cs typeface="Times New Roman" pitchFamily="18" charset="0"/>
              </a:rPr>
              <a:t>2. Сліди вогнепальної зброї та механізм їх утворення.</a:t>
            </a:r>
          </a:p>
          <a:p>
            <a:pPr algn="just"/>
            <a:r>
              <a:rPr lang="uk-UA" dirty="0">
                <a:solidFill>
                  <a:schemeClr val="bg1"/>
                </a:solidFill>
                <a:latin typeface="Times New Roman" pitchFamily="18" charset="0"/>
                <a:cs typeface="Times New Roman" pitchFamily="18" charset="0"/>
              </a:rPr>
              <a:t>3. Сліди холодної зброї і використання їх для одержання інформації про подію кримінального правопорушення і злочинця.</a:t>
            </a:r>
          </a:p>
        </p:txBody>
      </p:sp>
    </p:spTree>
    <p:extLst>
      <p:ext uri="{BB962C8B-B14F-4D97-AF65-F5344CB8AC3E}">
        <p14:creationId xmlns:p14="http://schemas.microsoft.com/office/powerpoint/2010/main" val="3780837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7200" y="764704"/>
            <a:ext cx="8229600" cy="5361459"/>
          </a:xfrm>
        </p:spPr>
        <p:txBody>
          <a:bodyPr>
            <a:normAutofit fontScale="92500" lnSpcReduction="20000"/>
          </a:bodyPr>
          <a:lstStyle/>
          <a:p>
            <a:pPr algn="just"/>
            <a:r>
              <a:rPr lang="uk-UA" dirty="0">
                <a:solidFill>
                  <a:schemeClr val="bg1"/>
                </a:solidFill>
                <a:latin typeface="Times New Roman" pitchFamily="18" charset="0"/>
                <a:cs typeface="Times New Roman" pitchFamily="18" charset="0"/>
              </a:rPr>
              <a:t>Комбіновані мисливські рушниці призначені для стрільби як шротом, так і кулями. Вони можуть мати один і більше стволів. Якщо рушниця має один ствол, до неї додається нарізний ствол-вставка або ствол має чекове звуження з нарізами . У рушницях із трьома стволами два </a:t>
            </a:r>
            <a:r>
              <a:rPr lang="uk-UA" dirty="0" err="1">
                <a:solidFill>
                  <a:schemeClr val="bg1"/>
                </a:solidFill>
                <a:latin typeface="Times New Roman" pitchFamily="18" charset="0"/>
                <a:cs typeface="Times New Roman" pitchFamily="18" charset="0"/>
              </a:rPr>
              <a:t>гладкоствольні</a:t>
            </a:r>
            <a:r>
              <a:rPr lang="uk-UA" dirty="0">
                <a:solidFill>
                  <a:schemeClr val="bg1"/>
                </a:solidFill>
                <a:latin typeface="Times New Roman" pitchFamily="18" charset="0"/>
                <a:cs typeface="Times New Roman" pitchFamily="18" charset="0"/>
              </a:rPr>
              <a:t>, а один — нарізний.</a:t>
            </a:r>
          </a:p>
          <a:p>
            <a:pPr marL="0" indent="0" algn="just">
              <a:buNone/>
            </a:pPr>
            <a:endParaRPr lang="uk-UA" dirty="0">
              <a:solidFill>
                <a:schemeClr val="bg1"/>
              </a:solidFill>
              <a:latin typeface="Times New Roman" pitchFamily="18" charset="0"/>
              <a:cs typeface="Times New Roman" pitchFamily="18" charset="0"/>
            </a:endParaRPr>
          </a:p>
          <a:p>
            <a:pPr algn="just"/>
            <a:r>
              <a:rPr lang="uk-UA" dirty="0">
                <a:solidFill>
                  <a:schemeClr val="bg1"/>
                </a:solidFill>
                <a:latin typeface="Times New Roman" pitchFamily="18" charset="0"/>
                <a:cs typeface="Times New Roman" pitchFamily="18" charset="0"/>
              </a:rPr>
              <a:t>Спортивна зброя складається з тренувальної (це, як правило, малокаліберні гвинтівки та пістолети), стендової зброї для тренувань та змагань. </a:t>
            </a:r>
          </a:p>
        </p:txBody>
      </p:sp>
    </p:spTree>
    <p:extLst>
      <p:ext uri="{BB962C8B-B14F-4D97-AF65-F5344CB8AC3E}">
        <p14:creationId xmlns:p14="http://schemas.microsoft.com/office/powerpoint/2010/main" val="881549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67544" y="692696"/>
            <a:ext cx="8219256" cy="5433467"/>
          </a:xfrm>
        </p:spPr>
        <p:txBody>
          <a:bodyPr>
            <a:normAutofit lnSpcReduction="10000"/>
          </a:bodyPr>
          <a:lstStyle/>
          <a:p>
            <a:pPr algn="just"/>
            <a:r>
              <a:rPr lang="ru-RU" dirty="0">
                <a:solidFill>
                  <a:schemeClr val="bg1"/>
                </a:solidFill>
                <a:latin typeface="Times New Roman" pitchFamily="18" charset="0"/>
                <a:cs typeface="Times New Roman" pitchFamily="18" charset="0"/>
              </a:rPr>
              <a:t>Разом з </a:t>
            </a:r>
            <a:r>
              <a:rPr lang="ru-RU" dirty="0" err="1">
                <a:solidFill>
                  <a:schemeClr val="bg1"/>
                </a:solidFill>
                <a:latin typeface="Times New Roman" pitchFamily="18" charset="0"/>
                <a:cs typeface="Times New Roman" pitchFamily="18" charset="0"/>
              </a:rPr>
              <a:t>тим</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загальними</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ознаками</a:t>
            </a:r>
            <a:r>
              <a:rPr lang="ru-RU" dirty="0">
                <a:solidFill>
                  <a:schemeClr val="bg1"/>
                </a:solidFill>
                <a:latin typeface="Times New Roman" pitchFamily="18" charset="0"/>
                <a:cs typeface="Times New Roman" pitchFamily="18" charset="0"/>
              </a:rPr>
              <a:t> будь-</a:t>
            </a:r>
            <a:r>
              <a:rPr lang="ru-RU" dirty="0" err="1">
                <a:solidFill>
                  <a:schemeClr val="bg1"/>
                </a:solidFill>
                <a:latin typeface="Times New Roman" pitchFamily="18" charset="0"/>
                <a:cs typeface="Times New Roman" pitchFamily="18" charset="0"/>
              </a:rPr>
              <a:t>якої</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вогнепальної</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зброї</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відповідно</a:t>
            </a:r>
            <a:r>
              <a:rPr lang="ru-RU" dirty="0">
                <a:solidFill>
                  <a:schemeClr val="bg1"/>
                </a:solidFill>
                <a:latin typeface="Times New Roman" pitchFamily="18" charset="0"/>
                <a:cs typeface="Times New Roman" pitchFamily="18" charset="0"/>
              </a:rPr>
              <a:t> до </a:t>
            </a:r>
            <a:r>
              <a:rPr lang="ru-RU" dirty="0" err="1">
                <a:solidFill>
                  <a:schemeClr val="bg1"/>
                </a:solidFill>
                <a:latin typeface="Times New Roman" pitchFamily="18" charset="0"/>
                <a:cs typeface="Times New Roman" pitchFamily="18" charset="0"/>
              </a:rPr>
              <a:t>спеціальних</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критеріїв</a:t>
            </a:r>
            <a:r>
              <a:rPr lang="ru-RU" dirty="0">
                <a:solidFill>
                  <a:schemeClr val="bg1"/>
                </a:solidFill>
                <a:latin typeface="Times New Roman" pitchFamily="18" charset="0"/>
                <a:cs typeface="Times New Roman" pitchFamily="18" charset="0"/>
              </a:rPr>
              <a:t> повинна бути </a:t>
            </a:r>
            <a:r>
              <a:rPr lang="ru-RU" dirty="0" err="1">
                <a:solidFill>
                  <a:schemeClr val="bg1"/>
                </a:solidFill>
                <a:latin typeface="Times New Roman" pitchFamily="18" charset="0"/>
                <a:cs typeface="Times New Roman" pitchFamily="18" charset="0"/>
              </a:rPr>
              <a:t>наявність</a:t>
            </a:r>
            <a:r>
              <a:rPr lang="ru-RU" dirty="0">
                <a:solidFill>
                  <a:schemeClr val="bg1"/>
                </a:solidFill>
                <a:latin typeface="Times New Roman" pitchFamily="18" charset="0"/>
                <a:cs typeface="Times New Roman" pitchFamily="18" charset="0"/>
              </a:rPr>
              <a:t> ствола, пристрою для </a:t>
            </a:r>
            <a:r>
              <a:rPr lang="ru-RU" dirty="0" err="1">
                <a:solidFill>
                  <a:schemeClr val="bg1"/>
                </a:solidFill>
                <a:latin typeface="Times New Roman" pitchFamily="18" charset="0"/>
                <a:cs typeface="Times New Roman" pitchFamily="18" charset="0"/>
              </a:rPr>
              <a:t>запалення</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вибухової</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речовини</a:t>
            </a:r>
            <a:r>
              <a:rPr lang="ru-RU" dirty="0">
                <a:solidFill>
                  <a:schemeClr val="bg1"/>
                </a:solidFill>
                <a:latin typeface="Times New Roman" pitchFamily="18" charset="0"/>
                <a:cs typeface="Times New Roman" pitchFamily="18" charset="0"/>
              </a:rPr>
              <a:t>.</a:t>
            </a:r>
          </a:p>
          <a:p>
            <a:pPr algn="just"/>
            <a:endParaRPr lang="ru-RU" dirty="0">
              <a:solidFill>
                <a:schemeClr val="bg1"/>
              </a:solidFill>
              <a:latin typeface="Times New Roman" pitchFamily="18" charset="0"/>
              <a:cs typeface="Times New Roman" pitchFamily="18" charset="0"/>
            </a:endParaRPr>
          </a:p>
          <a:p>
            <a:pPr algn="just"/>
            <a:r>
              <a:rPr lang="ru-RU" dirty="0">
                <a:solidFill>
                  <a:schemeClr val="bg1"/>
                </a:solidFill>
                <a:latin typeface="Times New Roman" pitchFamily="18" charset="0"/>
                <a:cs typeface="Times New Roman" pitchFamily="18" charset="0"/>
              </a:rPr>
              <a:t>Ствол </a:t>
            </a:r>
            <a:r>
              <a:rPr lang="ru-RU" dirty="0" err="1">
                <a:solidFill>
                  <a:schemeClr val="bg1"/>
                </a:solidFill>
                <a:latin typeface="Times New Roman" pitchFamily="18" charset="0"/>
                <a:cs typeface="Times New Roman" pitchFamily="18" charset="0"/>
              </a:rPr>
              <a:t>являє</a:t>
            </a:r>
            <a:r>
              <a:rPr lang="ru-RU" dirty="0">
                <a:solidFill>
                  <a:schemeClr val="bg1"/>
                </a:solidFill>
                <a:latin typeface="Times New Roman" pitchFamily="18" charset="0"/>
                <a:cs typeface="Times New Roman" pitchFamily="18" charset="0"/>
              </a:rPr>
              <a:t> собою </a:t>
            </a:r>
            <a:r>
              <a:rPr lang="ru-RU" dirty="0" err="1">
                <a:solidFill>
                  <a:schemeClr val="bg1"/>
                </a:solidFill>
                <a:latin typeface="Times New Roman" pitchFamily="18" charset="0"/>
                <a:cs typeface="Times New Roman" pitchFamily="18" charset="0"/>
              </a:rPr>
              <a:t>порожній</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циліндр</a:t>
            </a:r>
            <a:r>
              <a:rPr lang="ru-RU" dirty="0">
                <a:solidFill>
                  <a:schemeClr val="bg1"/>
                </a:solidFill>
                <a:latin typeface="Times New Roman" pitchFamily="18" charset="0"/>
                <a:cs typeface="Times New Roman" pitchFamily="18" charset="0"/>
              </a:rPr>
              <a:t>, один </a:t>
            </a:r>
            <a:r>
              <a:rPr lang="ru-RU" dirty="0" err="1">
                <a:solidFill>
                  <a:schemeClr val="bg1"/>
                </a:solidFill>
                <a:latin typeface="Times New Roman" pitchFamily="18" charset="0"/>
                <a:cs typeface="Times New Roman" pitchFamily="18" charset="0"/>
              </a:rPr>
              <a:t>кінець</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якого</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збільшеного</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діаметра</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називається</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патронни¬ком</a:t>
            </a:r>
            <a:r>
              <a:rPr lang="ru-RU" dirty="0">
                <a:solidFill>
                  <a:schemeClr val="bg1"/>
                </a:solidFill>
                <a:latin typeface="Times New Roman" pitchFamily="18" charset="0"/>
                <a:cs typeface="Times New Roman" pitchFamily="18" charset="0"/>
              </a:rPr>
              <a:t> (казенною </a:t>
            </a:r>
            <a:r>
              <a:rPr lang="ru-RU" dirty="0" err="1">
                <a:solidFill>
                  <a:schemeClr val="bg1"/>
                </a:solidFill>
                <a:latin typeface="Times New Roman" pitchFamily="18" charset="0"/>
                <a:cs typeface="Times New Roman" pitchFamily="18" charset="0"/>
              </a:rPr>
              <a:t>частиною</a:t>
            </a:r>
            <a:r>
              <a:rPr lang="ru-RU" dirty="0">
                <a:solidFill>
                  <a:schemeClr val="bg1"/>
                </a:solidFill>
                <a:latin typeface="Times New Roman" pitchFamily="18" charset="0"/>
                <a:cs typeface="Times New Roman" pitchFamily="18" charset="0"/>
              </a:rPr>
              <a:t>), а </a:t>
            </a:r>
            <a:r>
              <a:rPr lang="ru-RU" dirty="0" err="1">
                <a:solidFill>
                  <a:schemeClr val="bg1"/>
                </a:solidFill>
                <a:latin typeface="Times New Roman" pitchFamily="18" charset="0"/>
                <a:cs typeface="Times New Roman" pitchFamily="18" charset="0"/>
              </a:rPr>
              <a:t>другий</a:t>
            </a:r>
            <a:r>
              <a:rPr lang="ru-RU" dirty="0">
                <a:solidFill>
                  <a:schemeClr val="bg1"/>
                </a:solidFill>
                <a:latin typeface="Times New Roman" pitchFamily="18" charset="0"/>
                <a:cs typeface="Times New Roman" pitchFamily="18" charset="0"/>
              </a:rPr>
              <a:t> - дулом (</a:t>
            </a:r>
            <a:r>
              <a:rPr lang="ru-RU" dirty="0" err="1">
                <a:solidFill>
                  <a:schemeClr val="bg1"/>
                </a:solidFill>
                <a:latin typeface="Times New Roman" pitchFamily="18" charset="0"/>
                <a:cs typeface="Times New Roman" pitchFamily="18" charset="0"/>
              </a:rPr>
              <a:t>дуловою</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частиною</a:t>
            </a:r>
            <a:r>
              <a:rPr lang="ru-RU" dirty="0">
                <a:solidFill>
                  <a:schemeClr val="bg1"/>
                </a:solidFill>
                <a:latin typeface="Times New Roman" pitchFamily="18" charset="0"/>
                <a:cs typeface="Times New Roman" pitchFamily="18" charset="0"/>
              </a:rPr>
              <a:t> ствола). </a:t>
            </a:r>
          </a:p>
          <a:p>
            <a:endParaRPr lang="uk-UA" dirty="0"/>
          </a:p>
        </p:txBody>
      </p:sp>
    </p:spTree>
    <p:extLst>
      <p:ext uri="{BB962C8B-B14F-4D97-AF65-F5344CB8AC3E}">
        <p14:creationId xmlns:p14="http://schemas.microsoft.com/office/powerpoint/2010/main" val="131387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7200" y="980728"/>
            <a:ext cx="8229600" cy="5145435"/>
          </a:xfrm>
        </p:spPr>
        <p:txBody>
          <a:bodyPr>
            <a:normAutofit/>
          </a:bodyPr>
          <a:lstStyle/>
          <a:p>
            <a:pPr algn="just"/>
            <a:r>
              <a:rPr lang="uk-UA" dirty="0">
                <a:solidFill>
                  <a:schemeClr val="bg1"/>
                </a:solidFill>
                <a:latin typeface="Times New Roman" pitchFamily="18" charset="0"/>
                <a:cs typeface="Times New Roman" pitchFamily="18" charset="0"/>
              </a:rPr>
              <a:t>У патронник поміщають патрон з пороховим зарядом і снарядом. Внутрішні стінки каналу ствола бойової і спортивної зброї мають гвинтоподібні заглиблення (жолобки), які називаються нарізами, а виступи, що утворюються між ними, – полями. Більшість вітчизняної ручної вогнепальної зброї у стволі має чотири нарізи, що в’ються ліворуч нагору праворуч. </a:t>
            </a:r>
          </a:p>
        </p:txBody>
      </p:sp>
    </p:spTree>
    <p:extLst>
      <p:ext uri="{BB962C8B-B14F-4D97-AF65-F5344CB8AC3E}">
        <p14:creationId xmlns:p14="http://schemas.microsoft.com/office/powerpoint/2010/main" val="2516841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95536" y="4797152"/>
            <a:ext cx="8715106" cy="1143000"/>
          </a:xfrm>
        </p:spPr>
        <p:txBody>
          <a:bodyPr>
            <a:noAutofit/>
          </a:bodyPr>
          <a:lstStyle/>
          <a:p>
            <a:r>
              <a:rPr lang="ru-RU" sz="2800" dirty="0">
                <a:solidFill>
                  <a:schemeClr val="bg1"/>
                </a:solidFill>
                <a:latin typeface="Times New Roman" pitchFamily="18" charset="0"/>
                <a:cs typeface="Times New Roman" pitchFamily="18" charset="0"/>
              </a:rPr>
              <a:t>Рис. 1. </a:t>
            </a:r>
            <a:r>
              <a:rPr lang="ru-RU" sz="2800" dirty="0" err="1">
                <a:solidFill>
                  <a:schemeClr val="bg1"/>
                </a:solidFill>
                <a:latin typeface="Times New Roman" pitchFamily="18" charset="0"/>
                <a:cs typeface="Times New Roman" pitchFamily="18" charset="0"/>
              </a:rPr>
              <a:t>Загальний</a:t>
            </a:r>
            <a:r>
              <a:rPr lang="ru-RU" sz="2800" dirty="0">
                <a:solidFill>
                  <a:schemeClr val="bg1"/>
                </a:solidFill>
                <a:latin typeface="Times New Roman" pitchFamily="18" charset="0"/>
                <a:cs typeface="Times New Roman" pitchFamily="18" charset="0"/>
              </a:rPr>
              <a:t> </a:t>
            </a:r>
            <a:r>
              <a:rPr lang="ru-RU" sz="2800" dirty="0" err="1">
                <a:solidFill>
                  <a:schemeClr val="bg1"/>
                </a:solidFill>
                <a:latin typeface="Times New Roman" pitchFamily="18" charset="0"/>
                <a:cs typeface="Times New Roman" pitchFamily="18" charset="0"/>
              </a:rPr>
              <a:t>вигляд</a:t>
            </a:r>
            <a:r>
              <a:rPr lang="ru-RU" sz="2800" dirty="0">
                <a:solidFill>
                  <a:schemeClr val="bg1"/>
                </a:solidFill>
                <a:latin typeface="Times New Roman" pitchFamily="18" charset="0"/>
                <a:cs typeface="Times New Roman" pitchFamily="18" charset="0"/>
              </a:rPr>
              <a:t> 9-міліметрового </a:t>
            </a:r>
            <a:r>
              <a:rPr lang="ru-RU" sz="2800" dirty="0" err="1">
                <a:solidFill>
                  <a:schemeClr val="bg1"/>
                </a:solidFill>
                <a:latin typeface="Times New Roman" pitchFamily="18" charset="0"/>
                <a:cs typeface="Times New Roman" pitchFamily="18" charset="0"/>
              </a:rPr>
              <a:t>пістолета</a:t>
            </a:r>
            <a:r>
              <a:rPr lang="ru-RU" sz="2800" dirty="0">
                <a:solidFill>
                  <a:schemeClr val="bg1"/>
                </a:solidFill>
                <a:latin typeface="Times New Roman" pitchFamily="18" charset="0"/>
                <a:cs typeface="Times New Roman" pitchFamily="18" charset="0"/>
              </a:rPr>
              <a:t> Макарова (ГІМ): 1 – курок; 2 – кожух затвора; 3 – </a:t>
            </a:r>
            <a:r>
              <a:rPr lang="ru-RU" sz="2800" dirty="0" err="1">
                <a:solidFill>
                  <a:schemeClr val="bg1"/>
                </a:solidFill>
                <a:latin typeface="Times New Roman" pitchFamily="18" charset="0"/>
                <a:cs typeface="Times New Roman" pitchFamily="18" charset="0"/>
              </a:rPr>
              <a:t>зачіпка</a:t>
            </a:r>
            <a:r>
              <a:rPr lang="ru-RU" sz="2800" dirty="0">
                <a:solidFill>
                  <a:schemeClr val="bg1"/>
                </a:solidFill>
                <a:latin typeface="Times New Roman" pitchFamily="18" charset="0"/>
                <a:cs typeface="Times New Roman" pitchFamily="18" charset="0"/>
              </a:rPr>
              <a:t> </a:t>
            </a:r>
            <a:r>
              <a:rPr lang="ru-RU" sz="2800" dirty="0" err="1">
                <a:solidFill>
                  <a:schemeClr val="bg1"/>
                </a:solidFill>
                <a:latin typeface="Times New Roman" pitchFamily="18" charset="0"/>
                <a:cs typeface="Times New Roman" pitchFamily="18" charset="0"/>
              </a:rPr>
              <a:t>викидача</a:t>
            </a:r>
            <a:r>
              <a:rPr lang="ru-RU" sz="2800" dirty="0">
                <a:solidFill>
                  <a:schemeClr val="bg1"/>
                </a:solidFill>
                <a:latin typeface="Times New Roman" pitchFamily="18" charset="0"/>
                <a:cs typeface="Times New Roman" pitchFamily="18" charset="0"/>
              </a:rPr>
              <a:t>; 4 – ствол; 5 – </a:t>
            </a:r>
            <a:r>
              <a:rPr lang="ru-RU" sz="2800" dirty="0" err="1">
                <a:solidFill>
                  <a:schemeClr val="bg1"/>
                </a:solidFill>
                <a:latin typeface="Times New Roman" pitchFamily="18" charset="0"/>
                <a:cs typeface="Times New Roman" pitchFamily="18" charset="0"/>
              </a:rPr>
              <a:t>дуловий</a:t>
            </a:r>
            <a:r>
              <a:rPr lang="ru-RU" sz="2800" dirty="0">
                <a:solidFill>
                  <a:schemeClr val="bg1"/>
                </a:solidFill>
                <a:latin typeface="Times New Roman" pitchFamily="18" charset="0"/>
                <a:cs typeface="Times New Roman" pitchFamily="18" charset="0"/>
              </a:rPr>
              <a:t> </a:t>
            </a:r>
            <a:r>
              <a:rPr lang="ru-RU" sz="2800" dirty="0" err="1">
                <a:solidFill>
                  <a:schemeClr val="bg1"/>
                </a:solidFill>
                <a:latin typeface="Times New Roman" pitchFamily="18" charset="0"/>
                <a:cs typeface="Times New Roman" pitchFamily="18" charset="0"/>
              </a:rPr>
              <a:t>зріз</a:t>
            </a:r>
            <a:r>
              <a:rPr lang="ru-RU" sz="2800" dirty="0">
                <a:solidFill>
                  <a:schemeClr val="bg1"/>
                </a:solidFill>
                <a:latin typeface="Times New Roman" pitchFamily="18" charset="0"/>
                <a:cs typeface="Times New Roman" pitchFamily="18" charset="0"/>
              </a:rPr>
              <a:t>; 6 – </a:t>
            </a:r>
            <a:r>
              <a:rPr lang="ru-RU" sz="2800" dirty="0" err="1">
                <a:solidFill>
                  <a:schemeClr val="bg1"/>
                </a:solidFill>
                <a:latin typeface="Times New Roman" pitchFamily="18" charset="0"/>
                <a:cs typeface="Times New Roman" pitchFamily="18" charset="0"/>
              </a:rPr>
              <a:t>спусковий</a:t>
            </a:r>
            <a:r>
              <a:rPr lang="ru-RU" sz="2800" dirty="0">
                <a:solidFill>
                  <a:schemeClr val="bg1"/>
                </a:solidFill>
                <a:latin typeface="Times New Roman" pitchFamily="18" charset="0"/>
                <a:cs typeface="Times New Roman" pitchFamily="18" charset="0"/>
              </a:rPr>
              <a:t> </a:t>
            </a:r>
            <a:r>
              <a:rPr lang="ru-RU" sz="2800" dirty="0" err="1">
                <a:solidFill>
                  <a:schemeClr val="bg1"/>
                </a:solidFill>
                <a:latin typeface="Times New Roman" pitchFamily="18" charset="0"/>
                <a:cs typeface="Times New Roman" pitchFamily="18" charset="0"/>
              </a:rPr>
              <a:t>гачок</a:t>
            </a:r>
            <a:r>
              <a:rPr lang="ru-RU" sz="2800" dirty="0">
                <a:solidFill>
                  <a:schemeClr val="bg1"/>
                </a:solidFill>
                <a:latin typeface="Times New Roman" pitchFamily="18" charset="0"/>
                <a:cs typeface="Times New Roman" pitchFamily="18" charset="0"/>
              </a:rPr>
              <a:t>; 7 – </a:t>
            </a:r>
            <a:r>
              <a:rPr lang="ru-RU" sz="2800" dirty="0" err="1">
                <a:solidFill>
                  <a:schemeClr val="bg1"/>
                </a:solidFill>
                <a:latin typeface="Times New Roman" pitchFamily="18" charset="0"/>
                <a:cs typeface="Times New Roman" pitchFamily="18" charset="0"/>
              </a:rPr>
              <a:t>спускова</a:t>
            </a:r>
            <a:r>
              <a:rPr lang="ru-RU" sz="2800" dirty="0">
                <a:solidFill>
                  <a:schemeClr val="bg1"/>
                </a:solidFill>
                <a:latin typeface="Times New Roman" pitchFamily="18" charset="0"/>
                <a:cs typeface="Times New Roman" pitchFamily="18" charset="0"/>
              </a:rPr>
              <a:t> скоба; 8 – рукоятка; К – </a:t>
            </a:r>
            <a:r>
              <a:rPr lang="ru-RU" sz="2800" dirty="0" err="1">
                <a:solidFill>
                  <a:schemeClr val="bg1"/>
                </a:solidFill>
                <a:latin typeface="Times New Roman" pitchFamily="18" charset="0"/>
                <a:cs typeface="Times New Roman" pitchFamily="18" charset="0"/>
              </a:rPr>
              <a:t>калібр</a:t>
            </a:r>
            <a:r>
              <a:rPr lang="ru-RU" sz="2800" dirty="0">
                <a:solidFill>
                  <a:schemeClr val="bg1"/>
                </a:solidFill>
                <a:latin typeface="Times New Roman" pitchFamily="18" charset="0"/>
                <a:cs typeface="Times New Roman" pitchFamily="18" charset="0"/>
              </a:rPr>
              <a:t>; П – поля; Н – </a:t>
            </a:r>
            <a:r>
              <a:rPr lang="ru-RU" sz="2800" dirty="0" err="1">
                <a:solidFill>
                  <a:schemeClr val="bg1"/>
                </a:solidFill>
                <a:latin typeface="Times New Roman" pitchFamily="18" charset="0"/>
                <a:cs typeface="Times New Roman" pitchFamily="18" charset="0"/>
              </a:rPr>
              <a:t>нарізи</a:t>
            </a:r>
            <a:endParaRPr lang="uk-UA" sz="2800" dirty="0">
              <a:solidFill>
                <a:schemeClr val="bg1"/>
              </a:solidFill>
              <a:latin typeface="Times New Roman" pitchFamily="18" charset="0"/>
              <a:cs typeface="Times New Roman" pitchFamily="18" charset="0"/>
            </a:endParaRPr>
          </a:p>
        </p:txBody>
      </p:sp>
      <p:pic>
        <p:nvPicPr>
          <p:cNvPr id="2457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55776" y="836712"/>
            <a:ext cx="3974978" cy="3330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006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7200" y="836712"/>
            <a:ext cx="8229600" cy="5289451"/>
          </a:xfrm>
        </p:spPr>
        <p:txBody>
          <a:bodyPr>
            <a:normAutofit fontScale="92500" lnSpcReduction="20000"/>
          </a:bodyPr>
          <a:lstStyle/>
          <a:p>
            <a:pPr algn="just"/>
            <a:r>
              <a:rPr lang="ru-RU" dirty="0" err="1">
                <a:solidFill>
                  <a:schemeClr val="bg1"/>
                </a:solidFill>
                <a:latin typeface="Times New Roman" pitchFamily="18" charset="0"/>
                <a:cs typeface="Times New Roman" pitchFamily="18" charset="0"/>
              </a:rPr>
              <a:t>Діаметр</a:t>
            </a:r>
            <a:r>
              <a:rPr lang="ru-RU" dirty="0">
                <a:solidFill>
                  <a:schemeClr val="bg1"/>
                </a:solidFill>
                <a:latin typeface="Times New Roman" pitchFamily="18" charset="0"/>
                <a:cs typeface="Times New Roman" pitchFamily="18" charset="0"/>
              </a:rPr>
              <a:t> каналу ствола </a:t>
            </a:r>
            <a:r>
              <a:rPr lang="ru-RU" dirty="0" err="1">
                <a:solidFill>
                  <a:schemeClr val="bg1"/>
                </a:solidFill>
                <a:latin typeface="Times New Roman" pitchFamily="18" charset="0"/>
                <a:cs typeface="Times New Roman" pitchFamily="18" charset="0"/>
              </a:rPr>
              <a:t>називається</a:t>
            </a:r>
            <a:r>
              <a:rPr lang="ru-RU"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калібром</a:t>
            </a:r>
            <a:r>
              <a:rPr lang="ru-RU" b="1" dirty="0">
                <a:solidFill>
                  <a:schemeClr val="bg1"/>
                </a:solidFill>
                <a:latin typeface="Times New Roman" pitchFamily="18" charset="0"/>
                <a:cs typeface="Times New Roman" pitchFamily="18" charset="0"/>
              </a:rPr>
              <a:t>.</a:t>
            </a:r>
          </a:p>
          <a:p>
            <a:pPr algn="just"/>
            <a:endParaRPr lang="ru-RU" dirty="0">
              <a:solidFill>
                <a:schemeClr val="bg1"/>
              </a:solidFill>
              <a:latin typeface="Times New Roman" pitchFamily="18" charset="0"/>
              <a:cs typeface="Times New Roman" pitchFamily="18" charset="0"/>
            </a:endParaRPr>
          </a:p>
          <a:p>
            <a:pPr algn="just"/>
            <a:r>
              <a:rPr lang="ru-RU" b="1" dirty="0">
                <a:solidFill>
                  <a:schemeClr val="bg1"/>
                </a:solidFill>
                <a:latin typeface="Times New Roman" pitchFamily="18" charset="0"/>
                <a:cs typeface="Times New Roman" pitchFamily="18" charset="0"/>
              </a:rPr>
              <a:t>Ударно-</a:t>
            </a:r>
            <a:r>
              <a:rPr lang="ru-RU" b="1" dirty="0" err="1">
                <a:solidFill>
                  <a:schemeClr val="bg1"/>
                </a:solidFill>
                <a:latin typeface="Times New Roman" pitchFamily="18" charset="0"/>
                <a:cs typeface="Times New Roman" pitchFamily="18" charset="0"/>
              </a:rPr>
              <a:t>спусковий</a:t>
            </a:r>
            <a:r>
              <a:rPr lang="ru-RU" b="1" dirty="0">
                <a:solidFill>
                  <a:schemeClr val="bg1"/>
                </a:solidFill>
                <a:latin typeface="Times New Roman" pitchFamily="18" charset="0"/>
                <a:cs typeface="Times New Roman" pitchFamily="18" charset="0"/>
              </a:rPr>
              <a:t> </a:t>
            </a:r>
            <a:r>
              <a:rPr lang="ru-RU" b="1" dirty="0" err="1">
                <a:solidFill>
                  <a:schemeClr val="bg1"/>
                </a:solidFill>
                <a:latin typeface="Times New Roman" pitchFamily="18" charset="0"/>
                <a:cs typeface="Times New Roman" pitchFamily="18" charset="0"/>
              </a:rPr>
              <a:t>механізм</a:t>
            </a:r>
            <a:r>
              <a:rPr lang="ru-RU" b="1" dirty="0">
                <a:solidFill>
                  <a:schemeClr val="bg1"/>
                </a:solidFill>
                <a:latin typeface="Times New Roman" pitchFamily="18" charset="0"/>
                <a:cs typeface="Times New Roman" pitchFamily="18" charset="0"/>
              </a:rPr>
              <a:t> </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це</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взаємопов’язана</a:t>
            </a:r>
            <a:r>
              <a:rPr lang="ru-RU" dirty="0">
                <a:solidFill>
                  <a:schemeClr val="bg1"/>
                </a:solidFill>
                <a:latin typeface="Times New Roman" pitchFamily="18" charset="0"/>
                <a:cs typeface="Times New Roman" pitchFamily="18" charset="0"/>
              </a:rPr>
              <a:t> система </a:t>
            </a:r>
            <a:r>
              <a:rPr lang="ru-RU" dirty="0" err="1">
                <a:solidFill>
                  <a:schemeClr val="bg1"/>
                </a:solidFill>
                <a:latin typeface="Times New Roman" pitchFamily="18" charset="0"/>
                <a:cs typeface="Times New Roman" pitchFamily="18" charset="0"/>
              </a:rPr>
              <a:t>частин</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зброї</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призначена</a:t>
            </a:r>
            <a:r>
              <a:rPr lang="ru-RU" dirty="0">
                <a:solidFill>
                  <a:schemeClr val="bg1"/>
                </a:solidFill>
                <a:latin typeface="Times New Roman" pitchFamily="18" charset="0"/>
                <a:cs typeface="Times New Roman" pitchFamily="18" charset="0"/>
              </a:rPr>
              <a:t> для </a:t>
            </a:r>
            <a:r>
              <a:rPr lang="ru-RU" dirty="0" err="1">
                <a:solidFill>
                  <a:schemeClr val="bg1"/>
                </a:solidFill>
                <a:latin typeface="Times New Roman" pitchFamily="18" charset="0"/>
                <a:cs typeface="Times New Roman" pitchFamily="18" charset="0"/>
              </a:rPr>
              <a:t>подачі</a:t>
            </a:r>
            <a:r>
              <a:rPr lang="ru-RU" dirty="0">
                <a:solidFill>
                  <a:schemeClr val="bg1"/>
                </a:solidFill>
                <a:latin typeface="Times New Roman" pitchFamily="18" charset="0"/>
                <a:cs typeface="Times New Roman" pitchFamily="18" charset="0"/>
              </a:rPr>
              <a:t> патрона в патронник (</a:t>
            </a:r>
            <a:r>
              <a:rPr lang="ru-RU" dirty="0" err="1">
                <a:solidFill>
                  <a:schemeClr val="bg1"/>
                </a:solidFill>
                <a:latin typeface="Times New Roman" pitchFamily="18" charset="0"/>
                <a:cs typeface="Times New Roman" pitchFamily="18" charset="0"/>
              </a:rPr>
              <a:t>заряджання</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замикання</a:t>
            </a:r>
            <a:r>
              <a:rPr lang="ru-RU" dirty="0">
                <a:solidFill>
                  <a:schemeClr val="bg1"/>
                </a:solidFill>
                <a:latin typeface="Times New Roman" pitchFamily="18" charset="0"/>
                <a:cs typeface="Times New Roman" pitchFamily="18" charset="0"/>
              </a:rPr>
              <a:t> каналу ствола в момент </a:t>
            </a:r>
            <a:r>
              <a:rPr lang="ru-RU" dirty="0" err="1">
                <a:solidFill>
                  <a:schemeClr val="bg1"/>
                </a:solidFill>
                <a:latin typeface="Times New Roman" pitchFamily="18" charset="0"/>
                <a:cs typeface="Times New Roman" pitchFamily="18" charset="0"/>
              </a:rPr>
              <a:t>пострілу</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запалення</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капсуля</a:t>
            </a:r>
            <a:r>
              <a:rPr lang="ru-RU" dirty="0">
                <a:solidFill>
                  <a:schemeClr val="bg1"/>
                </a:solidFill>
                <a:latin typeface="Times New Roman" pitchFamily="18" charset="0"/>
                <a:cs typeface="Times New Roman" pitchFamily="18" charset="0"/>
              </a:rPr>
              <a:t> і заряду, </a:t>
            </a:r>
            <a:r>
              <a:rPr lang="ru-RU" dirty="0" err="1">
                <a:solidFill>
                  <a:schemeClr val="bg1"/>
                </a:solidFill>
                <a:latin typeface="Times New Roman" pitchFamily="18" charset="0"/>
                <a:cs typeface="Times New Roman" pitchFamily="18" charset="0"/>
              </a:rPr>
              <a:t>витягування</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відстріляної</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гільзи</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із</a:t>
            </a:r>
            <a:r>
              <a:rPr lang="ru-RU" dirty="0">
                <a:solidFill>
                  <a:schemeClr val="bg1"/>
                </a:solidFill>
                <a:latin typeface="Times New Roman" pitchFamily="18" charset="0"/>
                <a:cs typeface="Times New Roman" pitchFamily="18" charset="0"/>
              </a:rPr>
              <a:t> патронника. Ударно-</a:t>
            </a:r>
            <a:r>
              <a:rPr lang="ru-RU" dirty="0" err="1">
                <a:solidFill>
                  <a:schemeClr val="bg1"/>
                </a:solidFill>
                <a:latin typeface="Times New Roman" pitchFamily="18" charset="0"/>
                <a:cs typeface="Times New Roman" pitchFamily="18" charset="0"/>
              </a:rPr>
              <a:t>спусковий</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механізм</a:t>
            </a:r>
            <a:r>
              <a:rPr lang="ru-RU" dirty="0">
                <a:solidFill>
                  <a:schemeClr val="bg1"/>
                </a:solidFill>
                <a:latin typeface="Times New Roman" pitchFamily="18" charset="0"/>
                <a:cs typeface="Times New Roman" pitchFamily="18" charset="0"/>
              </a:rPr>
              <a:t> приводиться в </a:t>
            </a:r>
            <a:r>
              <a:rPr lang="ru-RU" dirty="0" err="1">
                <a:solidFill>
                  <a:schemeClr val="bg1"/>
                </a:solidFill>
                <a:latin typeface="Times New Roman" pitchFamily="18" charset="0"/>
                <a:cs typeface="Times New Roman" pitchFamily="18" charset="0"/>
              </a:rPr>
              <a:t>дію</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енергією</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порохових</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газів</a:t>
            </a:r>
            <a:r>
              <a:rPr lang="ru-RU" dirty="0">
                <a:solidFill>
                  <a:schemeClr val="bg1"/>
                </a:solidFill>
                <a:latin typeface="Times New Roman" pitchFamily="18" charset="0"/>
                <a:cs typeface="Times New Roman" pitchFamily="18" charset="0"/>
              </a:rPr>
              <a:t> у момент </a:t>
            </a:r>
            <a:r>
              <a:rPr lang="ru-RU" dirty="0" err="1">
                <a:solidFill>
                  <a:schemeClr val="bg1"/>
                </a:solidFill>
                <a:latin typeface="Times New Roman" pitchFamily="18" charset="0"/>
                <a:cs typeface="Times New Roman" pitchFamily="18" charset="0"/>
              </a:rPr>
              <a:t>пострілу</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або</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вручну</a:t>
            </a:r>
            <a:r>
              <a:rPr lang="ru-RU" dirty="0">
                <a:solidFill>
                  <a:schemeClr val="bg1"/>
                </a:solidFill>
                <a:latin typeface="Times New Roman" pitchFamily="18" charset="0"/>
                <a:cs typeface="Times New Roman" pitchFamily="18" charset="0"/>
              </a:rPr>
              <a:t>. Тому вся </a:t>
            </a:r>
            <a:r>
              <a:rPr lang="ru-RU" dirty="0" err="1">
                <a:solidFill>
                  <a:schemeClr val="bg1"/>
                </a:solidFill>
                <a:latin typeface="Times New Roman" pitchFamily="18" charset="0"/>
                <a:cs typeface="Times New Roman" pitchFamily="18" charset="0"/>
              </a:rPr>
              <a:t>ручна</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вогнепальна</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зброя</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поділяється</a:t>
            </a:r>
            <a:r>
              <a:rPr lang="ru-RU" dirty="0">
                <a:solidFill>
                  <a:schemeClr val="bg1"/>
                </a:solidFill>
                <a:latin typeface="Times New Roman" pitchFamily="18" charset="0"/>
                <a:cs typeface="Times New Roman" pitchFamily="18" charset="0"/>
              </a:rPr>
              <a:t> на </a:t>
            </a:r>
            <a:r>
              <a:rPr lang="ru-RU" dirty="0" err="1">
                <a:solidFill>
                  <a:schemeClr val="bg1"/>
                </a:solidFill>
                <a:latin typeface="Times New Roman" pitchFamily="18" charset="0"/>
                <a:cs typeface="Times New Roman" pitchFamily="18" charset="0"/>
              </a:rPr>
              <a:t>автоматичну</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напівавтоматичну</a:t>
            </a:r>
            <a:r>
              <a:rPr lang="ru-RU" dirty="0">
                <a:solidFill>
                  <a:schemeClr val="bg1"/>
                </a:solidFill>
                <a:latin typeface="Times New Roman" pitchFamily="18" charset="0"/>
                <a:cs typeface="Times New Roman" pitchFamily="18" charset="0"/>
              </a:rPr>
              <a:t> і </a:t>
            </a:r>
            <a:r>
              <a:rPr lang="ru-RU" dirty="0" err="1">
                <a:solidFill>
                  <a:schemeClr val="bg1"/>
                </a:solidFill>
                <a:latin typeface="Times New Roman" pitchFamily="18" charset="0"/>
                <a:cs typeface="Times New Roman" pitchFamily="18" charset="0"/>
              </a:rPr>
              <a:t>неавтоматичну</a:t>
            </a:r>
            <a:r>
              <a:rPr lang="ru-RU" dirty="0">
                <a:solidFill>
                  <a:schemeClr val="bg1"/>
                </a:solidFill>
                <a:latin typeface="Times New Roman" pitchFamily="18" charset="0"/>
                <a:cs typeface="Times New Roman" pitchFamily="18" charset="0"/>
              </a:rPr>
              <a:t>.</a:t>
            </a:r>
            <a:endParaRPr lang="uk-UA"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565202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p:txBody>
          <a:bodyPr/>
          <a:lstStyle/>
          <a:p>
            <a:pPr algn="just"/>
            <a:r>
              <a:rPr lang="uk-UA" b="1" dirty="0">
                <a:solidFill>
                  <a:schemeClr val="bg1"/>
                </a:solidFill>
                <a:latin typeface="Times New Roman" pitchFamily="18" charset="0"/>
                <a:cs typeface="Times New Roman" pitchFamily="18" charset="0"/>
              </a:rPr>
              <a:t>Боєприпаси </a:t>
            </a:r>
            <a:r>
              <a:rPr lang="uk-UA" dirty="0">
                <a:solidFill>
                  <a:schemeClr val="bg1"/>
                </a:solidFill>
                <a:latin typeface="Times New Roman" pitchFamily="18" charset="0"/>
                <a:cs typeface="Times New Roman" pitchFamily="18" charset="0"/>
              </a:rPr>
              <a:t>– це боєзаряди, без яких неможливий постріл. Усі складові частини сучасного заряду об’єднані в одному пристрої, який називається патроном.</a:t>
            </a:r>
          </a:p>
          <a:p>
            <a:pPr algn="just"/>
            <a:endParaRPr lang="uk-UA" dirty="0">
              <a:solidFill>
                <a:schemeClr val="bg1"/>
              </a:solidFill>
              <a:latin typeface="Times New Roman" pitchFamily="18" charset="0"/>
              <a:cs typeface="Times New Roman" pitchFamily="18" charset="0"/>
            </a:endParaRPr>
          </a:p>
          <a:p>
            <a:pPr algn="just"/>
            <a:r>
              <a:rPr lang="uk-UA" b="1" dirty="0">
                <a:solidFill>
                  <a:schemeClr val="bg1"/>
                </a:solidFill>
                <a:latin typeface="Times New Roman" pitchFamily="18" charset="0"/>
                <a:cs typeface="Times New Roman" pitchFamily="18" charset="0"/>
              </a:rPr>
              <a:t>Патрон</a:t>
            </a:r>
            <a:r>
              <a:rPr lang="uk-UA" dirty="0">
                <a:solidFill>
                  <a:schemeClr val="bg1"/>
                </a:solidFill>
                <a:latin typeface="Times New Roman" pitchFamily="18" charset="0"/>
                <a:cs typeface="Times New Roman" pitchFamily="18" charset="0"/>
              </a:rPr>
              <a:t> – це боєзаряд, який поєднує всі елементи, необхідні для пострілу.</a:t>
            </a:r>
          </a:p>
        </p:txBody>
      </p:sp>
    </p:spTree>
    <p:extLst>
      <p:ext uri="{BB962C8B-B14F-4D97-AF65-F5344CB8AC3E}">
        <p14:creationId xmlns:p14="http://schemas.microsoft.com/office/powerpoint/2010/main" val="4214788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67544" y="4293096"/>
            <a:ext cx="8229600" cy="1872208"/>
          </a:xfrm>
        </p:spPr>
        <p:txBody>
          <a:bodyPr>
            <a:noAutofit/>
          </a:bodyPr>
          <a:lstStyle/>
          <a:p>
            <a:r>
              <a:rPr lang="uk-UA" sz="1800" dirty="0">
                <a:solidFill>
                  <a:schemeClr val="bg1"/>
                </a:solidFill>
                <a:latin typeface="Times New Roman" pitchFamily="18" charset="0"/>
                <a:cs typeface="Times New Roman" pitchFamily="18" charset="0"/>
              </a:rPr>
              <a:t>Рис. 7. Загальний вигляд патронів до бойової нарізної вогнепальної зброї: – 7,2-міліметровий гвинтівковий; 2 – 7,62-міліметровий револьверний; 3 – 7,62-міліметровий пістолет-кулеметний зразка 1930/1931 р. р.; 4 – 7,62-міліметровий пістолет-кулеметний проміжний патрон зразка 1943г.; 5 – 5,45-міліметровий проміжний зразка 1974р.; 6 – 9-міліметровий пістолетний; 7,8 – 7,8-міліметрові спортивні; 9 – 5,4-миіметровий пістолетний</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9772" y="260648"/>
            <a:ext cx="4104456"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007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7200" y="620688"/>
            <a:ext cx="8229600" cy="5505475"/>
          </a:xfrm>
        </p:spPr>
        <p:txBody>
          <a:bodyPr>
            <a:normAutofit fontScale="92500" lnSpcReduction="10000"/>
          </a:bodyPr>
          <a:lstStyle/>
          <a:p>
            <a:pPr algn="just"/>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Вогнепальна</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зброя</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використовувана</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злочинцями</a:t>
            </a:r>
            <a:r>
              <a:rPr lang="ru-RU" dirty="0">
                <a:solidFill>
                  <a:schemeClr val="bg1"/>
                </a:solidFill>
                <a:latin typeface="Times New Roman" pitchFamily="18" charset="0"/>
                <a:cs typeface="Times New Roman" pitchFamily="18" charset="0"/>
              </a:rPr>
              <a:t>, за способом </a:t>
            </a:r>
            <a:r>
              <a:rPr lang="ru-RU" dirty="0" err="1">
                <a:solidFill>
                  <a:schemeClr val="bg1"/>
                </a:solidFill>
                <a:latin typeface="Times New Roman" pitchFamily="18" charset="0"/>
                <a:cs typeface="Times New Roman" pitchFamily="18" charset="0"/>
              </a:rPr>
              <a:t>виготовлення</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поділяється</a:t>
            </a:r>
            <a:r>
              <a:rPr lang="ru-RU" dirty="0">
                <a:solidFill>
                  <a:schemeClr val="bg1"/>
                </a:solidFill>
                <a:latin typeface="Times New Roman" pitchFamily="18" charset="0"/>
                <a:cs typeface="Times New Roman" pitchFamily="18" charset="0"/>
              </a:rPr>
              <a:t> на </a:t>
            </a:r>
            <a:r>
              <a:rPr lang="ru-RU" dirty="0" err="1">
                <a:solidFill>
                  <a:schemeClr val="bg1"/>
                </a:solidFill>
                <a:latin typeface="Times New Roman" pitchFamily="18" charset="0"/>
                <a:cs typeface="Times New Roman" pitchFamily="18" charset="0"/>
              </a:rPr>
              <a:t>перероблену</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заводську</a:t>
            </a:r>
            <a:r>
              <a:rPr lang="ru-RU" dirty="0">
                <a:solidFill>
                  <a:schemeClr val="bg1"/>
                </a:solidFill>
                <a:latin typeface="Times New Roman" pitchFamily="18" charset="0"/>
                <a:cs typeface="Times New Roman" pitchFamily="18" charset="0"/>
              </a:rPr>
              <a:t> і </a:t>
            </a:r>
            <a:r>
              <a:rPr lang="ru-RU" dirty="0" err="1">
                <a:solidFill>
                  <a:schemeClr val="bg1"/>
                </a:solidFill>
                <a:latin typeface="Times New Roman" pitchFamily="18" charset="0"/>
                <a:cs typeface="Times New Roman" pitchFamily="18" charset="0"/>
              </a:rPr>
              <a:t>атипову</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Іноді</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зброю</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поділяють</a:t>
            </a:r>
            <a:r>
              <a:rPr lang="ru-RU" dirty="0">
                <a:solidFill>
                  <a:schemeClr val="bg1"/>
                </a:solidFill>
                <a:latin typeface="Times New Roman" pitchFamily="18" charset="0"/>
                <a:cs typeface="Times New Roman" pitchFamily="18" charset="0"/>
              </a:rPr>
              <a:t> на </a:t>
            </a:r>
            <a:r>
              <a:rPr lang="ru-RU" dirty="0" err="1">
                <a:solidFill>
                  <a:schemeClr val="bg1"/>
                </a:solidFill>
                <a:latin typeface="Times New Roman" pitchFamily="18" charset="0"/>
                <a:cs typeface="Times New Roman" pitchFamily="18" charset="0"/>
              </a:rPr>
              <a:t>стандартну</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нестандартну</a:t>
            </a:r>
            <a:r>
              <a:rPr lang="ru-RU" dirty="0">
                <a:solidFill>
                  <a:schemeClr val="bg1"/>
                </a:solidFill>
                <a:latin typeface="Times New Roman" pitchFamily="18" charset="0"/>
                <a:cs typeface="Times New Roman" pitchFamily="18" charset="0"/>
              </a:rPr>
              <a:t> та </a:t>
            </a:r>
            <a:r>
              <a:rPr lang="ru-RU" dirty="0" err="1">
                <a:solidFill>
                  <a:schemeClr val="bg1"/>
                </a:solidFill>
                <a:latin typeface="Times New Roman" pitchFamily="18" charset="0"/>
                <a:cs typeface="Times New Roman" pitchFamily="18" charset="0"/>
              </a:rPr>
              <a:t>атипову</a:t>
            </a:r>
            <a:r>
              <a:rPr lang="ru-RU" dirty="0">
                <a:solidFill>
                  <a:schemeClr val="bg1"/>
                </a:solidFill>
                <a:latin typeface="Times New Roman" pitchFamily="18" charset="0"/>
                <a:cs typeface="Times New Roman" pitchFamily="18" charset="0"/>
              </a:rPr>
              <a:t>.</a:t>
            </a:r>
          </a:p>
          <a:p>
            <a:pPr marL="0" indent="0" algn="just">
              <a:buNone/>
            </a:pPr>
            <a:endParaRPr lang="ru-RU" dirty="0">
              <a:solidFill>
                <a:schemeClr val="bg1"/>
              </a:solidFill>
              <a:latin typeface="Times New Roman" pitchFamily="18" charset="0"/>
              <a:cs typeface="Times New Roman" pitchFamily="18" charset="0"/>
            </a:endParaRPr>
          </a:p>
          <a:p>
            <a:pPr algn="just"/>
            <a:r>
              <a:rPr lang="ru-RU" dirty="0" err="1">
                <a:solidFill>
                  <a:schemeClr val="bg1"/>
                </a:solidFill>
                <a:latin typeface="Times New Roman" pitchFamily="18" charset="0"/>
                <a:cs typeface="Times New Roman" pitchFamily="18" charset="0"/>
              </a:rPr>
              <a:t>Атипова</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зброя</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може</a:t>
            </a:r>
            <a:r>
              <a:rPr lang="ru-RU" dirty="0">
                <a:solidFill>
                  <a:schemeClr val="bg1"/>
                </a:solidFill>
                <a:latin typeface="Times New Roman" pitchFamily="18" charset="0"/>
                <a:cs typeface="Times New Roman" pitchFamily="18" charset="0"/>
              </a:rPr>
              <a:t> бути як </a:t>
            </a:r>
            <a:r>
              <a:rPr lang="ru-RU" dirty="0" err="1">
                <a:solidFill>
                  <a:schemeClr val="bg1"/>
                </a:solidFill>
                <a:latin typeface="Times New Roman" pitchFamily="18" charset="0"/>
                <a:cs typeface="Times New Roman" pitchFamily="18" charset="0"/>
              </a:rPr>
              <a:t>заводського</a:t>
            </a:r>
            <a:r>
              <a:rPr lang="ru-RU" dirty="0">
                <a:solidFill>
                  <a:schemeClr val="bg1"/>
                </a:solidFill>
                <a:latin typeface="Times New Roman" pitchFamily="18" charset="0"/>
                <a:cs typeface="Times New Roman" pitchFamily="18" charset="0"/>
              </a:rPr>
              <a:t>, так і кустарного </a:t>
            </a:r>
            <a:r>
              <a:rPr lang="ru-RU" dirty="0" err="1">
                <a:solidFill>
                  <a:schemeClr val="bg1"/>
                </a:solidFill>
                <a:latin typeface="Times New Roman" pitchFamily="18" charset="0"/>
                <a:cs typeface="Times New Roman" pitchFamily="18" charset="0"/>
              </a:rPr>
              <a:t>виготовлення</a:t>
            </a:r>
            <a:r>
              <a:rPr lang="ru-RU" dirty="0">
                <a:solidFill>
                  <a:schemeClr val="bg1"/>
                </a:solidFill>
                <a:latin typeface="Times New Roman" pitchFamily="18" charset="0"/>
                <a:cs typeface="Times New Roman" pitchFamily="18" charset="0"/>
              </a:rPr>
              <a:t>.</a:t>
            </a:r>
          </a:p>
          <a:p>
            <a:pPr marL="0" indent="0" algn="just">
              <a:buNone/>
            </a:pPr>
            <a:endParaRPr lang="ru-RU" dirty="0">
              <a:solidFill>
                <a:schemeClr val="bg1"/>
              </a:solidFill>
              <a:latin typeface="Times New Roman" pitchFamily="18" charset="0"/>
              <a:cs typeface="Times New Roman" pitchFamily="18" charset="0"/>
            </a:endParaRPr>
          </a:p>
          <a:p>
            <a:pPr algn="just"/>
            <a:r>
              <a:rPr lang="ru-RU" dirty="0">
                <a:solidFill>
                  <a:schemeClr val="bg1"/>
                </a:solidFill>
                <a:latin typeface="Times New Roman" pitchFamily="18" charset="0"/>
                <a:cs typeface="Times New Roman" pitchFamily="18" charset="0"/>
              </a:rPr>
              <a:t>Кустарна </a:t>
            </a:r>
            <a:r>
              <a:rPr lang="ru-RU" dirty="0" err="1">
                <a:solidFill>
                  <a:schemeClr val="bg1"/>
                </a:solidFill>
                <a:latin typeface="Times New Roman" pitchFamily="18" charset="0"/>
                <a:cs typeface="Times New Roman" pitchFamily="18" charset="0"/>
              </a:rPr>
              <a:t>зброя</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відрізняється</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від</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саморобної</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тим</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що</a:t>
            </a:r>
            <a:r>
              <a:rPr lang="ru-RU" dirty="0">
                <a:solidFill>
                  <a:schemeClr val="bg1"/>
                </a:solidFill>
                <a:latin typeface="Times New Roman" pitchFamily="18" charset="0"/>
                <a:cs typeface="Times New Roman" pitchFamily="18" charset="0"/>
              </a:rPr>
              <a:t> вона </a:t>
            </a:r>
            <a:r>
              <a:rPr lang="ru-RU" dirty="0" err="1">
                <a:solidFill>
                  <a:schemeClr val="bg1"/>
                </a:solidFill>
                <a:latin typeface="Times New Roman" pitchFamily="18" charset="0"/>
                <a:cs typeface="Times New Roman" pitchFamily="18" charset="0"/>
              </a:rPr>
              <a:t>виготовляється</a:t>
            </a:r>
            <a:r>
              <a:rPr lang="ru-RU" dirty="0">
                <a:solidFill>
                  <a:schemeClr val="bg1"/>
                </a:solidFill>
                <a:latin typeface="Times New Roman" pitchFamily="18" charset="0"/>
                <a:cs typeface="Times New Roman" pitchFamily="18" charset="0"/>
              </a:rPr>
              <a:t> в </a:t>
            </a:r>
            <a:r>
              <a:rPr lang="ru-RU" dirty="0" err="1">
                <a:solidFill>
                  <a:schemeClr val="bg1"/>
                </a:solidFill>
                <a:latin typeface="Times New Roman" pitchFamily="18" charset="0"/>
                <a:cs typeface="Times New Roman" pitchFamily="18" charset="0"/>
              </a:rPr>
              <a:t>майстернях</a:t>
            </a:r>
            <a:r>
              <a:rPr lang="ru-RU" dirty="0">
                <a:solidFill>
                  <a:schemeClr val="bg1"/>
                </a:solidFill>
                <a:latin typeface="Times New Roman" pitchFamily="18" charset="0"/>
                <a:cs typeface="Times New Roman" pitchFamily="18" charset="0"/>
              </a:rPr>
              <a:t>, як правило, кустарями. </a:t>
            </a:r>
          </a:p>
          <a:p>
            <a:endParaRPr lang="uk-UA" dirty="0"/>
          </a:p>
        </p:txBody>
      </p:sp>
    </p:spTree>
    <p:extLst>
      <p:ext uri="{BB962C8B-B14F-4D97-AF65-F5344CB8AC3E}">
        <p14:creationId xmlns:p14="http://schemas.microsoft.com/office/powerpoint/2010/main" val="812232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611560" y="4869160"/>
            <a:ext cx="8229600" cy="1143000"/>
          </a:xfrm>
        </p:spPr>
        <p:txBody>
          <a:bodyPr>
            <a:noAutofit/>
          </a:bodyPr>
          <a:lstStyle/>
          <a:p>
            <a:r>
              <a:rPr lang="uk-UA" sz="2400" dirty="0">
                <a:solidFill>
                  <a:schemeClr val="bg1"/>
                </a:solidFill>
                <a:latin typeface="Times New Roman" pitchFamily="18" charset="0"/>
                <a:cs typeface="Times New Roman" pitchFamily="18" charset="0"/>
              </a:rPr>
              <a:t>Рис. 3. Атипова зброя: а) обрізи: 1 – мисливської двоствольної рушниці; 2 – 6,5-міліметрової спортивної гвинтівки; б) саморобна зброя: 3 – пістолет; 4 – револьвер; 5-6,5-міліметрова стріляюча «авторучка»</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67744" y="404664"/>
            <a:ext cx="5050534" cy="39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842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p:txBody>
          <a:bodyPr/>
          <a:lstStyle/>
          <a:p>
            <a:pPr algn="just"/>
            <a:r>
              <a:rPr lang="uk-UA" dirty="0">
                <a:solidFill>
                  <a:schemeClr val="bg1"/>
                </a:solidFill>
                <a:latin typeface="Times New Roman" pitchFamily="18" charset="0"/>
                <a:cs typeface="Times New Roman" pitchFamily="18" charset="0"/>
              </a:rPr>
              <a:t>Зараз, як випливає з підручників з криміналісти, вогнепальну зброю в судовій балістиці класифікують за різними ознаками. Нижче наведені різні класифікації, що можуть бути корисними для курсантів.</a:t>
            </a:r>
          </a:p>
        </p:txBody>
      </p:sp>
    </p:spTree>
    <p:extLst>
      <p:ext uri="{BB962C8B-B14F-4D97-AF65-F5344CB8AC3E}">
        <p14:creationId xmlns:p14="http://schemas.microsoft.com/office/powerpoint/2010/main" val="2387580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3" y="0"/>
            <a:ext cx="9174803" cy="6880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6723" y="-33212"/>
            <a:ext cx="8229600" cy="797915"/>
          </a:xfrm>
        </p:spPr>
        <p:txBody>
          <a:bodyPr>
            <a:normAutofit/>
          </a:bodyPr>
          <a:lstStyle/>
          <a:p>
            <a:r>
              <a:rPr lang="uk-UA" i="1" dirty="0">
                <a:solidFill>
                  <a:schemeClr val="bg1"/>
                </a:solidFill>
                <a:latin typeface="Times New Roman" pitchFamily="18" charset="0"/>
                <a:cs typeface="Times New Roman" pitchFamily="18" charset="0"/>
              </a:rPr>
              <a:t>ЛІТЕРАТУРА:</a:t>
            </a:r>
          </a:p>
        </p:txBody>
      </p:sp>
      <p:sp>
        <p:nvSpPr>
          <p:cNvPr id="3" name="Объект 2"/>
          <p:cNvSpPr>
            <a:spLocks noGrp="1"/>
          </p:cNvSpPr>
          <p:nvPr>
            <p:ph idx="1"/>
          </p:nvPr>
        </p:nvSpPr>
        <p:spPr>
          <a:xfrm>
            <a:off x="-180526" y="764704"/>
            <a:ext cx="9324526" cy="6624736"/>
          </a:xfrm>
        </p:spPr>
        <p:txBody>
          <a:bodyPr>
            <a:noAutofit/>
          </a:bodyPr>
          <a:lstStyle/>
          <a:p>
            <a:pPr algn="just"/>
            <a:r>
              <a:rPr lang="uk-UA" sz="2000" dirty="0">
                <a:solidFill>
                  <a:schemeClr val="bg1"/>
                </a:solidFill>
                <a:latin typeface="Times New Roman" pitchFamily="18" charset="0"/>
                <a:cs typeface="Times New Roman" pitchFamily="18" charset="0"/>
              </a:rPr>
              <a:t>1.	Криміналістика. Академічний курс: підручник / Т.В. </a:t>
            </a:r>
            <a:r>
              <a:rPr lang="uk-UA" sz="2000" dirty="0" err="1">
                <a:solidFill>
                  <a:schemeClr val="bg1"/>
                </a:solidFill>
                <a:latin typeface="Times New Roman" pitchFamily="18" charset="0"/>
                <a:cs typeface="Times New Roman" pitchFamily="18" charset="0"/>
              </a:rPr>
              <a:t>Варфоломеєва</a:t>
            </a:r>
            <a:r>
              <a:rPr lang="uk-UA" sz="2000" dirty="0">
                <a:solidFill>
                  <a:schemeClr val="bg1"/>
                </a:solidFill>
                <a:latin typeface="Times New Roman" pitchFamily="18" charset="0"/>
                <a:cs typeface="Times New Roman" pitchFamily="18" charset="0"/>
              </a:rPr>
              <a:t>, В.Г. </a:t>
            </a:r>
            <a:r>
              <a:rPr lang="uk-UA" sz="2000" dirty="0" err="1">
                <a:solidFill>
                  <a:schemeClr val="bg1"/>
                </a:solidFill>
                <a:latin typeface="Times New Roman" pitchFamily="18" charset="0"/>
                <a:cs typeface="Times New Roman" pitchFamily="18" charset="0"/>
              </a:rPr>
              <a:t>Гончаренко</a:t>
            </a:r>
            <a:r>
              <a:rPr lang="uk-UA" sz="2000" dirty="0">
                <a:solidFill>
                  <a:schemeClr val="bg1"/>
                </a:solidFill>
                <a:latin typeface="Times New Roman" pitchFamily="18" charset="0"/>
                <a:cs typeface="Times New Roman" pitchFamily="18" charset="0"/>
              </a:rPr>
              <a:t>, ВЛ. </a:t>
            </a:r>
            <a:r>
              <a:rPr lang="uk-UA" sz="2000" dirty="0" err="1">
                <a:solidFill>
                  <a:schemeClr val="bg1"/>
                </a:solidFill>
                <a:latin typeface="Times New Roman" pitchFamily="18" charset="0"/>
                <a:cs typeface="Times New Roman" pitchFamily="18" charset="0"/>
              </a:rPr>
              <a:t>Бояров</a:t>
            </a:r>
            <a:r>
              <a:rPr lang="uk-UA" sz="2000" dirty="0">
                <a:solidFill>
                  <a:schemeClr val="bg1"/>
                </a:solidFill>
                <a:latin typeface="Times New Roman" pitchFamily="18" charset="0"/>
                <a:cs typeface="Times New Roman" pitchFamily="18" charset="0"/>
              </a:rPr>
              <a:t> [та </a:t>
            </a:r>
            <a:r>
              <a:rPr lang="uk-UA" sz="2000" dirty="0" err="1">
                <a:solidFill>
                  <a:schemeClr val="bg1"/>
                </a:solidFill>
                <a:latin typeface="Times New Roman" pitchFamily="18" charset="0"/>
                <a:cs typeface="Times New Roman" pitchFamily="18" charset="0"/>
              </a:rPr>
              <a:t>ін</a:t>
            </a:r>
            <a:r>
              <a:rPr lang="uk-UA" sz="2000" dirty="0">
                <a:solidFill>
                  <a:schemeClr val="bg1"/>
                </a:solidFill>
                <a:latin typeface="Times New Roman" pitchFamily="18" charset="0"/>
                <a:cs typeface="Times New Roman" pitchFamily="18" charset="0"/>
              </a:rPr>
              <a:t>]. - К. : </a:t>
            </a:r>
            <a:r>
              <a:rPr lang="uk-UA" sz="2000" dirty="0" err="1">
                <a:solidFill>
                  <a:schemeClr val="bg1"/>
                </a:solidFill>
                <a:latin typeface="Times New Roman" pitchFamily="18" charset="0"/>
                <a:cs typeface="Times New Roman" pitchFamily="18" charset="0"/>
              </a:rPr>
              <a:t>Юрінком</a:t>
            </a:r>
            <a:r>
              <a:rPr lang="uk-UA" sz="2000" dirty="0">
                <a:solidFill>
                  <a:schemeClr val="bg1"/>
                </a:solidFill>
                <a:latin typeface="Times New Roman" pitchFamily="18" charset="0"/>
                <a:cs typeface="Times New Roman" pitchFamily="18" charset="0"/>
              </a:rPr>
              <a:t> Інтер, 2011 - 504 с.</a:t>
            </a:r>
          </a:p>
          <a:p>
            <a:pPr algn="just"/>
            <a:endParaRPr lang="uk-UA" sz="2000" dirty="0">
              <a:solidFill>
                <a:schemeClr val="bg1"/>
              </a:solidFill>
              <a:latin typeface="Times New Roman" pitchFamily="18" charset="0"/>
              <a:cs typeface="Times New Roman" pitchFamily="18" charset="0"/>
            </a:endParaRPr>
          </a:p>
          <a:p>
            <a:pPr algn="just"/>
            <a:r>
              <a:rPr lang="ru-RU" sz="2000" dirty="0">
                <a:solidFill>
                  <a:schemeClr val="bg1"/>
                </a:solidFill>
                <a:latin typeface="Times New Roman" pitchFamily="18" charset="0"/>
                <a:cs typeface="Times New Roman" pitchFamily="18" charset="0"/>
              </a:rPr>
              <a:t>2.  Криминалистическое исследование оружия и следов его </a:t>
            </a:r>
            <a:r>
              <a:rPr lang="ru-RU" sz="2000" dirty="0" err="1">
                <a:solidFill>
                  <a:schemeClr val="bg1"/>
                </a:solidFill>
                <a:latin typeface="Times New Roman" pitchFamily="18" charset="0"/>
                <a:cs typeface="Times New Roman" pitchFamily="18" charset="0"/>
              </a:rPr>
              <a:t>применення</a:t>
            </a:r>
            <a:r>
              <a:rPr lang="ru-RU" sz="2000" dirty="0">
                <a:solidFill>
                  <a:schemeClr val="bg1"/>
                </a:solidFill>
                <a:latin typeface="Times New Roman" pitchFamily="18" charset="0"/>
                <a:cs typeface="Times New Roman" pitchFamily="18" charset="0"/>
              </a:rPr>
              <a:t> / Писаренко И.В., </a:t>
            </a:r>
            <a:r>
              <a:rPr lang="ru-RU" sz="2000" dirty="0" err="1">
                <a:solidFill>
                  <a:schemeClr val="bg1"/>
                </a:solidFill>
                <a:latin typeface="Times New Roman" pitchFamily="18" charset="0"/>
                <a:cs typeface="Times New Roman" pitchFamily="18" charset="0"/>
              </a:rPr>
              <a:t>Молибога</a:t>
            </a:r>
            <a:r>
              <a:rPr lang="ru-RU" sz="2000" dirty="0">
                <a:solidFill>
                  <a:schemeClr val="bg1"/>
                </a:solidFill>
                <a:latin typeface="Times New Roman" pitchFamily="18" charset="0"/>
                <a:cs typeface="Times New Roman" pitchFamily="18" charset="0"/>
              </a:rPr>
              <a:t> М.П., Василенко та </a:t>
            </a:r>
            <a:r>
              <a:rPr lang="ru-RU" sz="2000" dirty="0" err="1">
                <a:solidFill>
                  <a:schemeClr val="bg1"/>
                </a:solidFill>
                <a:latin typeface="Times New Roman" pitchFamily="18" charset="0"/>
                <a:cs typeface="Times New Roman" pitchFamily="18" charset="0"/>
              </a:rPr>
              <a:t>ін</a:t>
            </a:r>
            <a:r>
              <a:rPr lang="ru-RU" sz="2000" dirty="0">
                <a:solidFill>
                  <a:schemeClr val="bg1"/>
                </a:solidFill>
                <a:latin typeface="Times New Roman" pitchFamily="18" charset="0"/>
                <a:cs typeface="Times New Roman" pitchFamily="18" charset="0"/>
              </a:rPr>
              <a:t>. - Омск, 1981.</a:t>
            </a:r>
          </a:p>
          <a:p>
            <a:pPr algn="just"/>
            <a:endParaRPr lang="uk-UA" sz="2000" dirty="0">
              <a:solidFill>
                <a:schemeClr val="bg1"/>
              </a:solidFill>
              <a:latin typeface="Times New Roman" pitchFamily="18" charset="0"/>
              <a:cs typeface="Times New Roman" pitchFamily="18" charset="0"/>
            </a:endParaRPr>
          </a:p>
          <a:p>
            <a:pPr algn="just"/>
            <a:r>
              <a:rPr lang="ru-RU" sz="2000" dirty="0">
                <a:solidFill>
                  <a:schemeClr val="bg1"/>
                </a:solidFill>
                <a:latin typeface="Times New Roman" pitchFamily="18" charset="0"/>
                <a:cs typeface="Times New Roman" pitchFamily="18" charset="0"/>
              </a:rPr>
              <a:t>3.  Марчук Р.П. </a:t>
            </a:r>
            <a:r>
              <a:rPr lang="ru-RU" sz="2000" dirty="0" err="1">
                <a:solidFill>
                  <a:schemeClr val="bg1"/>
                </a:solidFill>
                <a:latin typeface="Times New Roman" pitchFamily="18" charset="0"/>
                <a:cs typeface="Times New Roman" pitchFamily="18" charset="0"/>
              </a:rPr>
              <a:t>Винайдення</a:t>
            </a:r>
            <a:r>
              <a:rPr lang="ru-RU" sz="2000" dirty="0">
                <a:solidFill>
                  <a:schemeClr val="bg1"/>
                </a:solidFill>
                <a:latin typeface="Times New Roman" pitchFamily="18" charset="0"/>
                <a:cs typeface="Times New Roman" pitchFamily="18" charset="0"/>
              </a:rPr>
              <a:t> </a:t>
            </a:r>
            <a:r>
              <a:rPr lang="ru-RU" sz="2000" dirty="0" err="1">
                <a:solidFill>
                  <a:schemeClr val="bg1"/>
                </a:solidFill>
                <a:latin typeface="Times New Roman" pitchFamily="18" charset="0"/>
                <a:cs typeface="Times New Roman" pitchFamily="18" charset="0"/>
              </a:rPr>
              <a:t>вогнепальної</a:t>
            </a:r>
            <a:r>
              <a:rPr lang="ru-RU" sz="2000" dirty="0">
                <a:solidFill>
                  <a:schemeClr val="bg1"/>
                </a:solidFill>
                <a:latin typeface="Times New Roman" pitchFamily="18" charset="0"/>
                <a:cs typeface="Times New Roman" pitchFamily="18" charset="0"/>
              </a:rPr>
              <a:t> </a:t>
            </a:r>
            <a:r>
              <a:rPr lang="ru-RU" sz="2000" dirty="0" err="1">
                <a:solidFill>
                  <a:schemeClr val="bg1"/>
                </a:solidFill>
                <a:latin typeface="Times New Roman" pitchFamily="18" charset="0"/>
                <a:cs typeface="Times New Roman" pitchFamily="18" charset="0"/>
              </a:rPr>
              <a:t>зброї</a:t>
            </a:r>
            <a:r>
              <a:rPr lang="ru-RU" sz="2000" dirty="0">
                <a:solidFill>
                  <a:schemeClr val="bg1"/>
                </a:solidFill>
                <a:latin typeface="Times New Roman" pitchFamily="18" charset="0"/>
                <a:cs typeface="Times New Roman" pitchFamily="18" charset="0"/>
              </a:rPr>
              <a:t> та </a:t>
            </a:r>
            <a:r>
              <a:rPr lang="ru-RU" sz="2000" dirty="0" err="1">
                <a:solidFill>
                  <a:schemeClr val="bg1"/>
                </a:solidFill>
                <a:latin typeface="Times New Roman" pitchFamily="18" charset="0"/>
                <a:cs typeface="Times New Roman" pitchFamily="18" charset="0"/>
              </a:rPr>
              <a:t>зародження</a:t>
            </a:r>
            <a:r>
              <a:rPr lang="ru-RU" sz="2000" dirty="0">
                <a:solidFill>
                  <a:schemeClr val="bg1"/>
                </a:solidFill>
                <a:latin typeface="Times New Roman" pitchFamily="18" charset="0"/>
                <a:cs typeface="Times New Roman" pitchFamily="18" charset="0"/>
              </a:rPr>
              <a:t> </a:t>
            </a:r>
            <a:r>
              <a:rPr lang="ru-RU" sz="2000" dirty="0" err="1">
                <a:solidFill>
                  <a:schemeClr val="bg1"/>
                </a:solidFill>
                <a:latin typeface="Times New Roman" pitchFamily="18" charset="0"/>
                <a:cs typeface="Times New Roman" pitchFamily="18" charset="0"/>
              </a:rPr>
              <a:t>балістики</a:t>
            </a:r>
            <a:r>
              <a:rPr lang="ru-RU" sz="2000" dirty="0">
                <a:solidFill>
                  <a:schemeClr val="bg1"/>
                </a:solidFill>
                <a:latin typeface="Times New Roman" pitchFamily="18" charset="0"/>
                <a:cs typeface="Times New Roman" pitchFamily="18" charset="0"/>
              </a:rPr>
              <a:t> як результат </a:t>
            </a:r>
            <a:r>
              <a:rPr lang="ru-RU" sz="2000" dirty="0" err="1">
                <a:solidFill>
                  <a:schemeClr val="bg1"/>
                </a:solidFill>
                <a:latin typeface="Times New Roman" pitchFamily="18" charset="0"/>
                <a:cs typeface="Times New Roman" pitchFamily="18" charset="0"/>
              </a:rPr>
              <a:t>суспільного</a:t>
            </a:r>
            <a:r>
              <a:rPr lang="ru-RU" sz="2000" dirty="0">
                <a:solidFill>
                  <a:schemeClr val="bg1"/>
                </a:solidFill>
                <a:latin typeface="Times New Roman" pitchFamily="18" charset="0"/>
                <a:cs typeface="Times New Roman" pitchFamily="18" charset="0"/>
              </a:rPr>
              <a:t> </a:t>
            </a:r>
            <a:r>
              <a:rPr lang="ru-RU" sz="2000" dirty="0" err="1">
                <a:solidFill>
                  <a:schemeClr val="bg1"/>
                </a:solidFill>
                <a:latin typeface="Times New Roman" pitchFamily="18" charset="0"/>
                <a:cs typeface="Times New Roman" pitchFamily="18" charset="0"/>
              </a:rPr>
              <a:t>розвитку</a:t>
            </a:r>
            <a:r>
              <a:rPr lang="ru-RU" sz="2000" dirty="0">
                <a:solidFill>
                  <a:schemeClr val="bg1"/>
                </a:solidFill>
                <a:latin typeface="Times New Roman" pitchFamily="18" charset="0"/>
                <a:cs typeface="Times New Roman" pitchFamily="18" charset="0"/>
              </a:rPr>
              <a:t> </a:t>
            </a:r>
            <a:r>
              <a:rPr lang="ru-RU" sz="2000" dirty="0" err="1">
                <a:solidFill>
                  <a:schemeClr val="bg1"/>
                </a:solidFill>
                <a:latin typeface="Times New Roman" pitchFamily="18" charset="0"/>
                <a:cs typeface="Times New Roman" pitchFamily="18" charset="0"/>
              </a:rPr>
              <a:t>періоду</a:t>
            </a:r>
            <a:r>
              <a:rPr lang="ru-RU" sz="2000" dirty="0">
                <a:solidFill>
                  <a:schemeClr val="bg1"/>
                </a:solidFill>
                <a:latin typeface="Times New Roman" pitchFamily="18" charset="0"/>
                <a:cs typeface="Times New Roman" pitchFamily="18" charset="0"/>
              </a:rPr>
              <a:t> </a:t>
            </a:r>
            <a:r>
              <a:rPr lang="ru-RU" sz="2000" dirty="0" err="1">
                <a:solidFill>
                  <a:schemeClr val="bg1"/>
                </a:solidFill>
                <a:latin typeface="Times New Roman" pitchFamily="18" charset="0"/>
                <a:cs typeface="Times New Roman" pitchFamily="18" charset="0"/>
              </a:rPr>
              <a:t>середньовіччя</a:t>
            </a:r>
            <a:r>
              <a:rPr lang="ru-RU" sz="2000" dirty="0">
                <a:solidFill>
                  <a:schemeClr val="bg1"/>
                </a:solidFill>
                <a:latin typeface="Times New Roman" pitchFamily="18" charset="0"/>
                <a:cs typeface="Times New Roman" pitchFamily="18" charset="0"/>
              </a:rPr>
              <a:t> // </a:t>
            </a:r>
            <a:r>
              <a:rPr lang="ru-RU" sz="2000" dirty="0" err="1">
                <a:solidFill>
                  <a:schemeClr val="bg1"/>
                </a:solidFill>
                <a:latin typeface="Times New Roman" pitchFamily="18" charset="0"/>
                <a:cs typeface="Times New Roman" pitchFamily="18" charset="0"/>
              </a:rPr>
              <a:t>Судово-балістичні</a:t>
            </a:r>
            <a:r>
              <a:rPr lang="ru-RU" sz="2000" dirty="0">
                <a:solidFill>
                  <a:schemeClr val="bg1"/>
                </a:solidFill>
                <a:latin typeface="Times New Roman" pitchFamily="18" charset="0"/>
                <a:cs typeface="Times New Roman" pitchFamily="18" charset="0"/>
              </a:rPr>
              <a:t> та </a:t>
            </a:r>
            <a:r>
              <a:rPr lang="ru-RU" sz="2000" dirty="0" err="1">
                <a:solidFill>
                  <a:schemeClr val="bg1"/>
                </a:solidFill>
                <a:latin typeface="Times New Roman" pitchFamily="18" charset="0"/>
                <a:cs typeface="Times New Roman" pitchFamily="18" charset="0"/>
              </a:rPr>
              <a:t>суміжні</a:t>
            </a:r>
            <a:r>
              <a:rPr lang="ru-RU" sz="2000" dirty="0">
                <a:solidFill>
                  <a:schemeClr val="bg1"/>
                </a:solidFill>
                <a:latin typeface="Times New Roman" pitchFamily="18" charset="0"/>
                <a:cs typeface="Times New Roman" pitchFamily="18" charset="0"/>
              </a:rPr>
              <a:t> </a:t>
            </a:r>
            <a:r>
              <a:rPr lang="ru-RU" sz="2000" dirty="0" err="1">
                <a:solidFill>
                  <a:schemeClr val="bg1"/>
                </a:solidFill>
                <a:latin typeface="Times New Roman" pitchFamily="18" charset="0"/>
                <a:cs typeface="Times New Roman" pitchFamily="18" charset="0"/>
              </a:rPr>
              <a:t>галузі</a:t>
            </a:r>
            <a:r>
              <a:rPr lang="ru-RU" sz="2000" dirty="0">
                <a:solidFill>
                  <a:schemeClr val="bg1"/>
                </a:solidFill>
                <a:latin typeface="Times New Roman" pitchFamily="18" charset="0"/>
                <a:cs typeface="Times New Roman" pitchFamily="18" charset="0"/>
              </a:rPr>
              <a:t> </a:t>
            </a:r>
            <a:r>
              <a:rPr lang="ru-RU" sz="2000" dirty="0" err="1">
                <a:solidFill>
                  <a:schemeClr val="bg1"/>
                </a:solidFill>
                <a:latin typeface="Times New Roman" pitchFamily="18" charset="0"/>
                <a:cs typeface="Times New Roman" pitchFamily="18" charset="0"/>
              </a:rPr>
              <a:t>знань</a:t>
            </a:r>
            <a:r>
              <a:rPr lang="ru-RU" sz="2000" dirty="0">
                <a:solidFill>
                  <a:schemeClr val="bg1"/>
                </a:solidFill>
                <a:latin typeface="Times New Roman" pitchFamily="18" charset="0"/>
                <a:cs typeface="Times New Roman" pitchFamily="18" charset="0"/>
              </a:rPr>
              <a:t>: </a:t>
            </a:r>
            <a:r>
              <a:rPr lang="ru-RU" sz="2000" dirty="0" err="1">
                <a:solidFill>
                  <a:schemeClr val="bg1"/>
                </a:solidFill>
                <a:latin typeface="Times New Roman" pitchFamily="18" charset="0"/>
                <a:cs typeface="Times New Roman" pitchFamily="18" charset="0"/>
              </a:rPr>
              <a:t>матеріали</a:t>
            </a:r>
            <a:r>
              <a:rPr lang="ru-RU" sz="2000" dirty="0">
                <a:solidFill>
                  <a:schemeClr val="bg1"/>
                </a:solidFill>
                <a:latin typeface="Times New Roman" pitchFamily="18" charset="0"/>
                <a:cs typeface="Times New Roman" pitchFamily="18" charset="0"/>
              </a:rPr>
              <a:t> </a:t>
            </a:r>
            <a:r>
              <a:rPr lang="ru-RU" sz="2000" dirty="0" err="1">
                <a:solidFill>
                  <a:schemeClr val="bg1"/>
                </a:solidFill>
                <a:latin typeface="Times New Roman" pitchFamily="18" charset="0"/>
                <a:cs typeface="Times New Roman" pitchFamily="18" charset="0"/>
              </a:rPr>
              <a:t>Першого</a:t>
            </a:r>
            <a:r>
              <a:rPr lang="ru-RU" sz="2000" dirty="0">
                <a:solidFill>
                  <a:schemeClr val="bg1"/>
                </a:solidFill>
                <a:latin typeface="Times New Roman" pitchFamily="18" charset="0"/>
                <a:cs typeface="Times New Roman" pitchFamily="18" charset="0"/>
              </a:rPr>
              <a:t> </a:t>
            </a:r>
            <a:r>
              <a:rPr lang="ru-RU" sz="2000" dirty="0" err="1">
                <a:solidFill>
                  <a:schemeClr val="bg1"/>
                </a:solidFill>
                <a:latin typeface="Times New Roman" pitchFamily="18" charset="0"/>
                <a:cs typeface="Times New Roman" pitchFamily="18" charset="0"/>
              </a:rPr>
              <a:t>міжнародного</a:t>
            </a:r>
            <a:r>
              <a:rPr lang="ru-RU" sz="2000" dirty="0">
                <a:solidFill>
                  <a:schemeClr val="bg1"/>
                </a:solidFill>
                <a:latin typeface="Times New Roman" pitchFamily="18" charset="0"/>
                <a:cs typeface="Times New Roman" pitchFamily="18" charset="0"/>
              </a:rPr>
              <a:t> </a:t>
            </a:r>
            <a:r>
              <a:rPr lang="ru-RU" sz="2000" dirty="0" err="1">
                <a:solidFill>
                  <a:schemeClr val="bg1"/>
                </a:solidFill>
                <a:latin typeface="Times New Roman" pitchFamily="18" charset="0"/>
                <a:cs typeface="Times New Roman" pitchFamily="18" charset="0"/>
              </a:rPr>
              <a:t>науко-практичпого</a:t>
            </a:r>
            <a:r>
              <a:rPr lang="ru-RU" sz="2000" dirty="0">
                <a:solidFill>
                  <a:schemeClr val="bg1"/>
                </a:solidFill>
                <a:latin typeface="Times New Roman" pitchFamily="18" charset="0"/>
                <a:cs typeface="Times New Roman" pitchFamily="18" charset="0"/>
              </a:rPr>
              <a:t> </a:t>
            </a:r>
            <a:r>
              <a:rPr lang="ru-RU" sz="2000" dirty="0" err="1">
                <a:solidFill>
                  <a:schemeClr val="bg1"/>
                </a:solidFill>
                <a:latin typeface="Times New Roman" pitchFamily="18" charset="0"/>
                <a:cs typeface="Times New Roman" pitchFamily="18" charset="0"/>
              </a:rPr>
              <a:t>семінару</a:t>
            </a:r>
            <a:r>
              <a:rPr lang="ru-RU" sz="2000" dirty="0">
                <a:solidFill>
                  <a:schemeClr val="bg1"/>
                </a:solidFill>
                <a:latin typeface="Times New Roman" pitchFamily="18" charset="0"/>
                <a:cs typeface="Times New Roman" pitchFamily="18" charset="0"/>
              </a:rPr>
              <a:t> / Р.П. Марчук. - К.: </a:t>
            </a:r>
            <a:r>
              <a:rPr lang="ru-RU" sz="2000" dirty="0" err="1">
                <a:solidFill>
                  <a:schemeClr val="bg1"/>
                </a:solidFill>
                <a:latin typeface="Times New Roman" pitchFamily="18" charset="0"/>
                <a:cs typeface="Times New Roman" pitchFamily="18" charset="0"/>
              </a:rPr>
              <a:t>Павчальмо-науковий</a:t>
            </a:r>
            <a:r>
              <a:rPr lang="ru-RU" sz="2000" dirty="0">
                <a:solidFill>
                  <a:schemeClr val="bg1"/>
                </a:solidFill>
                <a:latin typeface="Times New Roman" pitchFamily="18" charset="0"/>
                <a:cs typeface="Times New Roman" pitchFamily="18" charset="0"/>
              </a:rPr>
              <a:t> </a:t>
            </a:r>
            <a:r>
              <a:rPr lang="ru-RU" sz="2000" dirty="0" err="1">
                <a:solidFill>
                  <a:schemeClr val="bg1"/>
                </a:solidFill>
                <a:latin typeface="Times New Roman" pitchFamily="18" charset="0"/>
                <a:cs typeface="Times New Roman" pitchFamily="18" charset="0"/>
              </a:rPr>
              <a:t>інститут</a:t>
            </a:r>
            <a:r>
              <a:rPr lang="ru-RU" sz="2000" dirty="0">
                <a:solidFill>
                  <a:schemeClr val="bg1"/>
                </a:solidFill>
                <a:latin typeface="Times New Roman" pitchFamily="18" charset="0"/>
                <a:cs typeface="Times New Roman" pitchFamily="18" charset="0"/>
              </a:rPr>
              <a:t> </a:t>
            </a:r>
            <a:r>
              <a:rPr lang="ru-RU" sz="2000" dirty="0" err="1">
                <a:solidFill>
                  <a:schemeClr val="bg1"/>
                </a:solidFill>
                <a:latin typeface="Times New Roman" pitchFamily="18" charset="0"/>
                <a:cs typeface="Times New Roman" pitchFamily="18" charset="0"/>
              </a:rPr>
              <a:t>підготовки</a:t>
            </a:r>
            <a:r>
              <a:rPr lang="ru-RU" sz="2000" dirty="0">
                <a:solidFill>
                  <a:schemeClr val="bg1"/>
                </a:solidFill>
                <a:latin typeface="Times New Roman" pitchFamily="18" charset="0"/>
                <a:cs typeface="Times New Roman" pitchFamily="18" charset="0"/>
              </a:rPr>
              <a:t> </a:t>
            </a:r>
            <a:r>
              <a:rPr lang="ru-RU" sz="2000" dirty="0" err="1">
                <a:solidFill>
                  <a:schemeClr val="bg1"/>
                </a:solidFill>
                <a:latin typeface="Times New Roman" pitchFamily="18" charset="0"/>
                <a:cs typeface="Times New Roman" pitchFamily="18" charset="0"/>
              </a:rPr>
              <a:t>слідчих</a:t>
            </a:r>
            <a:r>
              <a:rPr lang="ru-RU" sz="2000" dirty="0">
                <a:solidFill>
                  <a:schemeClr val="bg1"/>
                </a:solidFill>
                <a:latin typeface="Times New Roman" pitchFamily="18" charset="0"/>
                <a:cs typeface="Times New Roman" pitchFamily="18" charset="0"/>
              </a:rPr>
              <a:t> і </a:t>
            </a:r>
            <a:r>
              <a:rPr lang="ru-RU" sz="2000" dirty="0" err="1">
                <a:solidFill>
                  <a:schemeClr val="bg1"/>
                </a:solidFill>
                <a:latin typeface="Times New Roman" pitchFamily="18" charset="0"/>
                <a:cs typeface="Times New Roman" pitchFamily="18" charset="0"/>
              </a:rPr>
              <a:t>криміналістів</a:t>
            </a:r>
            <a:r>
              <a:rPr lang="ru-RU" sz="2000" dirty="0">
                <a:solidFill>
                  <a:schemeClr val="bg1"/>
                </a:solidFill>
                <a:latin typeface="Times New Roman" pitchFamily="18" charset="0"/>
                <a:cs typeface="Times New Roman" pitchFamily="18" charset="0"/>
              </a:rPr>
              <a:t> </a:t>
            </a:r>
            <a:r>
              <a:rPr lang="ru-RU" sz="2000" dirty="0" err="1">
                <a:solidFill>
                  <a:schemeClr val="bg1"/>
                </a:solidFill>
                <a:latin typeface="Times New Roman" pitchFamily="18" charset="0"/>
                <a:cs typeface="Times New Roman" pitchFamily="18" charset="0"/>
              </a:rPr>
              <a:t>Київського</a:t>
            </a:r>
            <a:r>
              <a:rPr lang="ru-RU" sz="2000" dirty="0">
                <a:solidFill>
                  <a:schemeClr val="bg1"/>
                </a:solidFill>
                <a:latin typeface="Times New Roman" pitchFamily="18" charset="0"/>
                <a:cs typeface="Times New Roman" pitchFamily="18" charset="0"/>
              </a:rPr>
              <a:t> </a:t>
            </a:r>
            <a:r>
              <a:rPr lang="ru-RU" sz="2000" dirty="0" err="1">
                <a:solidFill>
                  <a:schemeClr val="bg1"/>
                </a:solidFill>
                <a:latin typeface="Times New Roman" pitchFamily="18" charset="0"/>
                <a:cs typeface="Times New Roman" pitchFamily="18" charset="0"/>
              </a:rPr>
              <a:t>національного</a:t>
            </a:r>
            <a:r>
              <a:rPr lang="ru-RU" sz="2000" dirty="0">
                <a:solidFill>
                  <a:schemeClr val="bg1"/>
                </a:solidFill>
                <a:latin typeface="Times New Roman" pitchFamily="18" charset="0"/>
                <a:cs typeface="Times New Roman" pitchFamily="18" charset="0"/>
              </a:rPr>
              <a:t> </a:t>
            </a:r>
            <a:r>
              <a:rPr lang="ru-RU" sz="2000" dirty="0" err="1">
                <a:solidFill>
                  <a:schemeClr val="bg1"/>
                </a:solidFill>
                <a:latin typeface="Times New Roman" pitchFamily="18" charset="0"/>
                <a:cs typeface="Times New Roman" pitchFamily="18" charset="0"/>
              </a:rPr>
              <a:t>університету</a:t>
            </a:r>
            <a:r>
              <a:rPr lang="ru-RU" sz="2000" dirty="0">
                <a:solidFill>
                  <a:schemeClr val="bg1"/>
                </a:solidFill>
                <a:latin typeface="Times New Roman" pitchFamily="18" charset="0"/>
                <a:cs typeface="Times New Roman" pitchFamily="18" charset="0"/>
              </a:rPr>
              <a:t> </a:t>
            </a:r>
            <a:r>
              <a:rPr lang="ru-RU" sz="2000" dirty="0" err="1">
                <a:solidFill>
                  <a:schemeClr val="bg1"/>
                </a:solidFill>
                <a:latin typeface="Times New Roman" pitchFamily="18" charset="0"/>
                <a:cs typeface="Times New Roman" pitchFamily="18" charset="0"/>
              </a:rPr>
              <a:t>внутрішніх</a:t>
            </a:r>
            <a:r>
              <a:rPr lang="ru-RU" sz="2000" dirty="0">
                <a:solidFill>
                  <a:schemeClr val="bg1"/>
                </a:solidFill>
                <a:latin typeface="Times New Roman" pitchFamily="18" charset="0"/>
                <a:cs typeface="Times New Roman" pitchFamily="18" charset="0"/>
              </a:rPr>
              <a:t> справ, 2009. - С. 78-82.</a:t>
            </a:r>
          </a:p>
          <a:p>
            <a:pPr algn="just"/>
            <a:endParaRPr lang="ru-RU" sz="2000" dirty="0">
              <a:solidFill>
                <a:schemeClr val="bg1"/>
              </a:solidFill>
              <a:latin typeface="Times New Roman" pitchFamily="18" charset="0"/>
              <a:cs typeface="Times New Roman" pitchFamily="18" charset="0"/>
            </a:endParaRPr>
          </a:p>
          <a:p>
            <a:pPr algn="just"/>
            <a:r>
              <a:rPr lang="ru-RU" sz="2000">
                <a:solidFill>
                  <a:schemeClr val="bg1"/>
                </a:solidFill>
                <a:latin typeface="Times New Roman" pitchFamily="18" charset="0"/>
                <a:cs typeface="Times New Roman" pitchFamily="18" charset="0"/>
              </a:rPr>
              <a:t>4. </a:t>
            </a:r>
            <a:r>
              <a:rPr lang="ru-RU" sz="2000" dirty="0" err="1">
                <a:solidFill>
                  <a:schemeClr val="bg1"/>
                </a:solidFill>
                <a:latin typeface="Times New Roman" pitchFamily="18" charset="0"/>
                <a:cs typeface="Times New Roman" pitchFamily="18" charset="0"/>
              </a:rPr>
              <a:t>Плескачевский</a:t>
            </a:r>
            <a:r>
              <a:rPr lang="ru-RU" sz="2000" dirty="0">
                <a:solidFill>
                  <a:schemeClr val="bg1"/>
                </a:solidFill>
                <a:latin typeface="Times New Roman" pitchFamily="18" charset="0"/>
                <a:cs typeface="Times New Roman" pitchFamily="18" charset="0"/>
              </a:rPr>
              <a:t> В.М. Оружие в криминалистике. Понятие и классификация. / В.М. </a:t>
            </a:r>
            <a:r>
              <a:rPr lang="ru-RU" sz="2000" dirty="0" err="1">
                <a:solidFill>
                  <a:schemeClr val="bg1"/>
                </a:solidFill>
                <a:latin typeface="Times New Roman" pitchFamily="18" charset="0"/>
                <a:cs typeface="Times New Roman" pitchFamily="18" charset="0"/>
              </a:rPr>
              <a:t>Плескачевский</a:t>
            </a:r>
            <a:r>
              <a:rPr lang="ru-RU" sz="2000" dirty="0">
                <a:solidFill>
                  <a:schemeClr val="bg1"/>
                </a:solidFill>
                <a:latin typeface="Times New Roman" pitchFamily="18" charset="0"/>
                <a:cs typeface="Times New Roman" pitchFamily="18" charset="0"/>
              </a:rPr>
              <a:t> – М., 2009.</a:t>
            </a:r>
            <a:endParaRPr lang="uk-UA" sz="20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918954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67544" y="476672"/>
            <a:ext cx="8280920" cy="5649491"/>
          </a:xfrm>
        </p:spPr>
        <p:txBody>
          <a:bodyPr/>
          <a:lstStyle/>
          <a:p>
            <a:pPr algn="just"/>
            <a:r>
              <a:rPr lang="ru-RU" dirty="0">
                <a:solidFill>
                  <a:schemeClr val="bg1"/>
                </a:solidFill>
                <a:latin typeface="Times New Roman" pitchFamily="18" charset="0"/>
                <a:cs typeface="Times New Roman" pitchFamily="18" charset="0"/>
              </a:rPr>
              <a:t>За </a:t>
            </a:r>
            <a:r>
              <a:rPr lang="ru-RU" dirty="0" err="1">
                <a:solidFill>
                  <a:schemeClr val="bg1"/>
                </a:solidFill>
                <a:latin typeface="Times New Roman" pitchFamily="18" charset="0"/>
                <a:cs typeface="Times New Roman" pitchFamily="18" charset="0"/>
              </a:rPr>
              <a:t>цільовим</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призначенням</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воєнна</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цивільна</a:t>
            </a:r>
            <a:r>
              <a:rPr lang="ru-RU" dirty="0">
                <a:solidFill>
                  <a:schemeClr val="bg1"/>
                </a:solidFill>
                <a:latin typeface="Times New Roman" pitchFamily="18" charset="0"/>
                <a:cs typeface="Times New Roman" pitchFamily="18" charset="0"/>
              </a:rPr>
              <a:t>, спортивна, </a:t>
            </a:r>
            <a:r>
              <a:rPr lang="ru-RU" dirty="0" err="1">
                <a:solidFill>
                  <a:schemeClr val="bg1"/>
                </a:solidFill>
                <a:latin typeface="Times New Roman" pitchFamily="18" charset="0"/>
                <a:cs typeface="Times New Roman" pitchFamily="18" charset="0"/>
              </a:rPr>
              <a:t>мисливська</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промислова</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тренувальна</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цільова</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поліцейська</a:t>
            </a:r>
            <a:r>
              <a:rPr lang="ru-RU" dirty="0">
                <a:solidFill>
                  <a:schemeClr val="bg1"/>
                </a:solidFill>
                <a:latin typeface="Times New Roman" pitchFamily="18" charset="0"/>
                <a:cs typeface="Times New Roman" pitchFamily="18" charset="0"/>
              </a:rPr>
              <a:t>. </a:t>
            </a:r>
          </a:p>
          <a:p>
            <a:pPr algn="just"/>
            <a:endParaRPr lang="ru-RU" dirty="0">
              <a:solidFill>
                <a:schemeClr val="bg1"/>
              </a:solidFill>
              <a:latin typeface="Times New Roman" pitchFamily="18" charset="0"/>
              <a:cs typeface="Times New Roman" pitchFamily="18" charset="0"/>
            </a:endParaRPr>
          </a:p>
          <a:p>
            <a:pPr algn="just"/>
            <a:r>
              <a:rPr lang="ru-RU" dirty="0">
                <a:solidFill>
                  <a:schemeClr val="bg1"/>
                </a:solidFill>
                <a:latin typeface="Times New Roman" pitchFamily="18" charset="0"/>
                <a:cs typeface="Times New Roman" pitchFamily="18" charset="0"/>
              </a:rPr>
              <a:t>За </a:t>
            </a:r>
            <a:r>
              <a:rPr lang="ru-RU" dirty="0" err="1">
                <a:solidFill>
                  <a:schemeClr val="bg1"/>
                </a:solidFill>
                <a:latin typeface="Times New Roman" pitchFamily="18" charset="0"/>
                <a:cs typeface="Times New Roman" pitchFamily="18" charset="0"/>
              </a:rPr>
              <a:t>ступенем</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автоматизації</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неавтоматична</a:t>
            </a:r>
            <a:r>
              <a:rPr lang="ru-RU" dirty="0">
                <a:solidFill>
                  <a:schemeClr val="bg1"/>
                </a:solidFill>
                <a:latin typeface="Times New Roman" pitchFamily="18" charset="0"/>
                <a:cs typeface="Times New Roman" pitchFamily="18" charset="0"/>
              </a:rPr>
              <a:t>, автоматична, </a:t>
            </a:r>
            <a:r>
              <a:rPr lang="ru-RU" dirty="0" err="1">
                <a:solidFill>
                  <a:schemeClr val="bg1"/>
                </a:solidFill>
                <a:latin typeface="Times New Roman" pitchFamily="18" charset="0"/>
                <a:cs typeface="Times New Roman" pitchFamily="18" charset="0"/>
              </a:rPr>
              <a:t>напівавтоматична</a:t>
            </a:r>
            <a:r>
              <a:rPr lang="ru-RU" dirty="0">
                <a:solidFill>
                  <a:schemeClr val="bg1"/>
                </a:solidFill>
                <a:latin typeface="Times New Roman" pitchFamily="18" charset="0"/>
                <a:cs typeface="Times New Roman" pitchFamily="18" charset="0"/>
              </a:rPr>
              <a:t>.</a:t>
            </a:r>
          </a:p>
          <a:p>
            <a:pPr marL="0" indent="0" algn="just">
              <a:buNone/>
            </a:pPr>
            <a:endParaRPr lang="ru-RU" dirty="0">
              <a:solidFill>
                <a:schemeClr val="bg1"/>
              </a:solidFill>
              <a:latin typeface="Times New Roman" pitchFamily="18" charset="0"/>
              <a:cs typeface="Times New Roman" pitchFamily="18" charset="0"/>
            </a:endParaRPr>
          </a:p>
          <a:p>
            <a:pPr algn="just"/>
            <a:r>
              <a:rPr lang="ru-RU" dirty="0">
                <a:solidFill>
                  <a:schemeClr val="bg1"/>
                </a:solidFill>
                <a:latin typeface="Times New Roman" pitchFamily="18" charset="0"/>
                <a:cs typeface="Times New Roman" pitchFamily="18" charset="0"/>
              </a:rPr>
              <a:t>За </a:t>
            </a:r>
            <a:r>
              <a:rPr lang="ru-RU" dirty="0" err="1">
                <a:solidFill>
                  <a:schemeClr val="bg1"/>
                </a:solidFill>
                <a:latin typeface="Times New Roman" pitchFamily="18" charset="0"/>
                <a:cs typeface="Times New Roman" pitchFamily="18" charset="0"/>
              </a:rPr>
              <a:t>ступенем</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заряджання</a:t>
            </a:r>
            <a:r>
              <a:rPr lang="ru-RU" dirty="0">
                <a:solidFill>
                  <a:schemeClr val="bg1"/>
                </a:solidFill>
                <a:latin typeface="Times New Roman" pitchFamily="18" charset="0"/>
                <a:cs typeface="Times New Roman" pitchFamily="18" charset="0"/>
              </a:rPr>
              <a:t>: однозарядна, </a:t>
            </a:r>
            <a:r>
              <a:rPr lang="ru-RU" dirty="0" err="1">
                <a:solidFill>
                  <a:schemeClr val="bg1"/>
                </a:solidFill>
                <a:latin typeface="Times New Roman" pitchFamily="18" charset="0"/>
                <a:cs typeface="Times New Roman" pitchFamily="18" charset="0"/>
              </a:rPr>
              <a:t>багатозарядна</a:t>
            </a:r>
            <a:r>
              <a:rPr lang="ru-RU" dirty="0">
                <a:solidFill>
                  <a:schemeClr val="bg1"/>
                </a:solidFill>
                <a:latin typeface="Times New Roman" pitchFamily="18" charset="0"/>
                <a:cs typeface="Times New Roman" pitchFamily="18" charset="0"/>
              </a:rPr>
              <a:t>.</a:t>
            </a:r>
          </a:p>
          <a:p>
            <a:endParaRPr lang="uk-UA" dirty="0"/>
          </a:p>
        </p:txBody>
      </p:sp>
    </p:spTree>
    <p:extLst>
      <p:ext uri="{BB962C8B-B14F-4D97-AF65-F5344CB8AC3E}">
        <p14:creationId xmlns:p14="http://schemas.microsoft.com/office/powerpoint/2010/main" val="2972275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219075" y="368660"/>
            <a:ext cx="8705850" cy="6120680"/>
          </a:xfrm>
        </p:spPr>
        <p:txBody>
          <a:bodyPr>
            <a:normAutofit/>
          </a:bodyPr>
          <a:lstStyle/>
          <a:p>
            <a:pPr algn="just"/>
            <a:r>
              <a:rPr lang="uk-UA" b="1" i="1" dirty="0">
                <a:solidFill>
                  <a:schemeClr val="bg1"/>
                </a:solidFill>
                <a:latin typeface="Times New Roman" pitchFamily="18" charset="0"/>
                <a:cs typeface="Times New Roman" pitchFamily="18" charset="0"/>
              </a:rPr>
              <a:t>За довжиною ствола: </a:t>
            </a:r>
            <a:r>
              <a:rPr lang="uk-UA" dirty="0">
                <a:solidFill>
                  <a:schemeClr val="bg1"/>
                </a:solidFill>
                <a:latin typeface="Times New Roman" pitchFamily="18" charset="0"/>
                <a:cs typeface="Times New Roman" pitchFamily="18" charset="0"/>
              </a:rPr>
              <a:t>довгоствольна, </a:t>
            </a:r>
            <a:r>
              <a:rPr lang="uk-UA" dirty="0" err="1">
                <a:solidFill>
                  <a:schemeClr val="bg1"/>
                </a:solidFill>
                <a:latin typeface="Times New Roman" pitchFamily="18" charset="0"/>
                <a:cs typeface="Times New Roman" pitchFamily="18" charset="0"/>
              </a:rPr>
              <a:t>середньоствольна</a:t>
            </a:r>
            <a:r>
              <a:rPr lang="uk-UA" dirty="0">
                <a:solidFill>
                  <a:schemeClr val="bg1"/>
                </a:solidFill>
                <a:latin typeface="Times New Roman" pitchFamily="18" charset="0"/>
                <a:cs typeface="Times New Roman" pitchFamily="18" charset="0"/>
              </a:rPr>
              <a:t> і </a:t>
            </a:r>
            <a:r>
              <a:rPr lang="uk-UA" dirty="0" err="1">
                <a:solidFill>
                  <a:schemeClr val="bg1"/>
                </a:solidFill>
                <a:latin typeface="Times New Roman" pitchFamily="18" charset="0"/>
                <a:cs typeface="Times New Roman" pitchFamily="18" charset="0"/>
              </a:rPr>
              <a:t>короткоствольна</a:t>
            </a:r>
            <a:r>
              <a:rPr lang="uk-UA" dirty="0">
                <a:solidFill>
                  <a:schemeClr val="bg1"/>
                </a:solidFill>
                <a:latin typeface="Times New Roman" pitchFamily="18" charset="0"/>
                <a:cs typeface="Times New Roman" pitchFamily="18" charset="0"/>
              </a:rPr>
              <a:t>.</a:t>
            </a:r>
          </a:p>
          <a:p>
            <a:pPr algn="just"/>
            <a:r>
              <a:rPr lang="uk-UA" b="1" i="1" dirty="0">
                <a:solidFill>
                  <a:schemeClr val="bg1"/>
                </a:solidFill>
                <a:latin typeface="Times New Roman" pitchFamily="18" charset="0"/>
                <a:cs typeface="Times New Roman" pitchFamily="18" charset="0"/>
              </a:rPr>
              <a:t>За кількістю стволів: </a:t>
            </a:r>
            <a:r>
              <a:rPr lang="uk-UA" dirty="0">
                <a:solidFill>
                  <a:schemeClr val="bg1"/>
                </a:solidFill>
                <a:latin typeface="Times New Roman" pitchFamily="18" charset="0"/>
                <a:cs typeface="Times New Roman" pitchFamily="18" charset="0"/>
              </a:rPr>
              <a:t>одноствольна, двоствольна, </a:t>
            </a:r>
            <a:r>
              <a:rPr lang="uk-UA" dirty="0" err="1">
                <a:solidFill>
                  <a:schemeClr val="bg1"/>
                </a:solidFill>
                <a:latin typeface="Times New Roman" pitchFamily="18" charset="0"/>
                <a:cs typeface="Times New Roman" pitchFamily="18" charset="0"/>
              </a:rPr>
              <a:t>багатоствольна</a:t>
            </a:r>
            <a:r>
              <a:rPr lang="uk-UA" dirty="0">
                <a:solidFill>
                  <a:schemeClr val="bg1"/>
                </a:solidFill>
                <a:latin typeface="Times New Roman" pitchFamily="18" charset="0"/>
                <a:cs typeface="Times New Roman" pitchFamily="18" charset="0"/>
              </a:rPr>
              <a:t>.</a:t>
            </a:r>
          </a:p>
          <a:p>
            <a:pPr algn="just"/>
            <a:r>
              <a:rPr lang="uk-UA" b="1" i="1" dirty="0">
                <a:solidFill>
                  <a:schemeClr val="bg1"/>
                </a:solidFill>
                <a:latin typeface="Times New Roman" pitchFamily="18" charset="0"/>
                <a:cs typeface="Times New Roman" pitchFamily="18" charset="0"/>
              </a:rPr>
              <a:t>За калібром зброї: </a:t>
            </a:r>
            <a:r>
              <a:rPr lang="uk-UA" dirty="0">
                <a:solidFill>
                  <a:schemeClr val="bg1"/>
                </a:solidFill>
                <a:latin typeface="Times New Roman" pitchFamily="18" charset="0"/>
                <a:cs typeface="Times New Roman" pitchFamily="18" charset="0"/>
              </a:rPr>
              <a:t>малокаліберна (до 6,5 мм), середньокаліберна (6,5-9 мм), </a:t>
            </a:r>
            <a:r>
              <a:rPr lang="uk-UA" dirty="0" err="1">
                <a:solidFill>
                  <a:schemeClr val="bg1"/>
                </a:solidFill>
                <a:latin typeface="Times New Roman" pitchFamily="18" charset="0"/>
                <a:cs typeface="Times New Roman" pitchFamily="18" charset="0"/>
              </a:rPr>
              <a:t>круп-</a:t>
            </a:r>
            <a:r>
              <a:rPr lang="uk-UA" dirty="0">
                <a:solidFill>
                  <a:schemeClr val="bg1"/>
                </a:solidFill>
                <a:latin typeface="Times New Roman" pitchFamily="18" charset="0"/>
                <a:cs typeface="Times New Roman" pitchFamily="18" charset="0"/>
              </a:rPr>
              <a:t> </a:t>
            </a:r>
            <a:r>
              <a:rPr lang="uk-UA" dirty="0" err="1">
                <a:solidFill>
                  <a:schemeClr val="bg1"/>
                </a:solidFill>
                <a:latin typeface="Times New Roman" pitchFamily="18" charset="0"/>
                <a:cs typeface="Times New Roman" pitchFamily="18" charset="0"/>
              </a:rPr>
              <a:t>нокаліберна</a:t>
            </a:r>
            <a:r>
              <a:rPr lang="uk-UA" dirty="0">
                <a:solidFill>
                  <a:schemeClr val="bg1"/>
                </a:solidFill>
                <a:latin typeface="Times New Roman" pitchFamily="18" charset="0"/>
                <a:cs typeface="Times New Roman" pitchFamily="18" charset="0"/>
              </a:rPr>
              <a:t> (більше 9 мм).</a:t>
            </a:r>
          </a:p>
          <a:p>
            <a:pPr algn="just"/>
            <a:r>
              <a:rPr lang="uk-UA" b="1" i="1" dirty="0">
                <a:solidFill>
                  <a:schemeClr val="bg1"/>
                </a:solidFill>
                <a:latin typeface="Times New Roman" pitchFamily="18" charset="0"/>
                <a:cs typeface="Times New Roman" pitchFamily="18" charset="0"/>
              </a:rPr>
              <a:t>За характером обробки ствола: </a:t>
            </a:r>
            <a:r>
              <a:rPr lang="uk-UA" dirty="0">
                <a:solidFill>
                  <a:schemeClr val="bg1"/>
                </a:solidFill>
                <a:latin typeface="Times New Roman" pitchFamily="18" charset="0"/>
                <a:cs typeface="Times New Roman" pitchFamily="18" charset="0"/>
              </a:rPr>
              <a:t>нарізна, </a:t>
            </a:r>
            <a:r>
              <a:rPr lang="uk-UA" dirty="0" err="1">
                <a:solidFill>
                  <a:schemeClr val="bg1"/>
                </a:solidFill>
                <a:latin typeface="Times New Roman" pitchFamily="18" charset="0"/>
                <a:cs typeface="Times New Roman" pitchFamily="18" charset="0"/>
              </a:rPr>
              <a:t>гладкоствольна</a:t>
            </a:r>
            <a:r>
              <a:rPr lang="uk-UA" dirty="0">
                <a:solidFill>
                  <a:schemeClr val="bg1"/>
                </a:solidFill>
                <a:latin typeface="Times New Roman" pitchFamily="18" charset="0"/>
                <a:cs typeface="Times New Roman" pitchFamily="18" charset="0"/>
              </a:rPr>
              <a:t> (не нарізна) і комбінована – </a:t>
            </a:r>
            <a:r>
              <a:rPr lang="uk-UA" dirty="0" err="1">
                <a:solidFill>
                  <a:schemeClr val="bg1"/>
                </a:solidFill>
                <a:latin typeface="Times New Roman" pitchFamily="18" charset="0"/>
                <a:cs typeface="Times New Roman" pitchFamily="18" charset="0"/>
              </a:rPr>
              <a:t>гладконарізна</a:t>
            </a:r>
            <a:r>
              <a:rPr lang="uk-UA" dirty="0">
                <a:solidFill>
                  <a:schemeClr val="bg1"/>
                </a:solidFill>
                <a:latin typeface="Times New Roman" pitchFamily="18" charset="0"/>
                <a:cs typeface="Times New Roman" pitchFamily="18" charset="0"/>
              </a:rPr>
              <a:t>.</a:t>
            </a:r>
          </a:p>
          <a:p>
            <a:endParaRPr lang="uk-UA" dirty="0"/>
          </a:p>
        </p:txBody>
      </p:sp>
    </p:spTree>
    <p:extLst>
      <p:ext uri="{BB962C8B-B14F-4D97-AF65-F5344CB8AC3E}">
        <p14:creationId xmlns:p14="http://schemas.microsoft.com/office/powerpoint/2010/main" val="1767241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p:txBody>
          <a:bodyPr/>
          <a:lstStyle/>
          <a:p>
            <a:pPr algn="just"/>
            <a:r>
              <a:rPr lang="ru-RU" b="1" i="1" dirty="0">
                <a:solidFill>
                  <a:schemeClr val="bg1"/>
                </a:solidFill>
                <a:latin typeface="Times New Roman" pitchFamily="18" charset="0"/>
                <a:cs typeface="Times New Roman" pitchFamily="18" charset="0"/>
              </a:rPr>
              <a:t>За способом </a:t>
            </a:r>
            <a:r>
              <a:rPr lang="ru-RU" b="1" i="1" dirty="0" err="1">
                <a:solidFill>
                  <a:schemeClr val="bg1"/>
                </a:solidFill>
                <a:latin typeface="Times New Roman" pitchFamily="18" charset="0"/>
                <a:cs typeface="Times New Roman" pitchFamily="18" charset="0"/>
              </a:rPr>
              <a:t>виготовлення</a:t>
            </a:r>
            <a:r>
              <a:rPr lang="ru-RU" b="1" i="1"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заводська</a:t>
            </a:r>
            <a:r>
              <a:rPr lang="ru-RU" dirty="0">
                <a:solidFill>
                  <a:schemeClr val="bg1"/>
                </a:solidFill>
                <a:latin typeface="Times New Roman" pitchFamily="18" charset="0"/>
                <a:cs typeface="Times New Roman" pitchFamily="18" charset="0"/>
              </a:rPr>
              <a:t>, кустарна, </a:t>
            </a:r>
            <a:r>
              <a:rPr lang="ru-RU" dirty="0" err="1">
                <a:solidFill>
                  <a:schemeClr val="bg1"/>
                </a:solidFill>
                <a:latin typeface="Times New Roman" pitchFamily="18" charset="0"/>
                <a:cs typeface="Times New Roman" pitchFamily="18" charset="0"/>
              </a:rPr>
              <a:t>саморобна</a:t>
            </a:r>
            <a:r>
              <a:rPr lang="ru-RU" dirty="0">
                <a:solidFill>
                  <a:schemeClr val="bg1"/>
                </a:solidFill>
                <a:latin typeface="Times New Roman" pitchFamily="18" charset="0"/>
                <a:cs typeface="Times New Roman" pitchFamily="18" charset="0"/>
              </a:rPr>
              <a:t>.</a:t>
            </a:r>
          </a:p>
          <a:p>
            <a:pPr marL="0" indent="0" algn="just">
              <a:buNone/>
            </a:pPr>
            <a:endParaRPr lang="ru-RU" dirty="0">
              <a:solidFill>
                <a:schemeClr val="bg1"/>
              </a:solidFill>
              <a:latin typeface="Times New Roman" pitchFamily="18" charset="0"/>
              <a:cs typeface="Times New Roman" pitchFamily="18" charset="0"/>
            </a:endParaRPr>
          </a:p>
          <a:p>
            <a:pPr algn="just"/>
            <a:r>
              <a:rPr lang="ru-RU" b="1" i="1" dirty="0">
                <a:solidFill>
                  <a:schemeClr val="bg1"/>
                </a:solidFill>
                <a:latin typeface="Times New Roman" pitchFamily="18" charset="0"/>
                <a:cs typeface="Times New Roman" pitchFamily="18" charset="0"/>
              </a:rPr>
              <a:t>За </a:t>
            </a:r>
            <a:r>
              <a:rPr lang="ru-RU" b="1" i="1" dirty="0" err="1">
                <a:solidFill>
                  <a:schemeClr val="bg1"/>
                </a:solidFill>
                <a:latin typeface="Times New Roman" pitchFamily="18" charset="0"/>
                <a:cs typeface="Times New Roman" pitchFamily="18" charset="0"/>
              </a:rPr>
              <a:t>особливостями</a:t>
            </a:r>
            <a:r>
              <a:rPr lang="ru-RU" b="1" i="1" dirty="0">
                <a:solidFill>
                  <a:schemeClr val="bg1"/>
                </a:solidFill>
                <a:latin typeface="Times New Roman" pitchFamily="18" charset="0"/>
                <a:cs typeface="Times New Roman" pitchFamily="18" charset="0"/>
              </a:rPr>
              <a:t> </a:t>
            </a:r>
            <a:r>
              <a:rPr lang="ru-RU" b="1" i="1" dirty="0" err="1">
                <a:solidFill>
                  <a:schemeClr val="bg1"/>
                </a:solidFill>
                <a:latin typeface="Times New Roman" pitchFamily="18" charset="0"/>
                <a:cs typeface="Times New Roman" pitchFamily="18" charset="0"/>
              </a:rPr>
              <a:t>конструкції</a:t>
            </a:r>
            <a:r>
              <a:rPr lang="ru-RU" b="1" i="1" dirty="0">
                <a:solidFill>
                  <a:schemeClr val="bg1"/>
                </a:solidFill>
                <a:latin typeface="Times New Roman" pitchFamily="18" charset="0"/>
                <a:cs typeface="Times New Roman" pitchFamily="18" charset="0"/>
              </a:rPr>
              <a:t>: </a:t>
            </a:r>
            <a:r>
              <a:rPr lang="ru-RU" dirty="0">
                <a:solidFill>
                  <a:schemeClr val="bg1"/>
                </a:solidFill>
                <a:latin typeface="Times New Roman" pitchFamily="18" charset="0"/>
                <a:cs typeface="Times New Roman" pitchFamily="18" charset="0"/>
              </a:rPr>
              <a:t>стандартна, нестандартна, </a:t>
            </a:r>
            <a:r>
              <a:rPr lang="ru-RU" dirty="0" err="1">
                <a:solidFill>
                  <a:schemeClr val="bg1"/>
                </a:solidFill>
                <a:latin typeface="Times New Roman" pitchFamily="18" charset="0"/>
                <a:cs typeface="Times New Roman" pitchFamily="18" charset="0"/>
              </a:rPr>
              <a:t>атипова</a:t>
            </a:r>
            <a:r>
              <a:rPr lang="ru-RU" dirty="0">
                <a:solidFill>
                  <a:schemeClr val="bg1"/>
                </a:solidFill>
                <a:latin typeface="Times New Roman" pitchFamily="18" charset="0"/>
                <a:cs typeface="Times New Roman" pitchFamily="18" charset="0"/>
              </a:rPr>
              <a:t>.</a:t>
            </a:r>
          </a:p>
          <a:p>
            <a:endParaRPr lang="uk-UA" dirty="0"/>
          </a:p>
        </p:txBody>
      </p:sp>
    </p:spTree>
    <p:extLst>
      <p:ext uri="{BB962C8B-B14F-4D97-AF65-F5344CB8AC3E}">
        <p14:creationId xmlns:p14="http://schemas.microsoft.com/office/powerpoint/2010/main" val="3330576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18356" y="4149080"/>
            <a:ext cx="8507288" cy="2232248"/>
          </a:xfrm>
        </p:spPr>
        <p:txBody>
          <a:bodyPr>
            <a:noAutofit/>
          </a:bodyPr>
          <a:lstStyle/>
          <a:p>
            <a:r>
              <a:rPr lang="uk-UA" sz="3200" dirty="0">
                <a:solidFill>
                  <a:schemeClr val="bg1"/>
                </a:solidFill>
                <a:latin typeface="Times New Roman" pitchFamily="18" charset="0"/>
                <a:cs typeface="Times New Roman" pitchFamily="18" charset="0"/>
              </a:rPr>
              <a:t>Рис. 4. Саморобна атипова зброя, що маскується під побутові предмети: 1 – авторучка; 2 – кинджал; 3 – ціпок; 4 – комбінована зброя:револьвер-ніж-кастет</a:t>
            </a:r>
          </a:p>
        </p:txBody>
      </p:sp>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9672" y="260648"/>
            <a:ext cx="6408712"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5609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7200" y="260648"/>
            <a:ext cx="8291264" cy="6336704"/>
          </a:xfrm>
        </p:spPr>
        <p:txBody>
          <a:bodyPr>
            <a:normAutofit fontScale="92500" lnSpcReduction="20000"/>
          </a:bodyPr>
          <a:lstStyle/>
          <a:p>
            <a:pPr algn="just"/>
            <a:r>
              <a:rPr lang="uk-UA" dirty="0">
                <a:solidFill>
                  <a:schemeClr val="bg1"/>
                </a:solidFill>
                <a:latin typeface="Times New Roman" pitchFamily="18" charset="0"/>
                <a:cs typeface="Times New Roman" pitchFamily="18" charset="0"/>
              </a:rPr>
              <a:t>До </a:t>
            </a:r>
            <a:r>
              <a:rPr lang="uk-UA" b="1" dirty="0">
                <a:solidFill>
                  <a:schemeClr val="bg1"/>
                </a:solidFill>
                <a:latin typeface="Times New Roman" pitchFamily="18" charset="0"/>
                <a:cs typeface="Times New Roman" pitchFamily="18" charset="0"/>
              </a:rPr>
              <a:t>стандартної</a:t>
            </a:r>
            <a:r>
              <a:rPr lang="uk-UA" dirty="0">
                <a:solidFill>
                  <a:schemeClr val="bg1"/>
                </a:solidFill>
                <a:latin typeface="Times New Roman" pitchFamily="18" charset="0"/>
                <a:cs typeface="Times New Roman" pitchFamily="18" charset="0"/>
              </a:rPr>
              <a:t> вогнепальної зброї, що найчастіше зустрічається в слідчій практиці, належать: автомати, пістолети, пістолети-кулемети, рушниці, револьвери, штуцери.</a:t>
            </a:r>
          </a:p>
          <a:p>
            <a:pPr marL="0" indent="0" algn="just">
              <a:buNone/>
            </a:pPr>
            <a:endParaRPr lang="uk-UA" dirty="0">
              <a:solidFill>
                <a:schemeClr val="bg1"/>
              </a:solidFill>
              <a:latin typeface="Times New Roman" pitchFamily="18" charset="0"/>
              <a:cs typeface="Times New Roman" pitchFamily="18" charset="0"/>
            </a:endParaRPr>
          </a:p>
          <a:p>
            <a:pPr algn="just"/>
            <a:r>
              <a:rPr lang="uk-UA" b="1" dirty="0">
                <a:solidFill>
                  <a:schemeClr val="bg1"/>
                </a:solidFill>
                <a:latin typeface="Times New Roman" pitchFamily="18" charset="0"/>
                <a:cs typeface="Times New Roman" pitchFamily="18" charset="0"/>
              </a:rPr>
              <a:t>Нестандартна зброя </a:t>
            </a:r>
            <a:r>
              <a:rPr lang="uk-UA" dirty="0">
                <a:solidFill>
                  <a:schemeClr val="bg1"/>
                </a:solidFill>
                <a:latin typeface="Times New Roman" pitchFamily="18" charset="0"/>
                <a:cs typeface="Times New Roman" pitchFamily="18" charset="0"/>
              </a:rPr>
              <a:t>– обрізи гвинтівок, мисливських рушниць, </a:t>
            </a:r>
            <a:r>
              <a:rPr lang="uk-UA" dirty="0" err="1">
                <a:solidFill>
                  <a:schemeClr val="bg1"/>
                </a:solidFill>
                <a:latin typeface="Times New Roman" pitchFamily="18" charset="0"/>
                <a:cs typeface="Times New Roman" pitchFamily="18" charset="0"/>
              </a:rPr>
              <a:t>багатоствольні</a:t>
            </a:r>
            <a:r>
              <a:rPr lang="uk-UA" dirty="0">
                <a:solidFill>
                  <a:schemeClr val="bg1"/>
                </a:solidFill>
                <a:latin typeface="Times New Roman" pitchFamily="18" charset="0"/>
                <a:cs typeface="Times New Roman" pitchFamily="18" charset="0"/>
              </a:rPr>
              <a:t> пістолети, револьвери.</a:t>
            </a:r>
          </a:p>
          <a:p>
            <a:pPr marL="0" indent="0" algn="just">
              <a:buNone/>
            </a:pPr>
            <a:endParaRPr lang="uk-UA" dirty="0">
              <a:solidFill>
                <a:schemeClr val="bg1"/>
              </a:solidFill>
              <a:latin typeface="Times New Roman" pitchFamily="18" charset="0"/>
              <a:cs typeface="Times New Roman" pitchFamily="18" charset="0"/>
            </a:endParaRPr>
          </a:p>
          <a:p>
            <a:pPr algn="just"/>
            <a:r>
              <a:rPr lang="uk-UA" dirty="0">
                <a:solidFill>
                  <a:schemeClr val="bg1"/>
                </a:solidFill>
                <a:latin typeface="Times New Roman" pitchFamily="18" charset="0"/>
                <a:cs typeface="Times New Roman" pitchFamily="18" charset="0"/>
              </a:rPr>
              <a:t>Серед </a:t>
            </a:r>
            <a:r>
              <a:rPr lang="uk-UA" b="1" dirty="0">
                <a:solidFill>
                  <a:schemeClr val="bg1"/>
                </a:solidFill>
                <a:latin typeface="Times New Roman" pitchFamily="18" charset="0"/>
                <a:cs typeface="Times New Roman" pitchFamily="18" charset="0"/>
              </a:rPr>
              <a:t>атипової </a:t>
            </a:r>
            <a:r>
              <a:rPr lang="uk-UA" dirty="0">
                <a:solidFill>
                  <a:schemeClr val="bg1"/>
                </a:solidFill>
                <a:latin typeface="Times New Roman" pitchFamily="18" charset="0"/>
                <a:cs typeface="Times New Roman" pitchFamily="18" charset="0"/>
              </a:rPr>
              <a:t>вогнепальної зброї поширені саморобні зразки, замасковані під побутові предмети (олівці, авторучки, ціпки, запальнички). До атипової зброї слід відносити стріляючі предмети, пристрої нетипової конструкції.</a:t>
            </a:r>
          </a:p>
          <a:p>
            <a:endParaRPr lang="uk-UA" dirty="0"/>
          </a:p>
        </p:txBody>
      </p:sp>
    </p:spTree>
    <p:extLst>
      <p:ext uri="{BB962C8B-B14F-4D97-AF65-F5344CB8AC3E}">
        <p14:creationId xmlns:p14="http://schemas.microsoft.com/office/powerpoint/2010/main" val="3812061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br>
              <a:rPr lang="uk-UA" dirty="0"/>
            </a:br>
            <a:r>
              <a:rPr lang="uk-UA" i="1" dirty="0">
                <a:solidFill>
                  <a:schemeClr val="bg1"/>
                </a:solidFill>
                <a:latin typeface="Times New Roman" pitchFamily="18" charset="0"/>
                <a:cs typeface="Times New Roman" pitchFamily="18" charset="0"/>
              </a:rPr>
              <a:t>	2. Сліди вогнепальної зброї та механізм їх утворення.</a:t>
            </a:r>
            <a:br>
              <a:rPr lang="uk-UA" dirty="0"/>
            </a:br>
            <a:endParaRPr lang="uk-UA" dirty="0"/>
          </a:p>
        </p:txBody>
      </p:sp>
      <p:sp>
        <p:nvSpPr>
          <p:cNvPr id="3" name="Объект 2"/>
          <p:cNvSpPr>
            <a:spLocks noGrp="1"/>
          </p:cNvSpPr>
          <p:nvPr>
            <p:ph idx="1"/>
          </p:nvPr>
        </p:nvSpPr>
        <p:spPr>
          <a:xfrm>
            <a:off x="457200" y="1988840"/>
            <a:ext cx="8229600" cy="4137323"/>
          </a:xfrm>
        </p:spPr>
        <p:txBody>
          <a:bodyPr/>
          <a:lstStyle/>
          <a:p>
            <a:pPr algn="just"/>
            <a:r>
              <a:rPr lang="uk-UA" dirty="0">
                <a:solidFill>
                  <a:schemeClr val="bg1"/>
                </a:solidFill>
                <a:latin typeface="Times New Roman" pitchFamily="18" charset="0"/>
                <a:cs typeface="Times New Roman" pitchFamily="18" charset="0"/>
              </a:rPr>
              <a:t>По-перше, сліди зброї – це сліди-предмети: залишена зброя, боєприпаси, приладдя (шомпол, протирання, кобура, пакувальний матеріал, в якому зберігалася зброя, тканина, папір, дерево, патрони з осічкою, гільзи, дріб, пижі, прокладки, незгорілі порошинки, сліди кіптяви).</a:t>
            </a:r>
          </a:p>
        </p:txBody>
      </p:sp>
    </p:spTree>
    <p:extLst>
      <p:ext uri="{BB962C8B-B14F-4D97-AF65-F5344CB8AC3E}">
        <p14:creationId xmlns:p14="http://schemas.microsoft.com/office/powerpoint/2010/main" val="2637419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7200" y="764704"/>
            <a:ext cx="8291264" cy="5361459"/>
          </a:xfrm>
        </p:spPr>
        <p:txBody>
          <a:bodyPr>
            <a:normAutofit/>
          </a:bodyPr>
          <a:lstStyle/>
          <a:p>
            <a:pPr algn="just"/>
            <a:r>
              <a:rPr lang="uk-UA" dirty="0">
                <a:solidFill>
                  <a:schemeClr val="bg1"/>
                </a:solidFill>
                <a:latin typeface="Times New Roman" pitchFamily="18" charset="0"/>
                <a:cs typeface="Times New Roman" pitchFamily="18" charset="0"/>
              </a:rPr>
              <a:t>По-друге, сліди зброї – це сліди взаємодії зброї, боєприпасів з предметами матеріального середовища (обстановки), пробоїни, вм’ятини, зруйновані предмети (скляні, керамічні),</a:t>
            </a:r>
          </a:p>
          <a:p>
            <a:pPr marL="0" indent="0" algn="just">
              <a:buNone/>
            </a:pPr>
            <a:endParaRPr lang="uk-UA" dirty="0">
              <a:solidFill>
                <a:schemeClr val="bg1"/>
              </a:solidFill>
              <a:latin typeface="Times New Roman" pitchFamily="18" charset="0"/>
              <a:cs typeface="Times New Roman" pitchFamily="18" charset="0"/>
            </a:endParaRPr>
          </a:p>
          <a:p>
            <a:pPr algn="just"/>
            <a:r>
              <a:rPr lang="uk-UA" dirty="0">
                <a:solidFill>
                  <a:schemeClr val="bg1"/>
                </a:solidFill>
                <a:latin typeface="Times New Roman" pitchFamily="18" charset="0"/>
                <a:cs typeface="Times New Roman" pitchFamily="18" charset="0"/>
              </a:rPr>
              <a:t>нарешті, це сліди на тілі людини, пробоїни, розриви, </a:t>
            </a:r>
            <a:r>
              <a:rPr lang="uk-UA" dirty="0" err="1">
                <a:solidFill>
                  <a:schemeClr val="bg1"/>
                </a:solidFill>
                <a:latin typeface="Times New Roman" pitchFamily="18" charset="0"/>
                <a:cs typeface="Times New Roman" pitchFamily="18" charset="0"/>
              </a:rPr>
              <a:t>окопчування</a:t>
            </a:r>
            <a:r>
              <a:rPr lang="uk-UA" dirty="0">
                <a:solidFill>
                  <a:schemeClr val="bg1"/>
                </a:solidFill>
                <a:latin typeface="Times New Roman" pitchFamily="18" charset="0"/>
                <a:cs typeface="Times New Roman" pitchFamily="18" charset="0"/>
              </a:rPr>
              <a:t> тканини (пасок обтирання), порошинки, що в’їлися в тіло, опіки тощо.</a:t>
            </a:r>
          </a:p>
          <a:p>
            <a:endParaRPr lang="uk-UA" dirty="0"/>
          </a:p>
        </p:txBody>
      </p:sp>
    </p:spTree>
    <p:extLst>
      <p:ext uri="{BB962C8B-B14F-4D97-AF65-F5344CB8AC3E}">
        <p14:creationId xmlns:p14="http://schemas.microsoft.com/office/powerpoint/2010/main" val="4070404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7200" y="1340768"/>
            <a:ext cx="8229600" cy="4785395"/>
          </a:xfrm>
        </p:spPr>
        <p:txBody>
          <a:bodyPr/>
          <a:lstStyle/>
          <a:p>
            <a:pPr algn="just"/>
            <a:r>
              <a:rPr lang="uk-UA" dirty="0">
                <a:solidFill>
                  <a:schemeClr val="bg1"/>
                </a:solidFill>
                <a:latin typeface="Times New Roman" pitchFamily="18" charset="0"/>
                <a:cs typeface="Times New Roman" pitchFamily="18" charset="0"/>
              </a:rPr>
              <a:t>Найбільша кількість слідів зброї залишається на гільзах, снарядах (куля, дріб), перешкодах, на предметах і тілі потерпілого і того, хто стріляв (на руках, обличчі, одязі). Тому при огляді місця події саме на ці джерела інформації треба звертати особливу увагу, проводити їх огляд і дослідження за участю спеціаліста. </a:t>
            </a:r>
          </a:p>
        </p:txBody>
      </p:sp>
    </p:spTree>
    <p:extLst>
      <p:ext uri="{BB962C8B-B14F-4D97-AF65-F5344CB8AC3E}">
        <p14:creationId xmlns:p14="http://schemas.microsoft.com/office/powerpoint/2010/main" val="1273932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i="1" dirty="0" err="1">
                <a:solidFill>
                  <a:schemeClr val="bg1"/>
                </a:solidFill>
                <a:latin typeface="Times New Roman" pitchFamily="18" charset="0"/>
                <a:cs typeface="Times New Roman" pitchFamily="18" charset="0"/>
              </a:rPr>
              <a:t>Механізм</a:t>
            </a:r>
            <a:r>
              <a:rPr lang="ru-RU" i="1" dirty="0">
                <a:solidFill>
                  <a:schemeClr val="bg1"/>
                </a:solidFill>
                <a:latin typeface="Times New Roman" pitchFamily="18" charset="0"/>
                <a:cs typeface="Times New Roman" pitchFamily="18" charset="0"/>
              </a:rPr>
              <a:t> </a:t>
            </a:r>
            <a:r>
              <a:rPr lang="ru-RU" i="1" dirty="0" err="1">
                <a:solidFill>
                  <a:schemeClr val="bg1"/>
                </a:solidFill>
                <a:latin typeface="Times New Roman" pitchFamily="18" charset="0"/>
                <a:cs typeface="Times New Roman" pitchFamily="18" charset="0"/>
              </a:rPr>
              <a:t>утворення</a:t>
            </a:r>
            <a:r>
              <a:rPr lang="ru-RU" i="1" dirty="0">
                <a:solidFill>
                  <a:schemeClr val="bg1"/>
                </a:solidFill>
                <a:latin typeface="Times New Roman" pitchFamily="18" charset="0"/>
                <a:cs typeface="Times New Roman" pitchFamily="18" charset="0"/>
              </a:rPr>
              <a:t> </a:t>
            </a:r>
            <a:r>
              <a:rPr lang="ru-RU" i="1" dirty="0" err="1">
                <a:solidFill>
                  <a:schemeClr val="bg1"/>
                </a:solidFill>
                <a:latin typeface="Times New Roman" pitchFamily="18" charset="0"/>
                <a:cs typeface="Times New Roman" pitchFamily="18" charset="0"/>
              </a:rPr>
              <a:t>слідів</a:t>
            </a:r>
            <a:r>
              <a:rPr lang="ru-RU" i="1" dirty="0">
                <a:solidFill>
                  <a:schemeClr val="bg1"/>
                </a:solidFill>
                <a:latin typeface="Times New Roman" pitchFamily="18" charset="0"/>
                <a:cs typeface="Times New Roman" pitchFamily="18" charset="0"/>
              </a:rPr>
              <a:t> на </a:t>
            </a:r>
            <a:r>
              <a:rPr lang="ru-RU" i="1" dirty="0" err="1">
                <a:solidFill>
                  <a:schemeClr val="bg1"/>
                </a:solidFill>
                <a:latin typeface="Times New Roman" pitchFamily="18" charset="0"/>
                <a:cs typeface="Times New Roman" pitchFamily="18" charset="0"/>
              </a:rPr>
              <a:t>гільзі</a:t>
            </a:r>
            <a:r>
              <a:rPr lang="ru-RU" i="1" dirty="0">
                <a:solidFill>
                  <a:schemeClr val="bg1"/>
                </a:solidFill>
                <a:latin typeface="Times New Roman" pitchFamily="18" charset="0"/>
                <a:cs typeface="Times New Roman" pitchFamily="18" charset="0"/>
              </a:rPr>
              <a:t> патрона при </a:t>
            </a:r>
            <a:r>
              <a:rPr lang="ru-RU" i="1" dirty="0" err="1">
                <a:solidFill>
                  <a:schemeClr val="bg1"/>
                </a:solidFill>
                <a:latin typeface="Times New Roman" pitchFamily="18" charset="0"/>
                <a:cs typeface="Times New Roman" pitchFamily="18" charset="0"/>
              </a:rPr>
              <a:t>заряджанні</a:t>
            </a:r>
            <a:r>
              <a:rPr lang="ru-RU" i="1" dirty="0">
                <a:solidFill>
                  <a:schemeClr val="bg1"/>
                </a:solidFill>
                <a:latin typeface="Times New Roman" pitchFamily="18" charset="0"/>
                <a:cs typeface="Times New Roman" pitchFamily="18" charset="0"/>
              </a:rPr>
              <a:t> </a:t>
            </a:r>
            <a:r>
              <a:rPr lang="ru-RU" i="1" dirty="0" err="1">
                <a:solidFill>
                  <a:schemeClr val="bg1"/>
                </a:solidFill>
                <a:latin typeface="Times New Roman" pitchFamily="18" charset="0"/>
                <a:cs typeface="Times New Roman" pitchFamily="18" charset="0"/>
              </a:rPr>
              <a:t>зброї</a:t>
            </a:r>
            <a:r>
              <a:rPr lang="ru-RU" i="1" dirty="0">
                <a:solidFill>
                  <a:schemeClr val="bg1"/>
                </a:solidFill>
                <a:latin typeface="Times New Roman" pitchFamily="18" charset="0"/>
                <a:cs typeface="Times New Roman" pitchFamily="18" charset="0"/>
              </a:rPr>
              <a:t>.</a:t>
            </a:r>
            <a:endParaRPr lang="uk-UA" i="1" dirty="0">
              <a:solidFill>
                <a:schemeClr val="bg1"/>
              </a:solidFill>
              <a:latin typeface="Times New Roman" pitchFamily="18" charset="0"/>
              <a:cs typeface="Times New Roman" pitchFamily="18" charset="0"/>
            </a:endParaRPr>
          </a:p>
        </p:txBody>
      </p:sp>
      <p:sp>
        <p:nvSpPr>
          <p:cNvPr id="3" name="Объект 2"/>
          <p:cNvSpPr>
            <a:spLocks noGrp="1"/>
          </p:cNvSpPr>
          <p:nvPr>
            <p:ph idx="1"/>
          </p:nvPr>
        </p:nvSpPr>
        <p:spPr>
          <a:xfrm>
            <a:off x="251520" y="1988840"/>
            <a:ext cx="8640960" cy="4137323"/>
          </a:xfrm>
        </p:spPr>
        <p:txBody>
          <a:bodyPr>
            <a:normAutofit fontScale="92500" lnSpcReduction="10000"/>
          </a:bodyPr>
          <a:lstStyle/>
          <a:p>
            <a:pPr algn="just"/>
            <a:r>
              <a:rPr lang="ru-RU" dirty="0" err="1">
                <a:solidFill>
                  <a:schemeClr val="bg1"/>
                </a:solidFill>
                <a:latin typeface="Times New Roman" pitchFamily="18" charset="0"/>
                <a:cs typeface="Times New Roman" pitchFamily="18" charset="0"/>
              </a:rPr>
              <a:t>Під</a:t>
            </a:r>
            <a:r>
              <a:rPr lang="ru-RU" dirty="0">
                <a:solidFill>
                  <a:schemeClr val="bg1"/>
                </a:solidFill>
                <a:latin typeface="Times New Roman" pitchFamily="18" charset="0"/>
                <a:cs typeface="Times New Roman" pitchFamily="18" charset="0"/>
              </a:rPr>
              <a:t> час </a:t>
            </a:r>
            <a:r>
              <a:rPr lang="ru-RU" dirty="0" err="1">
                <a:solidFill>
                  <a:schemeClr val="bg1"/>
                </a:solidFill>
                <a:latin typeface="Times New Roman" pitchFamily="18" charset="0"/>
                <a:cs typeface="Times New Roman" pitchFamily="18" charset="0"/>
              </a:rPr>
              <a:t>заряджання</a:t>
            </a:r>
            <a:r>
              <a:rPr lang="ru-RU" dirty="0">
                <a:solidFill>
                  <a:schemeClr val="bg1"/>
                </a:solidFill>
                <a:latin typeface="Times New Roman" pitchFamily="18" charset="0"/>
                <a:cs typeface="Times New Roman" pitchFamily="18" charset="0"/>
              </a:rPr>
              <a:t> патрон </a:t>
            </a:r>
            <a:r>
              <a:rPr lang="ru-RU" dirty="0" err="1">
                <a:solidFill>
                  <a:schemeClr val="bg1"/>
                </a:solidFill>
                <a:latin typeface="Times New Roman" pitchFamily="18" charset="0"/>
                <a:cs typeface="Times New Roman" pitchFamily="18" charset="0"/>
              </a:rPr>
              <a:t>вкладається</a:t>
            </a:r>
            <a:r>
              <a:rPr lang="ru-RU" dirty="0">
                <a:solidFill>
                  <a:schemeClr val="bg1"/>
                </a:solidFill>
                <a:latin typeface="Times New Roman" pitchFamily="18" charset="0"/>
                <a:cs typeface="Times New Roman" pitchFamily="18" charset="0"/>
              </a:rPr>
              <a:t> в магазин, магазин </a:t>
            </a:r>
            <a:r>
              <a:rPr lang="ru-RU" dirty="0" err="1">
                <a:solidFill>
                  <a:schemeClr val="bg1"/>
                </a:solidFill>
                <a:latin typeface="Times New Roman" pitchFamily="18" charset="0"/>
                <a:cs typeface="Times New Roman" pitchFamily="18" charset="0"/>
              </a:rPr>
              <a:t>вставляється</a:t>
            </a:r>
            <a:r>
              <a:rPr lang="ru-RU" dirty="0">
                <a:solidFill>
                  <a:schemeClr val="bg1"/>
                </a:solidFill>
                <a:latin typeface="Times New Roman" pitchFamily="18" charset="0"/>
                <a:cs typeface="Times New Roman" pitchFamily="18" charset="0"/>
              </a:rPr>
              <a:t> у рукоятку </a:t>
            </a:r>
            <a:r>
              <a:rPr lang="ru-RU" dirty="0" err="1">
                <a:solidFill>
                  <a:schemeClr val="bg1"/>
                </a:solidFill>
                <a:latin typeface="Times New Roman" pitchFamily="18" charset="0"/>
                <a:cs typeface="Times New Roman" pitchFamily="18" charset="0"/>
              </a:rPr>
              <a:t>пістолета</a:t>
            </a:r>
            <a:r>
              <a:rPr lang="ru-RU" dirty="0">
                <a:solidFill>
                  <a:schemeClr val="bg1"/>
                </a:solidFill>
                <a:latin typeface="Times New Roman" pitchFamily="18" charset="0"/>
                <a:cs typeface="Times New Roman" pitchFamily="18" charset="0"/>
              </a:rPr>
              <a:t>, затвор </a:t>
            </a:r>
            <a:r>
              <a:rPr lang="ru-RU" dirty="0" err="1">
                <a:solidFill>
                  <a:schemeClr val="bg1"/>
                </a:solidFill>
                <a:latin typeface="Times New Roman" pitchFamily="18" charset="0"/>
                <a:cs typeface="Times New Roman" pitchFamily="18" charset="0"/>
              </a:rPr>
              <a:t>відводиться</a:t>
            </a:r>
            <a:r>
              <a:rPr lang="ru-RU" dirty="0">
                <a:solidFill>
                  <a:schemeClr val="bg1"/>
                </a:solidFill>
                <a:latin typeface="Times New Roman" pitchFamily="18" charset="0"/>
                <a:cs typeface="Times New Roman" pitchFamily="18" charset="0"/>
              </a:rPr>
              <a:t> назад, і патрон </a:t>
            </a:r>
            <a:r>
              <a:rPr lang="ru-RU" dirty="0" err="1">
                <a:solidFill>
                  <a:schemeClr val="bg1"/>
                </a:solidFill>
                <a:latin typeface="Times New Roman" pitchFamily="18" charset="0"/>
                <a:cs typeface="Times New Roman" pitchFamily="18" charset="0"/>
              </a:rPr>
              <a:t>досилається</a:t>
            </a:r>
            <a:r>
              <a:rPr lang="ru-RU" dirty="0">
                <a:solidFill>
                  <a:schemeClr val="bg1"/>
                </a:solidFill>
                <a:latin typeface="Times New Roman" pitchFamily="18" charset="0"/>
                <a:cs typeface="Times New Roman" pitchFamily="18" charset="0"/>
              </a:rPr>
              <a:t> вперед до патронника. Коли патрон </a:t>
            </a:r>
            <a:r>
              <a:rPr lang="ru-RU" dirty="0" err="1">
                <a:solidFill>
                  <a:schemeClr val="bg1"/>
                </a:solidFill>
                <a:latin typeface="Times New Roman" pitchFamily="18" charset="0"/>
                <a:cs typeface="Times New Roman" pitchFamily="18" charset="0"/>
              </a:rPr>
              <a:t>повністю</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ввійде</a:t>
            </a:r>
            <a:r>
              <a:rPr lang="ru-RU" dirty="0">
                <a:solidFill>
                  <a:schemeClr val="bg1"/>
                </a:solidFill>
                <a:latin typeface="Times New Roman" pitchFamily="18" charset="0"/>
                <a:cs typeface="Times New Roman" pitchFamily="18" charset="0"/>
              </a:rPr>
              <a:t> в патронник, </a:t>
            </a:r>
            <a:r>
              <a:rPr lang="ru-RU" dirty="0" err="1">
                <a:solidFill>
                  <a:schemeClr val="bg1"/>
                </a:solidFill>
                <a:latin typeface="Times New Roman" pitchFamily="18" charset="0"/>
                <a:cs typeface="Times New Roman" pitchFamily="18" charset="0"/>
              </a:rPr>
              <a:t>зачіп</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викидача</a:t>
            </a:r>
            <a:r>
              <a:rPr lang="ru-RU" dirty="0">
                <a:solidFill>
                  <a:schemeClr val="bg1"/>
                </a:solidFill>
                <a:latin typeface="Times New Roman" pitchFamily="18" charset="0"/>
                <a:cs typeface="Times New Roman" pitchFamily="18" charset="0"/>
              </a:rPr>
              <a:t> заскочить у </a:t>
            </a:r>
            <a:r>
              <a:rPr lang="ru-RU" dirty="0" err="1">
                <a:solidFill>
                  <a:schemeClr val="bg1"/>
                </a:solidFill>
                <a:latin typeface="Times New Roman" pitchFamily="18" charset="0"/>
                <a:cs typeface="Times New Roman" pitchFamily="18" charset="0"/>
              </a:rPr>
              <a:t>кільцеву</a:t>
            </a:r>
            <a:r>
              <a:rPr lang="ru-RU" dirty="0">
                <a:solidFill>
                  <a:schemeClr val="bg1"/>
                </a:solidFill>
                <a:latin typeface="Times New Roman" pitchFamily="18" charset="0"/>
                <a:cs typeface="Times New Roman" pitchFamily="18" charset="0"/>
              </a:rPr>
              <a:t> канавку і </a:t>
            </a:r>
            <a:r>
              <a:rPr lang="ru-RU" dirty="0" err="1">
                <a:solidFill>
                  <a:schemeClr val="bg1"/>
                </a:solidFill>
                <a:latin typeface="Times New Roman" pitchFamily="18" charset="0"/>
                <a:cs typeface="Times New Roman" pitchFamily="18" charset="0"/>
              </a:rPr>
              <a:t>залишить</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слід</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ковзання</a:t>
            </a:r>
            <a:r>
              <a:rPr lang="ru-RU" dirty="0">
                <a:solidFill>
                  <a:schemeClr val="bg1"/>
                </a:solidFill>
                <a:latin typeface="Times New Roman" pitchFamily="18" charset="0"/>
                <a:cs typeface="Times New Roman" pitchFamily="18" charset="0"/>
              </a:rPr>
              <a:t> на </a:t>
            </a:r>
            <a:r>
              <a:rPr lang="ru-RU" dirty="0" err="1">
                <a:solidFill>
                  <a:schemeClr val="bg1"/>
                </a:solidFill>
                <a:latin typeface="Times New Roman" pitchFamily="18" charset="0"/>
                <a:cs typeface="Times New Roman" pitchFamily="18" charset="0"/>
              </a:rPr>
              <a:t>ребрі</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фланці</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денця</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гільзи</a:t>
            </a:r>
            <a:r>
              <a:rPr lang="ru-RU" dirty="0">
                <a:solidFill>
                  <a:schemeClr val="bg1"/>
                </a:solidFill>
                <a:latin typeface="Times New Roman" pitchFamily="18" charset="0"/>
                <a:cs typeface="Times New Roman" pitchFamily="18" charset="0"/>
              </a:rPr>
              <a:t>. Рух затвора </a:t>
            </a:r>
            <a:r>
              <a:rPr lang="ru-RU" dirty="0" err="1">
                <a:solidFill>
                  <a:schemeClr val="bg1"/>
                </a:solidFill>
                <a:latin typeface="Times New Roman" pitchFamily="18" charset="0"/>
                <a:cs typeface="Times New Roman" pitchFamily="18" charset="0"/>
              </a:rPr>
              <a:t>припиниться</a:t>
            </a:r>
            <a:r>
              <a:rPr lang="ru-RU" dirty="0">
                <a:solidFill>
                  <a:schemeClr val="bg1"/>
                </a:solidFill>
                <a:latin typeface="Times New Roman" pitchFamily="18" charset="0"/>
                <a:cs typeface="Times New Roman" pitchFamily="18" charset="0"/>
              </a:rPr>
              <a:t>, патронник </a:t>
            </a:r>
            <a:r>
              <a:rPr lang="ru-RU" dirty="0" err="1">
                <a:solidFill>
                  <a:schemeClr val="bg1"/>
                </a:solidFill>
                <a:latin typeface="Times New Roman" pitchFamily="18" charset="0"/>
                <a:cs typeface="Times New Roman" pitchFamily="18" charset="0"/>
              </a:rPr>
              <a:t>виявиться</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закритим</a:t>
            </a:r>
            <a:r>
              <a:rPr lang="ru-RU" dirty="0">
                <a:solidFill>
                  <a:schemeClr val="bg1"/>
                </a:solidFill>
                <a:latin typeface="Times New Roman" pitchFamily="18" charset="0"/>
                <a:cs typeface="Times New Roman" pitchFamily="18" charset="0"/>
              </a:rPr>
              <a:t>, а </a:t>
            </a:r>
            <a:r>
              <a:rPr lang="ru-RU" dirty="0" err="1">
                <a:solidFill>
                  <a:schemeClr val="bg1"/>
                </a:solidFill>
                <a:latin typeface="Times New Roman" pitchFamily="18" charset="0"/>
                <a:cs typeface="Times New Roman" pitchFamily="18" charset="0"/>
              </a:rPr>
              <a:t>зброя</a:t>
            </a:r>
            <a:r>
              <a:rPr lang="ru-RU" dirty="0">
                <a:solidFill>
                  <a:schemeClr val="bg1"/>
                </a:solidFill>
                <a:latin typeface="Times New Roman" pitchFamily="18" charset="0"/>
                <a:cs typeface="Times New Roman" pitchFamily="18" charset="0"/>
              </a:rPr>
              <a:t> — </a:t>
            </a:r>
            <a:r>
              <a:rPr lang="ru-RU" dirty="0" err="1">
                <a:solidFill>
                  <a:schemeClr val="bg1"/>
                </a:solidFill>
                <a:latin typeface="Times New Roman" pitchFamily="18" charset="0"/>
                <a:cs typeface="Times New Roman" pitchFamily="18" charset="0"/>
              </a:rPr>
              <a:t>зарядженою</a:t>
            </a:r>
            <a:r>
              <a:rPr lang="ru-RU" dirty="0">
                <a:solidFill>
                  <a:schemeClr val="bg1"/>
                </a:solidFill>
                <a:latin typeface="Times New Roman" pitchFamily="18" charset="0"/>
                <a:cs typeface="Times New Roman" pitchFamily="18" charset="0"/>
              </a:rPr>
              <a:t>. </a:t>
            </a:r>
            <a:endParaRPr lang="uk-UA"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45778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251520" y="1600200"/>
            <a:ext cx="8435280" cy="4525963"/>
          </a:xfrm>
        </p:spPr>
        <p:txBody>
          <a:bodyPr/>
          <a:lstStyle/>
          <a:p>
            <a:pPr algn="just"/>
            <a:r>
              <a:rPr lang="uk-UA" dirty="0">
                <a:solidFill>
                  <a:schemeClr val="bg1"/>
                </a:solidFill>
                <a:latin typeface="Times New Roman" pitchFamily="18" charset="0"/>
                <a:cs typeface="Times New Roman" pitchFamily="18" charset="0"/>
              </a:rPr>
              <a:t>Під час цих дій на гільзах утворюються сліди заряджання у вигляді поздовжніх трас на корпусі та ребрі (фланці) гільзи від дії загинів магазина, нижньої поверхні затвора та патронника. Паралельні траси на краю денця гільзи, на її фланці та канавці є результатом дії зачепа викидача та переднього зрізу затвора. </a:t>
            </a:r>
          </a:p>
        </p:txBody>
      </p:sp>
    </p:spTree>
    <p:extLst>
      <p:ext uri="{BB962C8B-B14F-4D97-AF65-F5344CB8AC3E}">
        <p14:creationId xmlns:p14="http://schemas.microsoft.com/office/powerpoint/2010/main" val="3584878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503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116632"/>
            <a:ext cx="8229600" cy="648072"/>
          </a:xfrm>
        </p:spPr>
        <p:txBody>
          <a:bodyPr>
            <a:normAutofit fontScale="90000"/>
          </a:bodyPr>
          <a:lstStyle/>
          <a:p>
            <a:r>
              <a:rPr lang="uk-UA" i="1" dirty="0">
                <a:solidFill>
                  <a:schemeClr val="bg1"/>
                </a:solidFill>
                <a:latin typeface="Times New Roman" pitchFamily="18" charset="0"/>
                <a:cs typeface="Times New Roman" pitchFamily="18" charset="0"/>
              </a:rPr>
              <a:t>ВСТУП</a:t>
            </a:r>
          </a:p>
        </p:txBody>
      </p:sp>
      <p:sp>
        <p:nvSpPr>
          <p:cNvPr id="3" name="Объект 2"/>
          <p:cNvSpPr>
            <a:spLocks noGrp="1"/>
          </p:cNvSpPr>
          <p:nvPr>
            <p:ph idx="1"/>
          </p:nvPr>
        </p:nvSpPr>
        <p:spPr>
          <a:xfrm>
            <a:off x="107504" y="764704"/>
            <a:ext cx="8928992" cy="5976664"/>
          </a:xfrm>
        </p:spPr>
        <p:txBody>
          <a:bodyPr>
            <a:normAutofit fontScale="92500" lnSpcReduction="20000"/>
          </a:bodyPr>
          <a:lstStyle/>
          <a:p>
            <a:pPr algn="just"/>
            <a:r>
              <a:rPr lang="ru-RU" dirty="0">
                <a:solidFill>
                  <a:schemeClr val="bg1"/>
                </a:solidFill>
                <a:latin typeface="Times New Roman" pitchFamily="18" charset="0"/>
                <a:cs typeface="Times New Roman" pitchFamily="18" charset="0"/>
              </a:rPr>
              <a:t>Зараз у </a:t>
            </a:r>
            <a:r>
              <a:rPr lang="ru-RU" dirty="0" err="1">
                <a:solidFill>
                  <a:schemeClr val="bg1"/>
                </a:solidFill>
                <a:latin typeface="Times New Roman" pitchFamily="18" charset="0"/>
                <a:cs typeface="Times New Roman" pitchFamily="18" charset="0"/>
              </a:rPr>
              <a:t>криміналістиці</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клас</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зброя</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розділений</a:t>
            </a:r>
            <a:r>
              <a:rPr lang="ru-RU" dirty="0">
                <a:solidFill>
                  <a:schemeClr val="bg1"/>
                </a:solidFill>
                <a:latin typeface="Times New Roman" pitchFamily="18" charset="0"/>
                <a:cs typeface="Times New Roman" pitchFamily="18" charset="0"/>
              </a:rPr>
              <a:t> на </a:t>
            </a:r>
            <a:r>
              <a:rPr lang="ru-RU" dirty="0" err="1">
                <a:solidFill>
                  <a:schemeClr val="bg1"/>
                </a:solidFill>
                <a:latin typeface="Times New Roman" pitchFamily="18" charset="0"/>
                <a:cs typeface="Times New Roman" pitchFamily="18" charset="0"/>
              </a:rPr>
              <a:t>вогнепальну</a:t>
            </a:r>
            <a:r>
              <a:rPr lang="ru-RU" dirty="0">
                <a:solidFill>
                  <a:schemeClr val="bg1"/>
                </a:solidFill>
                <a:latin typeface="Times New Roman" pitchFamily="18" charset="0"/>
                <a:cs typeface="Times New Roman" pitchFamily="18" charset="0"/>
              </a:rPr>
              <a:t> і </a:t>
            </a:r>
            <a:r>
              <a:rPr lang="ru-RU" dirty="0" err="1">
                <a:solidFill>
                  <a:schemeClr val="bg1"/>
                </a:solidFill>
                <a:latin typeface="Times New Roman" pitchFamily="18" charset="0"/>
                <a:cs typeface="Times New Roman" pitchFamily="18" charset="0"/>
              </a:rPr>
              <a:t>холодну</a:t>
            </a:r>
            <a:r>
              <a:rPr lang="ru-RU" dirty="0">
                <a:solidFill>
                  <a:schemeClr val="bg1"/>
                </a:solidFill>
                <a:latin typeface="Times New Roman" pitchFamily="18" charset="0"/>
                <a:cs typeface="Times New Roman" pitchFamily="18" charset="0"/>
              </a:rPr>
              <a:t>. До </a:t>
            </a:r>
            <a:r>
              <a:rPr lang="ru-RU" dirty="0" err="1">
                <a:solidFill>
                  <a:schemeClr val="bg1"/>
                </a:solidFill>
                <a:latin typeface="Times New Roman" pitchFamily="18" charset="0"/>
                <a:cs typeface="Times New Roman" pitchFamily="18" charset="0"/>
              </a:rPr>
              <a:t>вогнепальної</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зброї</a:t>
            </a:r>
            <a:r>
              <a:rPr lang="ru-RU" dirty="0">
                <a:solidFill>
                  <a:schemeClr val="bg1"/>
                </a:solidFill>
                <a:latin typeface="Times New Roman" pitchFamily="18" charset="0"/>
                <a:cs typeface="Times New Roman" pitchFamily="18" charset="0"/>
              </a:rPr>
              <a:t> і </a:t>
            </a:r>
            <a:r>
              <a:rPr lang="ru-RU" dirty="0" err="1">
                <a:solidFill>
                  <a:schemeClr val="bg1"/>
                </a:solidFill>
                <a:latin typeface="Times New Roman" pitchFamily="18" charset="0"/>
                <a:cs typeface="Times New Roman" pitchFamily="18" charset="0"/>
              </a:rPr>
              <a:t>боєприпасів</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відносять</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предмети</a:t>
            </a:r>
            <a:r>
              <a:rPr lang="ru-RU" dirty="0">
                <a:solidFill>
                  <a:schemeClr val="bg1"/>
                </a:solidFill>
                <a:latin typeface="Times New Roman" pitchFamily="18" charset="0"/>
                <a:cs typeface="Times New Roman" pitchFamily="18" charset="0"/>
              </a:rPr>
              <a:t> не </a:t>
            </a:r>
            <a:r>
              <a:rPr lang="ru-RU" dirty="0" err="1">
                <a:solidFill>
                  <a:schemeClr val="bg1"/>
                </a:solidFill>
                <a:latin typeface="Times New Roman" pitchFamily="18" charset="0"/>
                <a:cs typeface="Times New Roman" pitchFamily="18" charset="0"/>
              </a:rPr>
              <a:t>тільки</a:t>
            </a:r>
            <a:r>
              <a:rPr lang="ru-RU" dirty="0">
                <a:solidFill>
                  <a:schemeClr val="bg1"/>
                </a:solidFill>
                <a:latin typeface="Times New Roman" pitchFamily="18" charset="0"/>
                <a:cs typeface="Times New Roman" pitchFamily="18" charset="0"/>
              </a:rPr>
              <a:t> за </a:t>
            </a:r>
            <a:r>
              <a:rPr lang="ru-RU" dirty="0" err="1">
                <a:solidFill>
                  <a:schemeClr val="bg1"/>
                </a:solidFill>
                <a:latin typeface="Times New Roman" pitchFamily="18" charset="0"/>
                <a:cs typeface="Times New Roman" pitchFamily="18" charset="0"/>
              </a:rPr>
              <a:t>воєнно-технічними</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ознаками</a:t>
            </a:r>
            <a:r>
              <a:rPr lang="ru-RU" dirty="0">
                <a:solidFill>
                  <a:schemeClr val="bg1"/>
                </a:solidFill>
                <a:latin typeface="Times New Roman" pitchFamily="18" charset="0"/>
                <a:cs typeface="Times New Roman" pitchFamily="18" charset="0"/>
              </a:rPr>
              <a:t>, а й за </a:t>
            </a:r>
            <a:r>
              <a:rPr lang="ru-RU" dirty="0" err="1">
                <a:solidFill>
                  <a:schemeClr val="bg1"/>
                </a:solidFill>
                <a:latin typeface="Times New Roman" pitchFamily="18" charset="0"/>
                <a:cs typeface="Times New Roman" pitchFamily="18" charset="0"/>
              </a:rPr>
              <a:t>цільовим</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призначенням</a:t>
            </a:r>
            <a:r>
              <a:rPr lang="ru-RU" dirty="0">
                <a:solidFill>
                  <a:schemeClr val="bg1"/>
                </a:solidFill>
                <a:latin typeface="Times New Roman" pitchFamily="18" charset="0"/>
                <a:cs typeface="Times New Roman" pitchFamily="18" charset="0"/>
              </a:rPr>
              <a:t>. </a:t>
            </a:r>
          </a:p>
          <a:p>
            <a:pPr algn="just"/>
            <a:r>
              <a:rPr lang="uk-UA" dirty="0">
                <a:solidFill>
                  <a:schemeClr val="bg1"/>
                </a:solidFill>
                <a:latin typeface="Times New Roman" pitchFamily="18" charset="0"/>
                <a:cs typeface="Times New Roman" pitchFamily="18" charset="0"/>
              </a:rPr>
              <a:t>Розділ науки криміналістики, який вивчає ручну вогнепальну зброю і сліди її дії для одержання доказової інформації, називається </a:t>
            </a:r>
            <a:r>
              <a:rPr lang="uk-UA" b="1" i="1" dirty="0">
                <a:solidFill>
                  <a:schemeClr val="bg1"/>
                </a:solidFill>
                <a:latin typeface="Times New Roman" pitchFamily="18" charset="0"/>
                <a:cs typeface="Times New Roman" pitchFamily="18" charset="0"/>
              </a:rPr>
              <a:t>судовою балістикою</a:t>
            </a:r>
            <a:r>
              <a:rPr lang="uk-UA" dirty="0">
                <a:solidFill>
                  <a:schemeClr val="bg1"/>
                </a:solidFill>
                <a:latin typeface="Times New Roman" pitchFamily="18" charset="0"/>
                <a:cs typeface="Times New Roman" pitchFamily="18" charset="0"/>
              </a:rPr>
              <a:t>. </a:t>
            </a:r>
          </a:p>
          <a:p>
            <a:pPr algn="just"/>
            <a:r>
              <a:rPr lang="uk-UA" dirty="0">
                <a:solidFill>
                  <a:schemeClr val="bg1"/>
                </a:solidFill>
                <a:latin typeface="Times New Roman" pitchFamily="18" charset="0"/>
                <a:cs typeface="Times New Roman" pitchFamily="18" charset="0"/>
              </a:rPr>
              <a:t>Криміналістичне </a:t>
            </a:r>
            <a:r>
              <a:rPr lang="uk-UA" dirty="0" err="1">
                <a:solidFill>
                  <a:schemeClr val="bg1"/>
                </a:solidFill>
                <a:latin typeface="Times New Roman" pitchFamily="18" charset="0"/>
                <a:cs typeface="Times New Roman" pitchFamily="18" charset="0"/>
              </a:rPr>
              <a:t>слідознавство</a:t>
            </a:r>
            <a:r>
              <a:rPr lang="uk-UA" dirty="0">
                <a:solidFill>
                  <a:schemeClr val="bg1"/>
                </a:solidFill>
                <a:latin typeface="Times New Roman" pitchFamily="18" charset="0"/>
                <a:cs typeface="Times New Roman" pitchFamily="18" charset="0"/>
              </a:rPr>
              <a:t> вивчає та розробляє методи і технічні засоби для виявлення, фіксації і дослідження матеріальних слідів, що утворюються внаслідок застосування вогнепальної та холодної зброї при вчиненні кримінальних правопорушень.</a:t>
            </a:r>
          </a:p>
        </p:txBody>
      </p:sp>
    </p:spTree>
    <p:extLst>
      <p:ext uri="{BB962C8B-B14F-4D97-AF65-F5344CB8AC3E}">
        <p14:creationId xmlns:p14="http://schemas.microsoft.com/office/powerpoint/2010/main" val="1668356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7200" y="1124744"/>
            <a:ext cx="8229600" cy="5001419"/>
          </a:xfrm>
        </p:spPr>
        <p:txBody>
          <a:bodyPr/>
          <a:lstStyle/>
          <a:p>
            <a:pPr algn="just"/>
            <a:r>
              <a:rPr lang="uk-UA" dirty="0">
                <a:solidFill>
                  <a:schemeClr val="bg1"/>
                </a:solidFill>
                <a:latin typeface="Times New Roman" pitchFamily="18" charset="0"/>
                <a:cs typeface="Times New Roman" pitchFamily="18" charset="0"/>
              </a:rPr>
              <a:t>На снарядах (кулі, дріб) залишаються сліди каналу ствола зброї. При вході в нарізи на кулі залишаються первинні сліди нарізів, розташовані паралельно осі кулі у вигляді борозенок і валиків, а при подальшому русі куля повторює напрямок нарізів, здобуває обертальний рух, і на її поверхні залишаються вторинні сліди граней нарізів і полів у вигляді нахилених пучків трас.</a:t>
            </a:r>
          </a:p>
        </p:txBody>
      </p:sp>
    </p:spTree>
    <p:extLst>
      <p:ext uri="{BB962C8B-B14F-4D97-AF65-F5344CB8AC3E}">
        <p14:creationId xmlns:p14="http://schemas.microsoft.com/office/powerpoint/2010/main" val="3984069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7200" y="1052736"/>
            <a:ext cx="8229600" cy="5400600"/>
          </a:xfrm>
        </p:spPr>
        <p:txBody>
          <a:bodyPr>
            <a:normAutofit/>
          </a:bodyPr>
          <a:lstStyle/>
          <a:p>
            <a:pPr algn="just"/>
            <a:r>
              <a:rPr lang="uk-UA" dirty="0">
                <a:solidFill>
                  <a:schemeClr val="bg1"/>
                </a:solidFill>
                <a:latin typeface="Times New Roman" pitchFamily="18" charset="0"/>
                <a:cs typeface="Times New Roman" pitchFamily="18" charset="0"/>
              </a:rPr>
              <a:t>Сліди на гільзах і снарядах атипової зброї рідко відповідають стандартним, оскільки атипова зброя, як правило, не нарізна, неавтоматична, відбивач у зброї відсутній. Якщо ж атипова зброя, наприклад обріз, виготовлена із заводської зброї, то механізм і види слідів на кулях і гільзах залишаються такими ж, як і для зброї, з якого виготовлений атиповий екземпляр.</a:t>
            </a:r>
          </a:p>
        </p:txBody>
      </p:sp>
    </p:spTree>
    <p:extLst>
      <p:ext uri="{BB962C8B-B14F-4D97-AF65-F5344CB8AC3E}">
        <p14:creationId xmlns:p14="http://schemas.microsoft.com/office/powerpoint/2010/main" val="2571835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23528" y="4653136"/>
            <a:ext cx="8858572" cy="1143000"/>
          </a:xfrm>
        </p:spPr>
        <p:txBody>
          <a:bodyPr>
            <a:noAutofit/>
          </a:bodyPr>
          <a:lstStyle/>
          <a:p>
            <a:r>
              <a:rPr lang="uk-UA" sz="2800" dirty="0">
                <a:solidFill>
                  <a:schemeClr val="bg1"/>
                </a:solidFill>
                <a:latin typeface="Times New Roman" pitchFamily="18" charset="0"/>
                <a:cs typeface="Times New Roman" pitchFamily="18" charset="0"/>
              </a:rPr>
              <a:t>Рис. 10. Розташування слідів на гільзах: а) бойової зброї: / — відбивача; 2 – бойка; 3 – переднього зрізу затвора; 4 – зачіпка викидача; 5 – вікна ствольної коробки; 6 – патронника; 7 – губки магазина; б) мисливської зброї: 1 – бойка; 2 – щитка колодки; 3 – патронника</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06747" y="620688"/>
            <a:ext cx="6168605"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07808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7200" y="692696"/>
            <a:ext cx="8229600" cy="5433467"/>
          </a:xfrm>
        </p:spPr>
        <p:txBody>
          <a:bodyPr>
            <a:normAutofit fontScale="92500" lnSpcReduction="20000"/>
          </a:bodyPr>
          <a:lstStyle/>
          <a:p>
            <a:pPr algn="just"/>
            <a:r>
              <a:rPr lang="uk-UA" dirty="0">
                <a:solidFill>
                  <a:schemeClr val="bg1"/>
                </a:solidFill>
                <a:latin typeface="Times New Roman" pitchFamily="18" charset="0"/>
                <a:cs typeface="Times New Roman" pitchFamily="18" charset="0"/>
              </a:rPr>
              <a:t>Утворення слідів на снарядах (кулях) значною мірою визначається конструкцією ствола зброї. У будь-якого ствола заводського виготовлення є патронник, який за формою та розмірами відповідає гільзі штатного патрона, і канал. У нарізній зброї канал має нарізи, в яких, у свою чергу, є дно та грані. З двох граней одна називається ведучою, або бойовою, а інша — веденою, або холостою. У механізмі утворення слідів на кулях суттєве значення має частина ствола, яка називається кульовим входом (це перехідна ділянка від патронника до нарізної частини).</a:t>
            </a:r>
          </a:p>
        </p:txBody>
      </p:sp>
    </p:spTree>
    <p:extLst>
      <p:ext uri="{BB962C8B-B14F-4D97-AF65-F5344CB8AC3E}">
        <p14:creationId xmlns:p14="http://schemas.microsoft.com/office/powerpoint/2010/main" val="232846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p:txBody>
          <a:bodyPr>
            <a:normAutofit fontScale="92500" lnSpcReduction="20000"/>
          </a:bodyPr>
          <a:lstStyle/>
          <a:p>
            <a:pPr algn="just"/>
            <a:r>
              <a:rPr lang="ru-RU" dirty="0">
                <a:solidFill>
                  <a:schemeClr val="bg1"/>
                </a:solidFill>
                <a:latin typeface="Times New Roman" pitchFamily="18" charset="0"/>
                <a:cs typeface="Times New Roman" pitchFamily="18" charset="0"/>
              </a:rPr>
              <a:t>У </a:t>
            </a:r>
            <a:r>
              <a:rPr lang="ru-RU" dirty="0" err="1">
                <a:solidFill>
                  <a:schemeClr val="bg1"/>
                </a:solidFill>
                <a:latin typeface="Times New Roman" pitchFamily="18" charset="0"/>
                <a:cs typeface="Times New Roman" pitchFamily="18" charset="0"/>
              </a:rPr>
              <a:t>гладкоствольній</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зброї</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сліди</a:t>
            </a:r>
            <a:r>
              <a:rPr lang="ru-RU" dirty="0">
                <a:solidFill>
                  <a:schemeClr val="bg1"/>
                </a:solidFill>
                <a:latin typeface="Times New Roman" pitchFamily="18" charset="0"/>
                <a:cs typeface="Times New Roman" pitchFamily="18" charset="0"/>
              </a:rPr>
              <a:t> каналу ствола </a:t>
            </a:r>
            <a:r>
              <a:rPr lang="ru-RU" dirty="0" err="1">
                <a:solidFill>
                  <a:schemeClr val="bg1"/>
                </a:solidFill>
                <a:latin typeface="Times New Roman" pitchFamily="18" charset="0"/>
                <a:cs typeface="Times New Roman" pitchFamily="18" charset="0"/>
              </a:rPr>
              <a:t>залишаються</a:t>
            </a:r>
            <a:r>
              <a:rPr lang="ru-RU" dirty="0">
                <a:solidFill>
                  <a:schemeClr val="bg1"/>
                </a:solidFill>
                <a:latin typeface="Times New Roman" pitchFamily="18" charset="0"/>
                <a:cs typeface="Times New Roman" pitchFamily="18" charset="0"/>
              </a:rPr>
              <a:t> на </a:t>
            </a:r>
            <a:r>
              <a:rPr lang="ru-RU" dirty="0" err="1">
                <a:solidFill>
                  <a:schemeClr val="bg1"/>
                </a:solidFill>
                <a:latin typeface="Times New Roman" pitchFamily="18" charset="0"/>
                <a:cs typeface="Times New Roman" pitchFamily="18" charset="0"/>
              </a:rPr>
              <a:t>шроті</a:t>
            </a:r>
            <a:r>
              <a:rPr lang="ru-RU" dirty="0">
                <a:solidFill>
                  <a:schemeClr val="bg1"/>
                </a:solidFill>
                <a:latin typeface="Times New Roman" pitchFamily="18" charset="0"/>
                <a:cs typeface="Times New Roman" pitchFamily="18" charset="0"/>
              </a:rPr>
              <a:t> та </a:t>
            </a:r>
            <a:r>
              <a:rPr lang="ru-RU" dirty="0" err="1">
                <a:solidFill>
                  <a:schemeClr val="bg1"/>
                </a:solidFill>
                <a:latin typeface="Times New Roman" pitchFamily="18" charset="0"/>
                <a:cs typeface="Times New Roman" pitchFamily="18" charset="0"/>
              </a:rPr>
              <a:t>спеціальних</a:t>
            </a:r>
            <a:r>
              <a:rPr lang="ru-RU" dirty="0">
                <a:solidFill>
                  <a:schemeClr val="bg1"/>
                </a:solidFill>
                <a:latin typeface="Times New Roman" pitchFamily="18" charset="0"/>
                <a:cs typeface="Times New Roman" pitchFamily="18" charset="0"/>
              </a:rPr>
              <a:t> кулях. У </a:t>
            </a:r>
            <a:r>
              <a:rPr lang="ru-RU" dirty="0" err="1">
                <a:solidFill>
                  <a:schemeClr val="bg1"/>
                </a:solidFill>
                <a:latin typeface="Times New Roman" pitchFamily="18" charset="0"/>
                <a:cs typeface="Times New Roman" pitchFamily="18" charset="0"/>
              </a:rPr>
              <a:t>шротовому</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заряді</a:t>
            </a:r>
            <a:r>
              <a:rPr lang="ru-RU" dirty="0">
                <a:solidFill>
                  <a:schemeClr val="bg1"/>
                </a:solidFill>
                <a:latin typeface="Times New Roman" pitchFamily="18" charset="0"/>
                <a:cs typeface="Times New Roman" pitchFamily="18" charset="0"/>
              </a:rPr>
              <a:t> не </a:t>
            </a:r>
            <a:r>
              <a:rPr lang="ru-RU" dirty="0" err="1">
                <a:solidFill>
                  <a:schemeClr val="bg1"/>
                </a:solidFill>
                <a:latin typeface="Times New Roman" pitchFamily="18" charset="0"/>
                <a:cs typeface="Times New Roman" pitchFamily="18" charset="0"/>
              </a:rPr>
              <a:t>всі</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шротинки</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торкаються</a:t>
            </a:r>
            <a:r>
              <a:rPr lang="ru-RU" dirty="0">
                <a:solidFill>
                  <a:schemeClr val="bg1"/>
                </a:solidFill>
                <a:latin typeface="Times New Roman" pitchFamily="18" charset="0"/>
                <a:cs typeface="Times New Roman" pitchFamily="18" charset="0"/>
              </a:rPr>
              <a:t> ствола, а </a:t>
            </a:r>
            <a:r>
              <a:rPr lang="ru-RU" dirty="0" err="1">
                <a:solidFill>
                  <a:schemeClr val="bg1"/>
                </a:solidFill>
                <a:latin typeface="Times New Roman" pitchFamily="18" charset="0"/>
                <a:cs typeface="Times New Roman" pitchFamily="18" charset="0"/>
              </a:rPr>
              <a:t>лише</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крайні</a:t>
            </a:r>
            <a:r>
              <a:rPr lang="ru-RU" dirty="0">
                <a:solidFill>
                  <a:schemeClr val="bg1"/>
                </a:solidFill>
                <a:latin typeface="Times New Roman" pitchFamily="18" charset="0"/>
                <a:cs typeface="Times New Roman" pitchFamily="18" charset="0"/>
              </a:rPr>
              <a:t>, до того ж не </a:t>
            </a:r>
            <a:r>
              <a:rPr lang="ru-RU" dirty="0" err="1">
                <a:solidFill>
                  <a:schemeClr val="bg1"/>
                </a:solidFill>
                <a:latin typeface="Times New Roman" pitchFamily="18" charset="0"/>
                <a:cs typeface="Times New Roman" pitchFamily="18" charset="0"/>
              </a:rPr>
              <a:t>всією</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поверхнею</a:t>
            </a:r>
            <a:r>
              <a:rPr lang="ru-RU" dirty="0">
                <a:solidFill>
                  <a:schemeClr val="bg1"/>
                </a:solidFill>
                <a:latin typeface="Times New Roman" pitchFamily="18" charset="0"/>
                <a:cs typeface="Times New Roman" pitchFamily="18" charset="0"/>
              </a:rPr>
              <a:t>, а </a:t>
            </a:r>
            <a:r>
              <a:rPr lang="ru-RU" dirty="0" err="1">
                <a:solidFill>
                  <a:schemeClr val="bg1"/>
                </a:solidFill>
                <a:latin typeface="Times New Roman" pitchFamily="18" charset="0"/>
                <a:cs typeface="Times New Roman" pitchFamily="18" charset="0"/>
              </a:rPr>
              <a:t>окремими</a:t>
            </a:r>
            <a:r>
              <a:rPr lang="ru-RU" dirty="0">
                <a:solidFill>
                  <a:schemeClr val="bg1"/>
                </a:solidFill>
                <a:latin typeface="Times New Roman" pitchFamily="18" charset="0"/>
                <a:cs typeface="Times New Roman" pitchFamily="18" charset="0"/>
              </a:rPr>
              <a:t> точками. У </a:t>
            </a:r>
            <a:r>
              <a:rPr lang="ru-RU" dirty="0" err="1">
                <a:solidFill>
                  <a:schemeClr val="bg1"/>
                </a:solidFill>
                <a:latin typeface="Times New Roman" pitchFamily="18" charset="0"/>
                <a:cs typeface="Times New Roman" pitchFamily="18" charset="0"/>
              </a:rPr>
              <a:t>цих</a:t>
            </a:r>
            <a:r>
              <a:rPr lang="ru-RU" dirty="0">
                <a:solidFill>
                  <a:schemeClr val="bg1"/>
                </a:solidFill>
                <a:latin typeface="Times New Roman" pitchFamily="18" charset="0"/>
                <a:cs typeface="Times New Roman" pitchFamily="18" charset="0"/>
              </a:rPr>
              <a:t> точках </a:t>
            </a:r>
            <a:r>
              <a:rPr lang="ru-RU" dirty="0" err="1">
                <a:solidFill>
                  <a:schemeClr val="bg1"/>
                </a:solidFill>
                <a:latin typeface="Times New Roman" pitchFamily="18" charset="0"/>
                <a:cs typeface="Times New Roman" pitchFamily="18" charset="0"/>
              </a:rPr>
              <a:t>утворюються</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сліди</a:t>
            </a:r>
            <a:r>
              <a:rPr lang="ru-RU" dirty="0">
                <a:solidFill>
                  <a:schemeClr val="bg1"/>
                </a:solidFill>
                <a:latin typeface="Times New Roman" pitchFamily="18" charset="0"/>
                <a:cs typeface="Times New Roman" pitchFamily="18" charset="0"/>
              </a:rPr>
              <a:t> каналу ствола у </a:t>
            </a:r>
            <a:r>
              <a:rPr lang="ru-RU" dirty="0" err="1">
                <a:solidFill>
                  <a:schemeClr val="bg1"/>
                </a:solidFill>
                <a:latin typeface="Times New Roman" pitchFamily="18" charset="0"/>
                <a:cs typeface="Times New Roman" pitchFamily="18" charset="0"/>
              </a:rPr>
              <a:t>вигляді</a:t>
            </a:r>
            <a:r>
              <a:rPr lang="ru-RU" dirty="0">
                <a:solidFill>
                  <a:schemeClr val="bg1"/>
                </a:solidFill>
                <a:latin typeface="Times New Roman" pitchFamily="18" charset="0"/>
                <a:cs typeface="Times New Roman" pitchFamily="18" charset="0"/>
              </a:rPr>
              <a:t> плоских </a:t>
            </a:r>
            <a:r>
              <a:rPr lang="ru-RU" dirty="0" err="1">
                <a:solidFill>
                  <a:schemeClr val="bg1"/>
                </a:solidFill>
                <a:latin typeface="Times New Roman" pitchFamily="18" charset="0"/>
                <a:cs typeface="Times New Roman" pitchFamily="18" charset="0"/>
              </a:rPr>
              <a:t>поверхонь</a:t>
            </a:r>
            <a:r>
              <a:rPr lang="ru-RU" dirty="0">
                <a:solidFill>
                  <a:schemeClr val="bg1"/>
                </a:solidFill>
                <a:latin typeface="Times New Roman" pitchFamily="18" charset="0"/>
                <a:cs typeface="Times New Roman" pitchFamily="18" charset="0"/>
              </a:rPr>
              <a:t> на </a:t>
            </a:r>
            <a:r>
              <a:rPr lang="ru-RU" dirty="0" err="1">
                <a:solidFill>
                  <a:schemeClr val="bg1"/>
                </a:solidFill>
                <a:latin typeface="Times New Roman" pitchFamily="18" charset="0"/>
                <a:cs typeface="Times New Roman" pitchFamily="18" charset="0"/>
              </a:rPr>
              <a:t>сферичній</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частині</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шротин</a:t>
            </a:r>
            <a:r>
              <a:rPr lang="ru-RU" dirty="0">
                <a:solidFill>
                  <a:schemeClr val="bg1"/>
                </a:solidFill>
                <a:latin typeface="Times New Roman" pitchFamily="18" charset="0"/>
                <a:cs typeface="Times New Roman" pitchFamily="18" charset="0"/>
              </a:rPr>
              <a:t>. На </a:t>
            </a:r>
            <a:r>
              <a:rPr lang="ru-RU" dirty="0" err="1">
                <a:solidFill>
                  <a:schemeClr val="bg1"/>
                </a:solidFill>
                <a:latin typeface="Times New Roman" pitchFamily="18" charset="0"/>
                <a:cs typeface="Times New Roman" pitchFamily="18" charset="0"/>
              </a:rPr>
              <a:t>шроті</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розміщеному</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всередині</a:t>
            </a:r>
            <a:r>
              <a:rPr lang="ru-RU" dirty="0">
                <a:solidFill>
                  <a:schemeClr val="bg1"/>
                </a:solidFill>
                <a:latin typeface="Times New Roman" pitchFamily="18" charset="0"/>
                <a:cs typeface="Times New Roman" pitchFamily="18" charset="0"/>
              </a:rPr>
              <a:t> заряду, </a:t>
            </a:r>
            <a:r>
              <a:rPr lang="ru-RU" dirty="0" err="1">
                <a:solidFill>
                  <a:schemeClr val="bg1"/>
                </a:solidFill>
                <a:latin typeface="Times New Roman" pitchFamily="18" charset="0"/>
                <a:cs typeface="Times New Roman" pitchFamily="18" charset="0"/>
              </a:rPr>
              <a:t>сліди</a:t>
            </a:r>
            <a:r>
              <a:rPr lang="ru-RU" dirty="0">
                <a:solidFill>
                  <a:schemeClr val="bg1"/>
                </a:solidFill>
                <a:latin typeface="Times New Roman" pitchFamily="18" charset="0"/>
                <a:cs typeface="Times New Roman" pitchFamily="18" charset="0"/>
              </a:rPr>
              <a:t> каналу ствола не </a:t>
            </a:r>
            <a:r>
              <a:rPr lang="ru-RU" dirty="0" err="1">
                <a:solidFill>
                  <a:schemeClr val="bg1"/>
                </a:solidFill>
                <a:latin typeface="Times New Roman" pitchFamily="18" charset="0"/>
                <a:cs typeface="Times New Roman" pitchFamily="18" charset="0"/>
              </a:rPr>
              <a:t>залишаються</a:t>
            </a:r>
            <a:r>
              <a:rPr lang="ru-RU" dirty="0">
                <a:solidFill>
                  <a:schemeClr val="bg1"/>
                </a:solidFill>
                <a:latin typeface="Times New Roman" pitchFamily="18" charset="0"/>
                <a:cs typeface="Times New Roman" pitchFamily="18" charset="0"/>
              </a:rPr>
              <a:t>, але </a:t>
            </a:r>
            <a:r>
              <a:rPr lang="ru-RU" dirty="0" err="1">
                <a:solidFill>
                  <a:schemeClr val="bg1"/>
                </a:solidFill>
                <a:latin typeface="Times New Roman" pitchFamily="18" charset="0"/>
                <a:cs typeface="Times New Roman" pitchFamily="18" charset="0"/>
              </a:rPr>
              <a:t>інколи</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зустрічаються</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незначні</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заглиблення</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від</a:t>
            </a:r>
            <a:r>
              <a:rPr lang="ru-RU" dirty="0">
                <a:solidFill>
                  <a:schemeClr val="bg1"/>
                </a:solidFill>
                <a:latin typeface="Times New Roman" pitchFamily="18" charset="0"/>
                <a:cs typeface="Times New Roman" pitchFamily="18" charset="0"/>
              </a:rPr>
              <a:t> контакту </a:t>
            </a:r>
            <a:r>
              <a:rPr lang="ru-RU" dirty="0" err="1">
                <a:solidFill>
                  <a:schemeClr val="bg1"/>
                </a:solidFill>
                <a:latin typeface="Times New Roman" pitchFamily="18" charset="0"/>
                <a:cs typeface="Times New Roman" pitchFamily="18" charset="0"/>
              </a:rPr>
              <a:t>із</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сусідніми</a:t>
            </a:r>
            <a:r>
              <a:rPr lang="ru-RU" dirty="0">
                <a:solidFill>
                  <a:schemeClr val="bg1"/>
                </a:solidFill>
                <a:latin typeface="Times New Roman" pitchFamily="18" charset="0"/>
                <a:cs typeface="Times New Roman" pitchFamily="18" charset="0"/>
              </a:rPr>
              <a:t> шротами. </a:t>
            </a:r>
            <a:endParaRPr lang="uk-UA"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1812440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i="1" dirty="0" err="1">
                <a:solidFill>
                  <a:schemeClr val="bg1"/>
                </a:solidFill>
                <a:latin typeface="Times New Roman" pitchFamily="18" charset="0"/>
                <a:cs typeface="Times New Roman" pitchFamily="18" charset="0"/>
              </a:rPr>
              <a:t>Ознаки</a:t>
            </a:r>
            <a:r>
              <a:rPr lang="ru-RU" i="1" dirty="0">
                <a:solidFill>
                  <a:schemeClr val="bg1"/>
                </a:solidFill>
                <a:latin typeface="Times New Roman" pitchFamily="18" charset="0"/>
                <a:cs typeface="Times New Roman" pitchFamily="18" charset="0"/>
              </a:rPr>
              <a:t>, </a:t>
            </a:r>
            <a:r>
              <a:rPr lang="ru-RU" i="1" dirty="0" err="1">
                <a:solidFill>
                  <a:schemeClr val="bg1"/>
                </a:solidFill>
                <a:latin typeface="Times New Roman" pitchFamily="18" charset="0"/>
                <a:cs typeface="Times New Roman" pitchFamily="18" charset="0"/>
              </a:rPr>
              <a:t>що</a:t>
            </a:r>
            <a:r>
              <a:rPr lang="ru-RU" i="1" dirty="0">
                <a:solidFill>
                  <a:schemeClr val="bg1"/>
                </a:solidFill>
                <a:latin typeface="Times New Roman" pitchFamily="18" charset="0"/>
                <a:cs typeface="Times New Roman" pitchFamily="18" charset="0"/>
              </a:rPr>
              <a:t> </a:t>
            </a:r>
            <a:r>
              <a:rPr lang="ru-RU" i="1" dirty="0" err="1">
                <a:solidFill>
                  <a:schemeClr val="bg1"/>
                </a:solidFill>
                <a:latin typeface="Times New Roman" pitchFamily="18" charset="0"/>
                <a:cs typeface="Times New Roman" pitchFamily="18" charset="0"/>
              </a:rPr>
              <a:t>відображаються</a:t>
            </a:r>
            <a:r>
              <a:rPr lang="ru-RU" i="1" dirty="0">
                <a:solidFill>
                  <a:schemeClr val="bg1"/>
                </a:solidFill>
                <a:latin typeface="Times New Roman" pitchFamily="18" charset="0"/>
                <a:cs typeface="Times New Roman" pitchFamily="18" charset="0"/>
              </a:rPr>
              <a:t> у </a:t>
            </a:r>
            <a:r>
              <a:rPr lang="ru-RU" i="1" dirty="0" err="1">
                <a:solidFill>
                  <a:schemeClr val="bg1"/>
                </a:solidFill>
                <a:latin typeface="Times New Roman" pitchFamily="18" charset="0"/>
                <a:cs typeface="Times New Roman" pitchFamily="18" charset="0"/>
              </a:rPr>
              <a:t>слідах</a:t>
            </a:r>
            <a:r>
              <a:rPr lang="ru-RU" i="1" dirty="0">
                <a:solidFill>
                  <a:schemeClr val="bg1"/>
                </a:solidFill>
                <a:latin typeface="Times New Roman" pitchFamily="18" charset="0"/>
                <a:cs typeface="Times New Roman" pitchFamily="18" charset="0"/>
              </a:rPr>
              <a:t> на </a:t>
            </a:r>
            <a:r>
              <a:rPr lang="ru-RU" i="1" dirty="0" err="1">
                <a:solidFill>
                  <a:schemeClr val="bg1"/>
                </a:solidFill>
                <a:latin typeface="Times New Roman" pitchFamily="18" charset="0"/>
                <a:cs typeface="Times New Roman" pitchFamily="18" charset="0"/>
              </a:rPr>
              <a:t>стріляних</a:t>
            </a:r>
            <a:r>
              <a:rPr lang="ru-RU" i="1" dirty="0">
                <a:solidFill>
                  <a:schemeClr val="bg1"/>
                </a:solidFill>
                <a:latin typeface="Times New Roman" pitchFamily="18" charset="0"/>
                <a:cs typeface="Times New Roman" pitchFamily="18" charset="0"/>
              </a:rPr>
              <a:t> снарядах:</a:t>
            </a:r>
            <a:endParaRPr lang="uk-UA" i="1" dirty="0">
              <a:solidFill>
                <a:schemeClr val="bg1"/>
              </a:solidFill>
              <a:latin typeface="Times New Roman" pitchFamily="18" charset="0"/>
              <a:cs typeface="Times New Roman" pitchFamily="18" charset="0"/>
            </a:endParaRPr>
          </a:p>
        </p:txBody>
      </p:sp>
      <p:sp>
        <p:nvSpPr>
          <p:cNvPr id="3" name="Объект 2"/>
          <p:cNvSpPr>
            <a:spLocks noGrp="1"/>
          </p:cNvSpPr>
          <p:nvPr>
            <p:ph idx="1"/>
          </p:nvPr>
        </p:nvSpPr>
        <p:spPr>
          <a:xfrm>
            <a:off x="179512" y="1600200"/>
            <a:ext cx="8712968" cy="5141168"/>
          </a:xfrm>
        </p:spPr>
        <p:txBody>
          <a:bodyPr>
            <a:normAutofit fontScale="85000" lnSpcReduction="10000"/>
          </a:bodyPr>
          <a:lstStyle/>
          <a:p>
            <a:pPr algn="just"/>
            <a:r>
              <a:rPr lang="uk-UA" b="1" dirty="0">
                <a:solidFill>
                  <a:schemeClr val="bg1"/>
                </a:solidFill>
                <a:latin typeface="Times New Roman" pitchFamily="18" charset="0"/>
                <a:cs typeface="Times New Roman" pitchFamily="18" charset="0"/>
              </a:rPr>
              <a:t>загальні </a:t>
            </a:r>
            <a:r>
              <a:rPr lang="uk-UA" dirty="0">
                <a:solidFill>
                  <a:schemeClr val="bg1"/>
                </a:solidFill>
                <a:latin typeface="Times New Roman" pitchFamily="18" charset="0"/>
                <a:cs typeface="Times New Roman" pitchFamily="18" charset="0"/>
              </a:rPr>
              <a:t>— калібр ствола, кількість нарізів у каналі ствола, напрям нарізів, кут підйому нарізів, ширина полів нарізів, наявність пристосування для відведення газів, довжина кульового входу, будова магазина;</a:t>
            </a:r>
          </a:p>
          <a:p>
            <a:pPr marL="0" indent="0" algn="just">
              <a:buNone/>
            </a:pPr>
            <a:endParaRPr lang="uk-UA" dirty="0">
              <a:solidFill>
                <a:schemeClr val="bg1"/>
              </a:solidFill>
              <a:latin typeface="Times New Roman" pitchFamily="18" charset="0"/>
              <a:cs typeface="Times New Roman" pitchFamily="18" charset="0"/>
            </a:endParaRPr>
          </a:p>
          <a:p>
            <a:pPr algn="just"/>
            <a:r>
              <a:rPr lang="uk-UA" b="1" dirty="0">
                <a:solidFill>
                  <a:schemeClr val="bg1"/>
                </a:solidFill>
                <a:latin typeface="Times New Roman" pitchFamily="18" charset="0"/>
                <a:cs typeface="Times New Roman" pitchFamily="18" charset="0"/>
              </a:rPr>
              <a:t>окремі</a:t>
            </a:r>
            <a:r>
              <a:rPr lang="uk-UA" dirty="0">
                <a:solidFill>
                  <a:schemeClr val="bg1"/>
                </a:solidFill>
                <a:latin typeface="Times New Roman" pitchFamily="18" charset="0"/>
                <a:cs typeface="Times New Roman" pitchFamily="18" charset="0"/>
              </a:rPr>
              <a:t> — діаметр каналу ствола, ширина кожного поля нарізу каналу ствола, форми поперечного перерізу та початку полів нарізів, нерівності полів нарізів та їх граней, нерівності дульної частини каналу ствола, невідповідність осі каналу ствола та патронника, зовнішні пошкодження ствола, що змінюють профіль каналу, роздуття.</a:t>
            </a:r>
          </a:p>
          <a:p>
            <a:endParaRPr lang="uk-UA" dirty="0"/>
          </a:p>
        </p:txBody>
      </p:sp>
    </p:spTree>
    <p:extLst>
      <p:ext uri="{BB962C8B-B14F-4D97-AF65-F5344CB8AC3E}">
        <p14:creationId xmlns:p14="http://schemas.microsoft.com/office/powerpoint/2010/main" val="22324143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i="1" dirty="0" err="1">
                <a:solidFill>
                  <a:schemeClr val="bg1"/>
                </a:solidFill>
                <a:latin typeface="Times New Roman" pitchFamily="18" charset="0"/>
                <a:cs typeface="Times New Roman" pitchFamily="18" charset="0"/>
              </a:rPr>
              <a:t>Сліди</a:t>
            </a:r>
            <a:r>
              <a:rPr lang="ru-RU" i="1" dirty="0">
                <a:solidFill>
                  <a:schemeClr val="bg1"/>
                </a:solidFill>
                <a:latin typeface="Times New Roman" pitchFamily="18" charset="0"/>
                <a:cs typeface="Times New Roman" pitchFamily="18" charset="0"/>
              </a:rPr>
              <a:t> контакту снаряда з </a:t>
            </a:r>
            <a:r>
              <a:rPr lang="ru-RU" i="1" dirty="0" err="1">
                <a:solidFill>
                  <a:schemeClr val="bg1"/>
                </a:solidFill>
                <a:latin typeface="Times New Roman" pitchFamily="18" charset="0"/>
                <a:cs typeface="Times New Roman" pitchFamily="18" charset="0"/>
              </a:rPr>
              <a:t>перешкодою</a:t>
            </a:r>
            <a:r>
              <a:rPr lang="ru-RU" i="1" dirty="0">
                <a:solidFill>
                  <a:schemeClr val="bg1"/>
                </a:solidFill>
                <a:latin typeface="Times New Roman" pitchFamily="18" charset="0"/>
                <a:cs typeface="Times New Roman" pitchFamily="18" charset="0"/>
              </a:rPr>
              <a:t>.</a:t>
            </a:r>
            <a:endParaRPr lang="uk-UA" i="1" dirty="0">
              <a:solidFill>
                <a:schemeClr val="bg1"/>
              </a:solidFill>
              <a:latin typeface="Times New Roman" pitchFamily="18" charset="0"/>
              <a:cs typeface="Times New Roman" pitchFamily="18" charset="0"/>
            </a:endParaRPr>
          </a:p>
        </p:txBody>
      </p:sp>
      <p:sp>
        <p:nvSpPr>
          <p:cNvPr id="3" name="Объект 2"/>
          <p:cNvSpPr>
            <a:spLocks noGrp="1"/>
          </p:cNvSpPr>
          <p:nvPr>
            <p:ph idx="1"/>
          </p:nvPr>
        </p:nvSpPr>
        <p:spPr>
          <a:xfrm>
            <a:off x="251520" y="1988840"/>
            <a:ext cx="8640960" cy="4165923"/>
          </a:xfrm>
        </p:spPr>
        <p:txBody>
          <a:bodyPr/>
          <a:lstStyle/>
          <a:p>
            <a:pPr algn="just"/>
            <a:r>
              <a:rPr lang="uk-UA" dirty="0">
                <a:solidFill>
                  <a:schemeClr val="bg1"/>
                </a:solidFill>
                <a:latin typeface="Times New Roman" pitchFamily="18" charset="0"/>
                <a:cs typeface="Times New Roman" pitchFamily="18" charset="0"/>
              </a:rPr>
              <a:t>На перешкодах можуть утворюватись сліди пошкоджень безпосередньо від снарядів (куль, шроту), які називаються основними слідами пострілу, і сліди від явищ, що супроводжують постріл, які називаються додатковими слідами пострілу.</a:t>
            </a:r>
          </a:p>
        </p:txBody>
      </p:sp>
    </p:spTree>
    <p:extLst>
      <p:ext uri="{BB962C8B-B14F-4D97-AF65-F5344CB8AC3E}">
        <p14:creationId xmlns:p14="http://schemas.microsoft.com/office/powerpoint/2010/main" val="6753443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0" y="0"/>
            <a:ext cx="9144000" cy="6858000"/>
          </a:xfrm>
        </p:spPr>
        <p:txBody>
          <a:bodyPr>
            <a:normAutofit fontScale="85000" lnSpcReduction="20000"/>
          </a:bodyPr>
          <a:lstStyle/>
          <a:p>
            <a:pPr algn="just"/>
            <a:r>
              <a:rPr lang="uk-UA" dirty="0">
                <a:solidFill>
                  <a:schemeClr val="bg1"/>
                </a:solidFill>
                <a:latin typeface="Times New Roman" pitchFamily="18" charset="0"/>
                <a:cs typeface="Times New Roman" pitchFamily="18" charset="0"/>
              </a:rPr>
              <a:t>Основні сліди пострілу утворюються снарядом. Зустрічаючись із перешкодою, снаряд, як правило, має значну кінетичну енергію і може утворити об'ємний слід тиску, пробоїну (наскрізний отвір) або </a:t>
            </a:r>
            <a:r>
              <a:rPr lang="uk-UA" dirty="0" err="1">
                <a:solidFill>
                  <a:schemeClr val="bg1"/>
                </a:solidFill>
                <a:latin typeface="Times New Roman" pitchFamily="18" charset="0"/>
                <a:cs typeface="Times New Roman" pitchFamily="18" charset="0"/>
              </a:rPr>
              <a:t>ненаскрізний</a:t>
            </a:r>
            <a:r>
              <a:rPr lang="uk-UA" dirty="0">
                <a:solidFill>
                  <a:schemeClr val="bg1"/>
                </a:solidFill>
                <a:latin typeface="Times New Roman" pitchFamily="18" charset="0"/>
                <a:cs typeface="Times New Roman" pitchFamily="18" charset="0"/>
              </a:rPr>
              <a:t> (сліпий) отвір.</a:t>
            </a:r>
          </a:p>
          <a:p>
            <a:pPr marL="0" indent="0" algn="just">
              <a:buNone/>
            </a:pPr>
            <a:endParaRPr lang="ru-RU" dirty="0">
              <a:solidFill>
                <a:schemeClr val="bg1"/>
              </a:solidFill>
              <a:latin typeface="Times New Roman" pitchFamily="18" charset="0"/>
              <a:cs typeface="Times New Roman" pitchFamily="18" charset="0"/>
            </a:endParaRPr>
          </a:p>
          <a:p>
            <a:pPr marL="0" indent="0" algn="just">
              <a:buNone/>
            </a:pPr>
            <a:endParaRPr lang="uk-UA" dirty="0">
              <a:solidFill>
                <a:schemeClr val="bg1"/>
              </a:solidFill>
              <a:latin typeface="Times New Roman" pitchFamily="18" charset="0"/>
              <a:cs typeface="Times New Roman" pitchFamily="18" charset="0"/>
            </a:endParaRPr>
          </a:p>
          <a:p>
            <a:pPr algn="just"/>
            <a:r>
              <a:rPr lang="uk-UA" dirty="0">
                <a:solidFill>
                  <a:schemeClr val="bg1"/>
                </a:solidFill>
                <a:latin typeface="Times New Roman" pitchFamily="18" charset="0"/>
                <a:cs typeface="Times New Roman" pitchFamily="18" charset="0"/>
              </a:rPr>
              <a:t>  	В області вхідних отворів виявляються основні продукти пострілу. В окремих випадках при контакті зброї з об'єктом топографія продуктів пострілу відтворює форму дулового зрізу зброї ("</a:t>
            </a:r>
            <a:r>
              <a:rPr lang="uk-UA" dirty="0" err="1">
                <a:solidFill>
                  <a:schemeClr val="bg1"/>
                </a:solidFill>
                <a:latin typeface="Times New Roman" pitchFamily="18" charset="0"/>
                <a:cs typeface="Times New Roman" pitchFamily="18" charset="0"/>
              </a:rPr>
              <a:t>штанц-марка</a:t>
            </a:r>
            <a:r>
              <a:rPr lang="uk-UA" dirty="0">
                <a:solidFill>
                  <a:schemeClr val="bg1"/>
                </a:solidFill>
                <a:latin typeface="Times New Roman" pitchFamily="18" charset="0"/>
                <a:cs typeface="Times New Roman" pitchFamily="18" charset="0"/>
              </a:rPr>
              <a:t>"). Вихідні отвори звичайно більше по розмірі, краю їх вивернуті назовні. На виході продукти пострілу, як правило, відсутні, лише іноді із внутрішньої сторони об'єкта (з вивороту) виявляються метали, що входять до складу снаряда. Вогнепальні ушкодження можуть бути проникаючими або дотичними, наскрізними або сліпими. У результаті проникнення снарядів в об'ємний предмет утвориться кульовий (</a:t>
            </a:r>
            <a:r>
              <a:rPr lang="uk-UA" dirty="0" err="1">
                <a:solidFill>
                  <a:schemeClr val="bg1"/>
                </a:solidFill>
                <a:latin typeface="Times New Roman" pitchFamily="18" charset="0"/>
                <a:cs typeface="Times New Roman" pitchFamily="18" charset="0"/>
              </a:rPr>
              <a:t>раневий</a:t>
            </a:r>
            <a:r>
              <a:rPr lang="uk-UA" dirty="0">
                <a:solidFill>
                  <a:schemeClr val="bg1"/>
                </a:solidFill>
                <a:latin typeface="Times New Roman" pitchFamily="18" charset="0"/>
                <a:cs typeface="Times New Roman" pitchFamily="18" charset="0"/>
              </a:rPr>
              <a:t>) канал.</a:t>
            </a:r>
          </a:p>
          <a:p>
            <a:endParaRPr lang="uk-UA" dirty="0"/>
          </a:p>
        </p:txBody>
      </p:sp>
    </p:spTree>
    <p:extLst>
      <p:ext uri="{BB962C8B-B14F-4D97-AF65-F5344CB8AC3E}">
        <p14:creationId xmlns:p14="http://schemas.microsoft.com/office/powerpoint/2010/main" val="19756005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323528" y="260648"/>
            <a:ext cx="8568952" cy="6408712"/>
          </a:xfrm>
        </p:spPr>
        <p:txBody>
          <a:bodyPr>
            <a:normAutofit fontScale="92500" lnSpcReduction="20000"/>
          </a:bodyPr>
          <a:lstStyle/>
          <a:p>
            <a:pPr algn="just"/>
            <a:r>
              <a:rPr lang="uk-UA" dirty="0">
                <a:solidFill>
                  <a:schemeClr val="bg1"/>
                </a:solidFill>
                <a:latin typeface="Times New Roman" pitchFamily="18" charset="0"/>
                <a:cs typeface="Times New Roman" pitchFamily="18" charset="0"/>
              </a:rPr>
              <a:t>Додаткові сліди пострілу виникають у результаті дії явищ, що супроводжують постріл. Основну роль у їх виникненні відіграють порохові гази, стовп повітря, порохові зерна, продукти розкладу капсульного складу, дульне полум'я, частинки мастила та інших речовин. У результаті дії цих факторів на перешкодах можуть утворитися: </a:t>
            </a:r>
          </a:p>
          <a:p>
            <a:pPr marL="0" indent="0" algn="just">
              <a:buNone/>
            </a:pPr>
            <a:endParaRPr lang="uk-UA" dirty="0">
              <a:solidFill>
                <a:schemeClr val="bg1"/>
              </a:solidFill>
              <a:latin typeface="Times New Roman" pitchFamily="18" charset="0"/>
              <a:cs typeface="Times New Roman" pitchFamily="18" charset="0"/>
            </a:endParaRPr>
          </a:p>
          <a:p>
            <a:pPr algn="just"/>
            <a:r>
              <a:rPr lang="uk-UA" dirty="0">
                <a:solidFill>
                  <a:schemeClr val="bg1"/>
                </a:solidFill>
                <a:latin typeface="Times New Roman" pitchFamily="18" charset="0"/>
                <a:cs typeface="Times New Roman" pitchFamily="18" charset="0"/>
              </a:rPr>
              <a:t>- часткові пошкодження, </a:t>
            </a:r>
          </a:p>
          <a:p>
            <a:pPr algn="just"/>
            <a:r>
              <a:rPr lang="uk-UA" dirty="0">
                <a:solidFill>
                  <a:schemeClr val="bg1"/>
                </a:solidFill>
                <a:latin typeface="Times New Roman" pitchFamily="18" charset="0"/>
                <a:cs typeface="Times New Roman" pitchFamily="18" charset="0"/>
              </a:rPr>
              <a:t>- опалення та опіки, </a:t>
            </a:r>
          </a:p>
          <a:p>
            <a:pPr algn="just"/>
            <a:r>
              <a:rPr lang="uk-UA" dirty="0">
                <a:solidFill>
                  <a:schemeClr val="bg1"/>
                </a:solidFill>
                <a:latin typeface="Times New Roman" pitchFamily="18" charset="0"/>
                <a:cs typeface="Times New Roman" pitchFamily="18" charset="0"/>
              </a:rPr>
              <a:t>- відкладення порохових зернин, </a:t>
            </a:r>
          </a:p>
          <a:p>
            <a:pPr algn="just"/>
            <a:r>
              <a:rPr lang="uk-UA" dirty="0">
                <a:solidFill>
                  <a:schemeClr val="bg1"/>
                </a:solidFill>
                <a:latin typeface="Times New Roman" pitchFamily="18" charset="0"/>
                <a:cs typeface="Times New Roman" pitchFamily="18" charset="0"/>
              </a:rPr>
              <a:t>- сліди кіптю, мастила, обідки обтирання і металізація, </a:t>
            </a:r>
          </a:p>
          <a:p>
            <a:pPr algn="just"/>
            <a:r>
              <a:rPr lang="uk-UA" dirty="0">
                <a:solidFill>
                  <a:schemeClr val="bg1"/>
                </a:solidFill>
                <a:latin typeface="Times New Roman" pitchFamily="18" charset="0"/>
                <a:cs typeface="Times New Roman" pitchFamily="18" charset="0"/>
              </a:rPr>
              <a:t>- відбитки частин зброї. </a:t>
            </a:r>
          </a:p>
          <a:p>
            <a:endParaRPr lang="uk-UA" dirty="0"/>
          </a:p>
        </p:txBody>
      </p:sp>
    </p:spTree>
    <p:extLst>
      <p:ext uri="{BB962C8B-B14F-4D97-AF65-F5344CB8AC3E}">
        <p14:creationId xmlns:p14="http://schemas.microsoft.com/office/powerpoint/2010/main" val="25625562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7200" y="404664"/>
            <a:ext cx="8291264" cy="5721499"/>
          </a:xfrm>
        </p:spPr>
        <p:txBody>
          <a:bodyPr>
            <a:normAutofit/>
          </a:bodyPr>
          <a:lstStyle/>
          <a:p>
            <a:pPr algn="just"/>
            <a:r>
              <a:rPr lang="uk-UA" dirty="0">
                <a:solidFill>
                  <a:schemeClr val="bg1"/>
                </a:solidFill>
                <a:latin typeface="Times New Roman" pitchFamily="18" charset="0"/>
                <a:cs typeface="Times New Roman" pitchFamily="18" charset="0"/>
              </a:rPr>
              <a:t>Навколо кульового отвору після пострілу з близької відстані можуть бути виявлені сліди кіптю, зерна пороху, що не згоріли, </a:t>
            </a:r>
          </a:p>
          <a:p>
            <a:pPr algn="just"/>
            <a:r>
              <a:rPr lang="uk-UA" dirty="0">
                <a:solidFill>
                  <a:schemeClr val="bg1"/>
                </a:solidFill>
                <a:latin typeface="Times New Roman" pitchFamily="18" charset="0"/>
                <a:cs typeface="Times New Roman" pitchFamily="18" charset="0"/>
              </a:rPr>
              <a:t>Сліди кіптю є не лише на поверхні "цілі", а й на інших об'єктах, які були в зоні дії порохових газів, а саме: на тілі й одязі особи, яка стріляла, і осіб, які були присутні при цьому.</a:t>
            </a:r>
          </a:p>
          <a:p>
            <a:pPr algn="just"/>
            <a:r>
              <a:rPr lang="uk-UA" dirty="0">
                <a:solidFill>
                  <a:schemeClr val="bg1"/>
                </a:solidFill>
                <a:latin typeface="Times New Roman" pitchFamily="18" charset="0"/>
                <a:cs typeface="Times New Roman" pitchFamily="18" charset="0"/>
              </a:rPr>
              <a:t>Відкладення мастила на перешкоді спостерігається після пострілу зі зброї зі змащеним стволом або патронами.</a:t>
            </a:r>
          </a:p>
          <a:p>
            <a:endParaRPr lang="uk-UA" dirty="0"/>
          </a:p>
        </p:txBody>
      </p:sp>
    </p:spTree>
    <p:extLst>
      <p:ext uri="{BB962C8B-B14F-4D97-AF65-F5344CB8AC3E}">
        <p14:creationId xmlns:p14="http://schemas.microsoft.com/office/powerpoint/2010/main" val="51709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0" y="188640"/>
            <a:ext cx="9144000" cy="6669360"/>
          </a:xfrm>
        </p:spPr>
        <p:txBody>
          <a:bodyPr>
            <a:normAutofit fontScale="92500" lnSpcReduction="20000"/>
          </a:bodyPr>
          <a:lstStyle/>
          <a:p>
            <a:pPr marL="0" indent="0" algn="just">
              <a:buNone/>
            </a:pPr>
            <a:r>
              <a:rPr lang="ru-RU" dirty="0" err="1">
                <a:solidFill>
                  <a:schemeClr val="bg1"/>
                </a:solidFill>
              </a:rPr>
              <a:t>Об’єктами</a:t>
            </a:r>
            <a:r>
              <a:rPr lang="ru-RU" dirty="0">
                <a:solidFill>
                  <a:schemeClr val="bg1"/>
                </a:solidFill>
              </a:rPr>
              <a:t> </a:t>
            </a:r>
            <a:r>
              <a:rPr lang="ru-RU" dirty="0" err="1">
                <a:solidFill>
                  <a:schemeClr val="bg1"/>
                </a:solidFill>
              </a:rPr>
              <a:t>балістичного</a:t>
            </a:r>
            <a:r>
              <a:rPr lang="ru-RU" dirty="0">
                <a:solidFill>
                  <a:schemeClr val="bg1"/>
                </a:solidFill>
              </a:rPr>
              <a:t> </a:t>
            </a:r>
            <a:r>
              <a:rPr lang="ru-RU" dirty="0" err="1">
                <a:solidFill>
                  <a:schemeClr val="bg1"/>
                </a:solidFill>
              </a:rPr>
              <a:t>дослідження</a:t>
            </a:r>
            <a:r>
              <a:rPr lang="ru-RU" dirty="0">
                <a:solidFill>
                  <a:schemeClr val="bg1"/>
                </a:solidFill>
              </a:rPr>
              <a:t>, а </a:t>
            </a:r>
            <a:r>
              <a:rPr lang="ru-RU" dirty="0" err="1">
                <a:solidFill>
                  <a:schemeClr val="bg1"/>
                </a:solidFill>
              </a:rPr>
              <a:t>отже</a:t>
            </a:r>
            <a:r>
              <a:rPr lang="ru-RU" dirty="0">
                <a:solidFill>
                  <a:schemeClr val="bg1"/>
                </a:solidFill>
              </a:rPr>
              <a:t>, </a:t>
            </a:r>
            <a:r>
              <a:rPr lang="ru-RU" dirty="0" err="1">
                <a:solidFill>
                  <a:schemeClr val="bg1"/>
                </a:solidFill>
              </a:rPr>
              <a:t>джерелами</a:t>
            </a:r>
            <a:r>
              <a:rPr lang="ru-RU" dirty="0">
                <a:solidFill>
                  <a:schemeClr val="bg1"/>
                </a:solidFill>
              </a:rPr>
              <a:t> </a:t>
            </a:r>
            <a:r>
              <a:rPr lang="ru-RU" dirty="0" err="1">
                <a:solidFill>
                  <a:schemeClr val="bg1"/>
                </a:solidFill>
              </a:rPr>
              <a:t>криміналістичної</a:t>
            </a:r>
            <a:r>
              <a:rPr lang="ru-RU" dirty="0">
                <a:solidFill>
                  <a:schemeClr val="bg1"/>
                </a:solidFill>
              </a:rPr>
              <a:t> </a:t>
            </a:r>
            <a:r>
              <a:rPr lang="ru-RU" dirty="0" err="1">
                <a:solidFill>
                  <a:schemeClr val="bg1"/>
                </a:solidFill>
              </a:rPr>
              <a:t>інформації</a:t>
            </a:r>
            <a:r>
              <a:rPr lang="ru-RU" dirty="0">
                <a:solidFill>
                  <a:schemeClr val="bg1"/>
                </a:solidFill>
              </a:rPr>
              <a:t> є: </a:t>
            </a:r>
          </a:p>
          <a:p>
            <a:pPr algn="just"/>
            <a:r>
              <a:rPr lang="uk-UA" dirty="0">
                <a:solidFill>
                  <a:schemeClr val="bg1"/>
                </a:solidFill>
              </a:rPr>
              <a:t>1) безпосередньо зброя;</a:t>
            </a:r>
          </a:p>
          <a:p>
            <a:pPr algn="just"/>
            <a:r>
              <a:rPr lang="ru-RU" dirty="0">
                <a:solidFill>
                  <a:schemeClr val="bg1"/>
                </a:solidFill>
              </a:rPr>
              <a:t>2) </a:t>
            </a:r>
            <a:r>
              <a:rPr lang="ru-RU" dirty="0" err="1">
                <a:solidFill>
                  <a:schemeClr val="bg1"/>
                </a:solidFill>
              </a:rPr>
              <a:t>пристрої</a:t>
            </a:r>
            <a:r>
              <a:rPr lang="ru-RU" dirty="0">
                <a:solidFill>
                  <a:schemeClr val="bg1"/>
                </a:solidFill>
              </a:rPr>
              <a:t> і </a:t>
            </a:r>
            <a:r>
              <a:rPr lang="ru-RU" dirty="0" err="1">
                <a:solidFill>
                  <a:schemeClr val="bg1"/>
                </a:solidFill>
              </a:rPr>
              <a:t>предмети</a:t>
            </a:r>
            <a:r>
              <a:rPr lang="ru-RU" dirty="0">
                <a:solidFill>
                  <a:schemeClr val="bg1"/>
                </a:solidFill>
              </a:rPr>
              <a:t>, </a:t>
            </a:r>
            <a:r>
              <a:rPr lang="ru-RU" dirty="0" err="1">
                <a:solidFill>
                  <a:schemeClr val="bg1"/>
                </a:solidFill>
              </a:rPr>
              <a:t>що</a:t>
            </a:r>
            <a:r>
              <a:rPr lang="ru-RU" dirty="0">
                <a:solidFill>
                  <a:schemeClr val="bg1"/>
                </a:solidFill>
              </a:rPr>
              <a:t> не є </a:t>
            </a:r>
            <a:r>
              <a:rPr lang="ru-RU" dirty="0" err="1">
                <a:solidFill>
                  <a:schemeClr val="bg1"/>
                </a:solidFill>
              </a:rPr>
              <a:t>зброєю</a:t>
            </a:r>
            <a:r>
              <a:rPr lang="ru-RU" dirty="0">
                <a:solidFill>
                  <a:schemeClr val="bg1"/>
                </a:solidFill>
              </a:rPr>
              <a:t>, але </a:t>
            </a:r>
            <a:r>
              <a:rPr lang="ru-RU" dirty="0" err="1">
                <a:solidFill>
                  <a:schemeClr val="bg1"/>
                </a:solidFill>
              </a:rPr>
              <a:t>схожі</a:t>
            </a:r>
            <a:r>
              <a:rPr lang="ru-RU" dirty="0">
                <a:solidFill>
                  <a:schemeClr val="bg1"/>
                </a:solidFill>
              </a:rPr>
              <a:t> на </a:t>
            </a:r>
            <a:r>
              <a:rPr lang="ru-RU" dirty="0" err="1">
                <a:solidFill>
                  <a:schemeClr val="bg1"/>
                </a:solidFill>
              </a:rPr>
              <a:t>неї</a:t>
            </a:r>
            <a:r>
              <a:rPr lang="ru-RU" dirty="0">
                <a:solidFill>
                  <a:schemeClr val="bg1"/>
                </a:solidFill>
              </a:rPr>
              <a:t> - </a:t>
            </a:r>
            <a:r>
              <a:rPr lang="ru-RU" dirty="0" err="1">
                <a:solidFill>
                  <a:schemeClr val="bg1"/>
                </a:solidFill>
              </a:rPr>
              <a:t>стартові</a:t>
            </a:r>
            <a:r>
              <a:rPr lang="ru-RU" dirty="0">
                <a:solidFill>
                  <a:schemeClr val="bg1"/>
                </a:solidFill>
              </a:rPr>
              <a:t>, </a:t>
            </a:r>
            <a:r>
              <a:rPr lang="ru-RU" dirty="0" err="1">
                <a:solidFill>
                  <a:schemeClr val="bg1"/>
                </a:solidFill>
              </a:rPr>
              <a:t>будівельно-монтажні</a:t>
            </a:r>
            <a:r>
              <a:rPr lang="ru-RU" dirty="0">
                <a:solidFill>
                  <a:schemeClr val="bg1"/>
                </a:solidFill>
              </a:rPr>
              <a:t>, </a:t>
            </a:r>
            <a:r>
              <a:rPr lang="ru-RU" dirty="0" err="1">
                <a:solidFill>
                  <a:schemeClr val="bg1"/>
                </a:solidFill>
              </a:rPr>
              <a:t>газові</a:t>
            </a:r>
            <a:r>
              <a:rPr lang="ru-RU" dirty="0">
                <a:solidFill>
                  <a:schemeClr val="bg1"/>
                </a:solidFill>
              </a:rPr>
              <a:t> </a:t>
            </a:r>
            <a:r>
              <a:rPr lang="ru-RU" dirty="0" err="1">
                <a:solidFill>
                  <a:schemeClr val="bg1"/>
                </a:solidFill>
              </a:rPr>
              <a:t>пістолети</a:t>
            </a:r>
            <a:r>
              <a:rPr lang="ru-RU" dirty="0">
                <a:solidFill>
                  <a:schemeClr val="bg1"/>
                </a:solidFill>
              </a:rPr>
              <a:t>, </a:t>
            </a:r>
            <a:r>
              <a:rPr lang="ru-RU" dirty="0" err="1">
                <a:solidFill>
                  <a:schemeClr val="bg1"/>
                </a:solidFill>
              </a:rPr>
              <a:t>запальнички</a:t>
            </a:r>
            <a:r>
              <a:rPr lang="ru-RU" dirty="0">
                <a:solidFill>
                  <a:schemeClr val="bg1"/>
                </a:solidFill>
              </a:rPr>
              <a:t>, </a:t>
            </a:r>
            <a:r>
              <a:rPr lang="ru-RU" dirty="0" err="1">
                <a:solidFill>
                  <a:schemeClr val="bg1"/>
                </a:solidFill>
              </a:rPr>
              <a:t>іграшки</a:t>
            </a:r>
            <a:r>
              <a:rPr lang="ru-RU" dirty="0">
                <a:solidFill>
                  <a:schemeClr val="bg1"/>
                </a:solidFill>
              </a:rPr>
              <a:t> </a:t>
            </a:r>
            <a:r>
              <a:rPr lang="ru-RU" dirty="0" err="1">
                <a:solidFill>
                  <a:schemeClr val="bg1"/>
                </a:solidFill>
              </a:rPr>
              <a:t>тощо</a:t>
            </a:r>
            <a:r>
              <a:rPr lang="ru-RU" dirty="0">
                <a:solidFill>
                  <a:schemeClr val="bg1"/>
                </a:solidFill>
              </a:rPr>
              <a:t>; </a:t>
            </a:r>
          </a:p>
          <a:p>
            <a:pPr algn="just"/>
            <a:r>
              <a:rPr lang="uk-UA" dirty="0">
                <a:solidFill>
                  <a:schemeClr val="bg1"/>
                </a:solidFill>
              </a:rPr>
              <a:t>3) боєприпаси, гільзи, кулі, дріб, капсулі, пижі, прокладки; </a:t>
            </a:r>
          </a:p>
          <a:p>
            <a:pPr algn="just"/>
            <a:r>
              <a:rPr lang="ru-RU" dirty="0">
                <a:solidFill>
                  <a:schemeClr val="bg1"/>
                </a:solidFill>
              </a:rPr>
              <a:t>4) </a:t>
            </a:r>
            <a:r>
              <a:rPr lang="ru-RU" dirty="0" err="1">
                <a:solidFill>
                  <a:schemeClr val="bg1"/>
                </a:solidFill>
              </a:rPr>
              <a:t>матеріали</a:t>
            </a:r>
            <a:r>
              <a:rPr lang="ru-RU" dirty="0">
                <a:solidFill>
                  <a:schemeClr val="bg1"/>
                </a:solidFill>
              </a:rPr>
              <a:t> та </a:t>
            </a:r>
            <a:r>
              <a:rPr lang="ru-RU" dirty="0" err="1">
                <a:solidFill>
                  <a:schemeClr val="bg1"/>
                </a:solidFill>
              </a:rPr>
              <a:t>інструменти</a:t>
            </a:r>
            <a:r>
              <a:rPr lang="ru-RU" dirty="0">
                <a:solidFill>
                  <a:schemeClr val="bg1"/>
                </a:solidFill>
              </a:rPr>
              <a:t> для </a:t>
            </a:r>
            <a:r>
              <a:rPr lang="ru-RU" dirty="0" err="1">
                <a:solidFill>
                  <a:schemeClr val="bg1"/>
                </a:solidFill>
              </a:rPr>
              <a:t>виготовлення</a:t>
            </a:r>
            <a:r>
              <a:rPr lang="ru-RU" dirty="0">
                <a:solidFill>
                  <a:schemeClr val="bg1"/>
                </a:solidFill>
              </a:rPr>
              <a:t>, </a:t>
            </a:r>
            <a:r>
              <a:rPr lang="ru-RU" dirty="0" err="1">
                <a:solidFill>
                  <a:schemeClr val="bg1"/>
                </a:solidFill>
              </a:rPr>
              <a:t>спорядження</a:t>
            </a:r>
            <a:r>
              <a:rPr lang="ru-RU" dirty="0">
                <a:solidFill>
                  <a:schemeClr val="bg1"/>
                </a:solidFill>
              </a:rPr>
              <a:t> і </a:t>
            </a:r>
            <a:r>
              <a:rPr lang="ru-RU" dirty="0" err="1">
                <a:solidFill>
                  <a:schemeClr val="bg1"/>
                </a:solidFill>
              </a:rPr>
              <a:t>заряджання</a:t>
            </a:r>
            <a:r>
              <a:rPr lang="ru-RU" dirty="0">
                <a:solidFill>
                  <a:schemeClr val="bg1"/>
                </a:solidFill>
              </a:rPr>
              <a:t> </a:t>
            </a:r>
            <a:r>
              <a:rPr lang="ru-RU" dirty="0" err="1">
                <a:solidFill>
                  <a:schemeClr val="bg1"/>
                </a:solidFill>
              </a:rPr>
              <a:t>боєприпасів</a:t>
            </a:r>
            <a:r>
              <a:rPr lang="ru-RU" dirty="0">
                <a:solidFill>
                  <a:schemeClr val="bg1"/>
                </a:solidFill>
              </a:rPr>
              <a:t>; </a:t>
            </a:r>
          </a:p>
          <a:p>
            <a:pPr algn="just"/>
            <a:r>
              <a:rPr lang="ru-RU" dirty="0">
                <a:solidFill>
                  <a:schemeClr val="bg1"/>
                </a:solidFill>
              </a:rPr>
              <a:t>5) </a:t>
            </a:r>
            <a:r>
              <a:rPr lang="ru-RU" dirty="0" err="1">
                <a:solidFill>
                  <a:schemeClr val="bg1"/>
                </a:solidFill>
              </a:rPr>
              <a:t>вибухові</a:t>
            </a:r>
            <a:r>
              <a:rPr lang="ru-RU" dirty="0">
                <a:solidFill>
                  <a:schemeClr val="bg1"/>
                </a:solidFill>
              </a:rPr>
              <a:t> </a:t>
            </a:r>
            <a:r>
              <a:rPr lang="ru-RU" dirty="0" err="1">
                <a:solidFill>
                  <a:schemeClr val="bg1"/>
                </a:solidFill>
              </a:rPr>
              <a:t>речовини</a:t>
            </a:r>
            <a:r>
              <a:rPr lang="ru-RU" dirty="0">
                <a:solidFill>
                  <a:schemeClr val="bg1"/>
                </a:solidFill>
              </a:rPr>
              <a:t> - порох та </a:t>
            </a:r>
            <a:r>
              <a:rPr lang="ru-RU" dirty="0" err="1">
                <a:solidFill>
                  <a:schemeClr val="bg1"/>
                </a:solidFill>
              </a:rPr>
              <a:t>його</a:t>
            </a:r>
            <a:r>
              <a:rPr lang="ru-RU" dirty="0">
                <a:solidFill>
                  <a:schemeClr val="bg1"/>
                </a:solidFill>
              </a:rPr>
              <a:t> </a:t>
            </a:r>
            <a:r>
              <a:rPr lang="ru-RU" dirty="0" err="1">
                <a:solidFill>
                  <a:schemeClr val="bg1"/>
                </a:solidFill>
              </a:rPr>
              <a:t>компоненти</a:t>
            </a:r>
            <a:r>
              <a:rPr lang="ru-RU" dirty="0">
                <a:solidFill>
                  <a:schemeClr val="bg1"/>
                </a:solidFill>
              </a:rPr>
              <a:t>; </a:t>
            </a:r>
          </a:p>
          <a:p>
            <a:pPr algn="just"/>
            <a:r>
              <a:rPr lang="uk-UA" dirty="0">
                <a:solidFill>
                  <a:schemeClr val="bg1"/>
                </a:solidFill>
              </a:rPr>
              <a:t>6) кульові, дробові пробоїни та пошкодження - ум’ятини, тріщини, розриви, роздуття зброї, укорочення ствола та інші його зміни; </a:t>
            </a:r>
          </a:p>
          <a:p>
            <a:pPr algn="just"/>
            <a:r>
              <a:rPr lang="ru-RU" dirty="0">
                <a:solidFill>
                  <a:schemeClr val="bg1"/>
                </a:solidFill>
              </a:rPr>
              <a:t>7) </a:t>
            </a:r>
            <a:r>
              <a:rPr lang="ru-RU" dirty="0" err="1">
                <a:solidFill>
                  <a:schemeClr val="bg1"/>
                </a:solidFill>
              </a:rPr>
              <a:t>сліди-відображення</a:t>
            </a:r>
            <a:r>
              <a:rPr lang="ru-RU" dirty="0">
                <a:solidFill>
                  <a:schemeClr val="bg1"/>
                </a:solidFill>
              </a:rPr>
              <a:t> на </a:t>
            </a:r>
            <a:r>
              <a:rPr lang="ru-RU" dirty="0" err="1">
                <a:solidFill>
                  <a:schemeClr val="bg1"/>
                </a:solidFill>
              </a:rPr>
              <a:t>гільзах</a:t>
            </a:r>
            <a:r>
              <a:rPr lang="ru-RU" dirty="0">
                <a:solidFill>
                  <a:schemeClr val="bg1"/>
                </a:solidFill>
              </a:rPr>
              <a:t>, кулях, дробинах, прокладках і </a:t>
            </a:r>
            <a:r>
              <a:rPr lang="ru-RU" dirty="0" err="1">
                <a:solidFill>
                  <a:schemeClr val="bg1"/>
                </a:solidFill>
              </a:rPr>
              <a:t>пижах</a:t>
            </a:r>
            <a:r>
              <a:rPr lang="ru-RU" dirty="0">
                <a:solidFill>
                  <a:schemeClr val="bg1"/>
                </a:solidFill>
              </a:rPr>
              <a:t>.</a:t>
            </a:r>
            <a:endParaRPr lang="uk-UA" dirty="0">
              <a:solidFill>
                <a:schemeClr val="bg1"/>
              </a:solidFill>
            </a:endParaRPr>
          </a:p>
        </p:txBody>
      </p:sp>
    </p:spTree>
    <p:extLst>
      <p:ext uri="{BB962C8B-B14F-4D97-AF65-F5344CB8AC3E}">
        <p14:creationId xmlns:p14="http://schemas.microsoft.com/office/powerpoint/2010/main" val="25027747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7200" y="1268760"/>
            <a:ext cx="8229600" cy="4857403"/>
          </a:xfrm>
        </p:spPr>
        <p:txBody>
          <a:bodyPr/>
          <a:lstStyle/>
          <a:p>
            <a:pPr algn="just"/>
            <a:r>
              <a:rPr lang="uk-UA" dirty="0">
                <a:solidFill>
                  <a:schemeClr val="bg1"/>
                </a:solidFill>
                <a:latin typeface="Times New Roman" pitchFamily="18" charset="0"/>
                <a:cs typeface="Times New Roman" pitchFamily="18" charset="0"/>
              </a:rPr>
              <a:t>Приблизне знаходження місця того, хто стріляв, можна встановити шляхом візування. Для цього визначають два сліди – пошкодження кулею перешкоди. Потім з’єднують їх тонкою мотузкою, напрямок якої повинен вказувати на місце, звідкіля стріляли.</a:t>
            </a:r>
          </a:p>
        </p:txBody>
      </p:sp>
    </p:spTree>
    <p:extLst>
      <p:ext uri="{BB962C8B-B14F-4D97-AF65-F5344CB8AC3E}">
        <p14:creationId xmlns:p14="http://schemas.microsoft.com/office/powerpoint/2010/main" val="11066296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p:txBody>
          <a:bodyPr/>
          <a:lstStyle/>
          <a:p>
            <a:pPr algn="just"/>
            <a:r>
              <a:rPr lang="uk-UA" dirty="0">
                <a:solidFill>
                  <a:schemeClr val="bg1"/>
                </a:solidFill>
                <a:latin typeface="Times New Roman" pitchFamily="18" charset="0"/>
                <a:cs typeface="Times New Roman" pitchFamily="18" charset="0"/>
              </a:rPr>
              <a:t>Якщо оптичну вісь фотоапарата розташувати паралельно чи уздовж напрямку мотузки і здійснити зйомку, то на фотознімку можна бачити місце, де знаходився злочинець, який стріляв. Іноді це завдання вирішують експертним шляхом за допомогою графічного методу.</a:t>
            </a:r>
          </a:p>
        </p:txBody>
      </p:sp>
    </p:spTree>
    <p:extLst>
      <p:ext uri="{BB962C8B-B14F-4D97-AF65-F5344CB8AC3E}">
        <p14:creationId xmlns:p14="http://schemas.microsoft.com/office/powerpoint/2010/main" val="1934213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79512" y="548680"/>
            <a:ext cx="8712968" cy="5577483"/>
          </a:xfrm>
        </p:spPr>
        <p:txBody>
          <a:bodyPr>
            <a:normAutofit fontScale="85000" lnSpcReduction="10000"/>
          </a:bodyPr>
          <a:lstStyle/>
          <a:p>
            <a:pPr algn="just"/>
            <a:r>
              <a:rPr lang="uk-UA" dirty="0">
                <a:solidFill>
                  <a:schemeClr val="bg1"/>
                </a:solidFill>
                <a:latin typeface="Times New Roman" pitchFamily="18" charset="0"/>
                <a:cs typeface="Times New Roman" pitchFamily="18" charset="0"/>
              </a:rPr>
              <a:t>Складніше визначати місце перебування того, хто стріляв, з мисливської дробової або атипової спорядженої дробом, зброї. Для цього встановлюють напрямок стрільби за еліпсом розсіювання. Треба визначити розташування дробових пробоїн і оконтурити їх. Форма розташування пробоїн являтиме собою еліпс. Якщо провести його велику вісь, вона вкаже напрямок, звідкіля стріляли. Можливий і другий прийом. Для цього в дробові отвори вставляють спиці, які вкажуть точку їх перетину. Ця точка і позначить місце, де знаходився той, хто стріляв. Це завдання вирішується графічно за участю фахівця як у ході огляду місця події, так і після нього – шляхом призначення судово-балістичної експертизи.</a:t>
            </a:r>
          </a:p>
        </p:txBody>
      </p:sp>
    </p:spTree>
    <p:extLst>
      <p:ext uri="{BB962C8B-B14F-4D97-AF65-F5344CB8AC3E}">
        <p14:creationId xmlns:p14="http://schemas.microsoft.com/office/powerpoint/2010/main" val="1611078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79512" y="332656"/>
            <a:ext cx="8784976" cy="6048672"/>
          </a:xfrm>
        </p:spPr>
        <p:txBody>
          <a:bodyPr>
            <a:normAutofit fontScale="77500" lnSpcReduction="20000"/>
          </a:bodyPr>
          <a:lstStyle/>
          <a:p>
            <a:pPr algn="just"/>
            <a:r>
              <a:rPr lang="uk-UA" sz="3400" dirty="0">
                <a:solidFill>
                  <a:schemeClr val="bg1"/>
                </a:solidFill>
                <a:latin typeface="Times New Roman" pitchFamily="18" charset="0"/>
                <a:cs typeface="Times New Roman" pitchFamily="18" charset="0"/>
              </a:rPr>
              <a:t>У методиці судово-балістичної експертизи використовуються ті ж стадії дослідження: роздільна, порівняльна, оціночна і формулювання висновків.</a:t>
            </a:r>
          </a:p>
          <a:p>
            <a:pPr marL="0" indent="0" algn="just">
              <a:buNone/>
            </a:pPr>
            <a:endParaRPr lang="ru-RU" sz="3400" dirty="0">
              <a:solidFill>
                <a:schemeClr val="bg1"/>
              </a:solidFill>
              <a:latin typeface="Times New Roman" pitchFamily="18" charset="0"/>
              <a:cs typeface="Times New Roman" pitchFamily="18" charset="0"/>
            </a:endParaRPr>
          </a:p>
          <a:p>
            <a:pPr marL="0" indent="0" algn="just">
              <a:buNone/>
            </a:pPr>
            <a:endParaRPr lang="uk-UA" sz="3400" dirty="0">
              <a:solidFill>
                <a:schemeClr val="bg1"/>
              </a:solidFill>
              <a:latin typeface="Times New Roman" pitchFamily="18" charset="0"/>
              <a:cs typeface="Times New Roman" pitchFamily="18" charset="0"/>
            </a:endParaRPr>
          </a:p>
          <a:p>
            <a:pPr algn="just"/>
            <a:r>
              <a:rPr lang="uk-UA" sz="3400" dirty="0">
                <a:solidFill>
                  <a:schemeClr val="bg1"/>
                </a:solidFill>
                <a:latin typeface="Times New Roman" pitchFamily="18" charset="0"/>
                <a:cs typeface="Times New Roman" pitchFamily="18" charset="0"/>
              </a:rPr>
              <a:t>Тут застосовуються ті ж самі прийоми порівняння: зіставлення, накладення, сполучення, така ж використовується техніка (МБС, МСК-1, ПОН). Розходження полягає в рівнях дослідження – макроскопічному і мікроскопічному, причому об’єкти досліджуються і порівнюються як безпосередньо, так і опосередковано. У першому випадку виготовляють об’ємну копію, наприклад, бойка, і порівнюють її безпосередньо з бойком зброї, або поміщають їх у поле порівняльного мікроскопа. Сліди з місця події порівнюють зі слідами, одержаними експериментально зі зброї, що ототожнюється.</a:t>
            </a:r>
          </a:p>
          <a:p>
            <a:endParaRPr lang="uk-UA" dirty="0"/>
          </a:p>
        </p:txBody>
      </p:sp>
    </p:spTree>
    <p:extLst>
      <p:ext uri="{BB962C8B-B14F-4D97-AF65-F5344CB8AC3E}">
        <p14:creationId xmlns:p14="http://schemas.microsoft.com/office/powerpoint/2010/main" val="15948440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251520" y="274638"/>
            <a:ext cx="8435280" cy="1143000"/>
          </a:xfrm>
        </p:spPr>
        <p:txBody>
          <a:bodyPr>
            <a:normAutofit fontScale="90000"/>
          </a:bodyPr>
          <a:lstStyle/>
          <a:p>
            <a:r>
              <a:rPr lang="ru-RU" i="1" dirty="0">
                <a:solidFill>
                  <a:schemeClr val="bg1"/>
                </a:solidFill>
                <a:latin typeface="Times New Roman" pitchFamily="18" charset="0"/>
                <a:cs typeface="Times New Roman" pitchFamily="18" charset="0"/>
              </a:rPr>
              <a:t>3.Сліди </a:t>
            </a:r>
            <a:r>
              <a:rPr lang="ru-RU" i="1" dirty="0" err="1">
                <a:solidFill>
                  <a:schemeClr val="bg1"/>
                </a:solidFill>
                <a:latin typeface="Times New Roman" pitchFamily="18" charset="0"/>
                <a:cs typeface="Times New Roman" pitchFamily="18" charset="0"/>
              </a:rPr>
              <a:t>холодної</a:t>
            </a:r>
            <a:r>
              <a:rPr lang="ru-RU" i="1" dirty="0">
                <a:solidFill>
                  <a:schemeClr val="bg1"/>
                </a:solidFill>
                <a:latin typeface="Times New Roman" pitchFamily="18" charset="0"/>
                <a:cs typeface="Times New Roman" pitchFamily="18" charset="0"/>
              </a:rPr>
              <a:t> </a:t>
            </a:r>
            <a:r>
              <a:rPr lang="ru-RU" i="1" dirty="0" err="1">
                <a:solidFill>
                  <a:schemeClr val="bg1"/>
                </a:solidFill>
                <a:latin typeface="Times New Roman" pitchFamily="18" charset="0"/>
                <a:cs typeface="Times New Roman" pitchFamily="18" charset="0"/>
              </a:rPr>
              <a:t>зброї</a:t>
            </a:r>
            <a:r>
              <a:rPr lang="ru-RU" i="1" dirty="0">
                <a:solidFill>
                  <a:schemeClr val="bg1"/>
                </a:solidFill>
                <a:latin typeface="Times New Roman" pitchFamily="18" charset="0"/>
                <a:cs typeface="Times New Roman" pitchFamily="18" charset="0"/>
              </a:rPr>
              <a:t> і </a:t>
            </a:r>
            <a:r>
              <a:rPr lang="ru-RU" i="1" dirty="0" err="1">
                <a:solidFill>
                  <a:schemeClr val="bg1"/>
                </a:solidFill>
                <a:latin typeface="Times New Roman" pitchFamily="18" charset="0"/>
                <a:cs typeface="Times New Roman" pitchFamily="18" charset="0"/>
              </a:rPr>
              <a:t>використання</a:t>
            </a:r>
            <a:r>
              <a:rPr lang="ru-RU" i="1" dirty="0">
                <a:solidFill>
                  <a:schemeClr val="bg1"/>
                </a:solidFill>
                <a:latin typeface="Times New Roman" pitchFamily="18" charset="0"/>
                <a:cs typeface="Times New Roman" pitchFamily="18" charset="0"/>
              </a:rPr>
              <a:t> </a:t>
            </a:r>
            <a:r>
              <a:rPr lang="ru-RU" i="1" dirty="0" err="1">
                <a:solidFill>
                  <a:schemeClr val="bg1"/>
                </a:solidFill>
                <a:latin typeface="Times New Roman" pitchFamily="18" charset="0"/>
                <a:cs typeface="Times New Roman" pitchFamily="18" charset="0"/>
              </a:rPr>
              <a:t>їх</a:t>
            </a:r>
            <a:r>
              <a:rPr lang="ru-RU" i="1" dirty="0">
                <a:solidFill>
                  <a:schemeClr val="bg1"/>
                </a:solidFill>
                <a:latin typeface="Times New Roman" pitchFamily="18" charset="0"/>
                <a:cs typeface="Times New Roman" pitchFamily="18" charset="0"/>
              </a:rPr>
              <a:t> для </a:t>
            </a:r>
            <a:r>
              <a:rPr lang="ru-RU" i="1" dirty="0" err="1">
                <a:solidFill>
                  <a:schemeClr val="bg1"/>
                </a:solidFill>
                <a:latin typeface="Times New Roman" pitchFamily="18" charset="0"/>
                <a:cs typeface="Times New Roman" pitchFamily="18" charset="0"/>
              </a:rPr>
              <a:t>одержання</a:t>
            </a:r>
            <a:r>
              <a:rPr lang="ru-RU" i="1" dirty="0">
                <a:solidFill>
                  <a:schemeClr val="bg1"/>
                </a:solidFill>
                <a:latin typeface="Times New Roman" pitchFamily="18" charset="0"/>
                <a:cs typeface="Times New Roman" pitchFamily="18" charset="0"/>
              </a:rPr>
              <a:t> </a:t>
            </a:r>
            <a:r>
              <a:rPr lang="ru-RU" i="1" dirty="0" err="1">
                <a:solidFill>
                  <a:schemeClr val="bg1"/>
                </a:solidFill>
                <a:latin typeface="Times New Roman" pitchFamily="18" charset="0"/>
                <a:cs typeface="Times New Roman" pitchFamily="18" charset="0"/>
              </a:rPr>
              <a:t>інформації</a:t>
            </a:r>
            <a:r>
              <a:rPr lang="ru-RU" i="1" dirty="0">
                <a:solidFill>
                  <a:schemeClr val="bg1"/>
                </a:solidFill>
                <a:latin typeface="Times New Roman" pitchFamily="18" charset="0"/>
                <a:cs typeface="Times New Roman" pitchFamily="18" charset="0"/>
              </a:rPr>
              <a:t> про </a:t>
            </a:r>
            <a:r>
              <a:rPr lang="ru-RU" i="1" dirty="0" err="1">
                <a:solidFill>
                  <a:schemeClr val="bg1"/>
                </a:solidFill>
                <a:latin typeface="Times New Roman" pitchFamily="18" charset="0"/>
                <a:cs typeface="Times New Roman" pitchFamily="18" charset="0"/>
              </a:rPr>
              <a:t>подію</a:t>
            </a:r>
            <a:r>
              <a:rPr lang="ru-RU" i="1" dirty="0">
                <a:solidFill>
                  <a:schemeClr val="bg1"/>
                </a:solidFill>
                <a:latin typeface="Times New Roman" pitchFamily="18" charset="0"/>
                <a:cs typeface="Times New Roman" pitchFamily="18" charset="0"/>
              </a:rPr>
              <a:t> </a:t>
            </a:r>
            <a:r>
              <a:rPr lang="ru-RU" i="1" dirty="0" err="1">
                <a:solidFill>
                  <a:schemeClr val="bg1"/>
                </a:solidFill>
                <a:latin typeface="Times New Roman" pitchFamily="18" charset="0"/>
                <a:cs typeface="Times New Roman" pitchFamily="18" charset="0"/>
              </a:rPr>
              <a:t>злочину</a:t>
            </a:r>
            <a:r>
              <a:rPr lang="ru-RU" i="1" dirty="0">
                <a:solidFill>
                  <a:schemeClr val="bg1"/>
                </a:solidFill>
                <a:latin typeface="Times New Roman" pitchFamily="18" charset="0"/>
                <a:cs typeface="Times New Roman" pitchFamily="18" charset="0"/>
              </a:rPr>
              <a:t> і </a:t>
            </a:r>
            <a:r>
              <a:rPr lang="ru-RU" i="1" dirty="0" err="1">
                <a:solidFill>
                  <a:schemeClr val="bg1"/>
                </a:solidFill>
                <a:latin typeface="Times New Roman" pitchFamily="18" charset="0"/>
                <a:cs typeface="Times New Roman" pitchFamily="18" charset="0"/>
              </a:rPr>
              <a:t>злочинця</a:t>
            </a:r>
            <a:endParaRPr lang="uk-UA" i="1" dirty="0">
              <a:solidFill>
                <a:schemeClr val="bg1"/>
              </a:solidFill>
              <a:latin typeface="Times New Roman" pitchFamily="18" charset="0"/>
              <a:cs typeface="Times New Roman" pitchFamily="18" charset="0"/>
            </a:endParaRPr>
          </a:p>
        </p:txBody>
      </p:sp>
      <p:sp>
        <p:nvSpPr>
          <p:cNvPr id="3" name="Объект 2"/>
          <p:cNvSpPr>
            <a:spLocks noGrp="1"/>
          </p:cNvSpPr>
          <p:nvPr>
            <p:ph idx="1"/>
          </p:nvPr>
        </p:nvSpPr>
        <p:spPr>
          <a:xfrm>
            <a:off x="179512" y="2276872"/>
            <a:ext cx="8712968" cy="4176464"/>
          </a:xfrm>
        </p:spPr>
        <p:txBody>
          <a:bodyPr>
            <a:normAutofit fontScale="92500" lnSpcReduction="20000"/>
          </a:bodyPr>
          <a:lstStyle/>
          <a:p>
            <a:pPr marL="0" indent="0" algn="just">
              <a:buNone/>
            </a:pPr>
            <a:r>
              <a:rPr lang="ru-RU" dirty="0" err="1">
                <a:solidFill>
                  <a:schemeClr val="bg1"/>
                </a:solidFill>
                <a:latin typeface="Times New Roman" pitchFamily="18" charset="0"/>
                <a:cs typeface="Times New Roman" pitchFamily="18" charset="0"/>
              </a:rPr>
              <a:t>Холодну</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зброю</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класифікують</a:t>
            </a:r>
            <a:r>
              <a:rPr lang="ru-RU" dirty="0">
                <a:solidFill>
                  <a:schemeClr val="bg1"/>
                </a:solidFill>
                <a:latin typeface="Times New Roman" pitchFamily="18" charset="0"/>
                <a:cs typeface="Times New Roman" pitchFamily="18" charset="0"/>
              </a:rPr>
              <a:t> за </a:t>
            </a:r>
            <a:r>
              <a:rPr lang="ru-RU" dirty="0" err="1">
                <a:solidFill>
                  <a:schemeClr val="bg1"/>
                </a:solidFill>
                <a:latin typeface="Times New Roman" pitchFamily="18" charset="0"/>
                <a:cs typeface="Times New Roman" pitchFamily="18" charset="0"/>
              </a:rPr>
              <a:t>різними</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ознаками</a:t>
            </a:r>
            <a:r>
              <a:rPr lang="ru-RU" dirty="0">
                <a:solidFill>
                  <a:schemeClr val="bg1"/>
                </a:solidFill>
                <a:latin typeface="Times New Roman" pitchFamily="18" charset="0"/>
                <a:cs typeface="Times New Roman" pitchFamily="18" charset="0"/>
              </a:rPr>
              <a:t>. </a:t>
            </a:r>
          </a:p>
          <a:p>
            <a:pPr algn="just"/>
            <a:r>
              <a:rPr lang="ru-RU" dirty="0">
                <a:solidFill>
                  <a:schemeClr val="bg1"/>
                </a:solidFill>
                <a:latin typeface="Times New Roman" pitchFamily="18" charset="0"/>
                <a:cs typeface="Times New Roman" pitchFamily="18" charset="0"/>
              </a:rPr>
              <a:t>Так, за </a:t>
            </a:r>
            <a:r>
              <a:rPr lang="ru-RU" dirty="0" err="1">
                <a:solidFill>
                  <a:schemeClr val="bg1"/>
                </a:solidFill>
                <a:latin typeface="Times New Roman" pitchFamily="18" charset="0"/>
                <a:cs typeface="Times New Roman" pitchFamily="18" charset="0"/>
              </a:rPr>
              <a:t>місцем</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виготовлення</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її</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поділяють</a:t>
            </a:r>
            <a:r>
              <a:rPr lang="ru-RU" dirty="0">
                <a:solidFill>
                  <a:schemeClr val="bg1"/>
                </a:solidFill>
                <a:latin typeface="Times New Roman" pitchFamily="18" charset="0"/>
                <a:cs typeface="Times New Roman" pitchFamily="18" charset="0"/>
              </a:rPr>
              <a:t> на </a:t>
            </a:r>
            <a:r>
              <a:rPr lang="ru-RU" dirty="0" err="1">
                <a:solidFill>
                  <a:schemeClr val="bg1"/>
                </a:solidFill>
                <a:latin typeface="Times New Roman" pitchFamily="18" charset="0"/>
                <a:cs typeface="Times New Roman" pitchFamily="18" charset="0"/>
              </a:rPr>
              <a:t>іноземну</a:t>
            </a:r>
            <a:r>
              <a:rPr lang="ru-RU" dirty="0">
                <a:solidFill>
                  <a:schemeClr val="bg1"/>
                </a:solidFill>
                <a:latin typeface="Times New Roman" pitchFamily="18" charset="0"/>
                <a:cs typeface="Times New Roman" pitchFamily="18" charset="0"/>
              </a:rPr>
              <a:t> і </a:t>
            </a:r>
            <a:r>
              <a:rPr lang="ru-RU" dirty="0" err="1">
                <a:solidFill>
                  <a:schemeClr val="bg1"/>
                </a:solidFill>
                <a:latin typeface="Times New Roman" pitchFamily="18" charset="0"/>
                <a:cs typeface="Times New Roman" pitchFamily="18" charset="0"/>
              </a:rPr>
              <a:t>вітчизняну</a:t>
            </a:r>
            <a:r>
              <a:rPr lang="ru-RU" dirty="0">
                <a:solidFill>
                  <a:schemeClr val="bg1"/>
                </a:solidFill>
                <a:latin typeface="Times New Roman" pitchFamily="18" charset="0"/>
                <a:cs typeface="Times New Roman" pitchFamily="18" charset="0"/>
              </a:rPr>
              <a:t>, а за способом – на </a:t>
            </a:r>
            <a:r>
              <a:rPr lang="ru-RU" dirty="0" err="1">
                <a:solidFill>
                  <a:schemeClr val="bg1"/>
                </a:solidFill>
                <a:latin typeface="Times New Roman" pitchFamily="18" charset="0"/>
                <a:cs typeface="Times New Roman" pitchFamily="18" charset="0"/>
              </a:rPr>
              <a:t>заводську</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кустарну</a:t>
            </a:r>
            <a:r>
              <a:rPr lang="ru-RU" dirty="0">
                <a:solidFill>
                  <a:schemeClr val="bg1"/>
                </a:solidFill>
                <a:latin typeface="Times New Roman" pitchFamily="18" charset="0"/>
                <a:cs typeface="Times New Roman" pitchFamily="18" charset="0"/>
              </a:rPr>
              <a:t> і </a:t>
            </a:r>
            <a:r>
              <a:rPr lang="ru-RU" dirty="0" err="1">
                <a:solidFill>
                  <a:schemeClr val="bg1"/>
                </a:solidFill>
                <a:latin typeface="Times New Roman" pitchFamily="18" charset="0"/>
                <a:cs typeface="Times New Roman" pitchFamily="18" charset="0"/>
              </a:rPr>
              <a:t>саморобну</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Заводську</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зброю</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виготовляють</a:t>
            </a:r>
            <a:r>
              <a:rPr lang="ru-RU" dirty="0">
                <a:solidFill>
                  <a:schemeClr val="bg1"/>
                </a:solidFill>
                <a:latin typeface="Times New Roman" pitchFamily="18" charset="0"/>
                <a:cs typeface="Times New Roman" pitchFamily="18" charset="0"/>
              </a:rPr>
              <a:t> за </a:t>
            </a:r>
            <a:r>
              <a:rPr lang="ru-RU" dirty="0" err="1">
                <a:solidFill>
                  <a:schemeClr val="bg1"/>
                </a:solidFill>
                <a:latin typeface="Times New Roman" pitchFamily="18" charset="0"/>
                <a:cs typeface="Times New Roman" pitchFamily="18" charset="0"/>
              </a:rPr>
              <a:t>державними</a:t>
            </a:r>
            <a:r>
              <a:rPr lang="ru-RU" dirty="0">
                <a:solidFill>
                  <a:schemeClr val="bg1"/>
                </a:solidFill>
                <a:latin typeface="Times New Roman" pitchFamily="18" charset="0"/>
                <a:cs typeface="Times New Roman" pitchFamily="18" charset="0"/>
              </a:rPr>
              <a:t> стандартами </a:t>
            </a:r>
            <a:r>
              <a:rPr lang="ru-RU" dirty="0" err="1">
                <a:solidFill>
                  <a:schemeClr val="bg1"/>
                </a:solidFill>
                <a:latin typeface="Times New Roman" pitchFamily="18" charset="0"/>
                <a:cs typeface="Times New Roman" pitchFamily="18" charset="0"/>
              </a:rPr>
              <a:t>або</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технічними</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умовами</a:t>
            </a:r>
            <a:r>
              <a:rPr lang="ru-RU" dirty="0">
                <a:solidFill>
                  <a:schemeClr val="bg1"/>
                </a:solidFill>
                <a:latin typeface="Times New Roman" pitchFamily="18" charset="0"/>
                <a:cs typeface="Times New Roman" pitchFamily="18" charset="0"/>
              </a:rPr>
              <a:t> для </a:t>
            </a:r>
            <a:r>
              <a:rPr lang="ru-RU" dirty="0" err="1">
                <a:solidFill>
                  <a:schemeClr val="bg1"/>
                </a:solidFill>
                <a:latin typeface="Times New Roman" pitchFamily="18" charset="0"/>
                <a:cs typeface="Times New Roman" pitchFamily="18" charset="0"/>
              </a:rPr>
              <a:t>визначених</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цілей</a:t>
            </a:r>
            <a:r>
              <a:rPr lang="ru-RU" dirty="0">
                <a:solidFill>
                  <a:schemeClr val="bg1"/>
                </a:solidFill>
                <a:latin typeface="Times New Roman" pitchFamily="18" charset="0"/>
                <a:cs typeface="Times New Roman" pitchFamily="18" charset="0"/>
              </a:rPr>
              <a:t>. За </a:t>
            </a:r>
            <a:r>
              <a:rPr lang="ru-RU" dirty="0" err="1">
                <a:solidFill>
                  <a:schemeClr val="bg1"/>
                </a:solidFill>
                <a:latin typeface="Times New Roman" pitchFamily="18" charset="0"/>
                <a:cs typeface="Times New Roman" pitchFamily="18" charset="0"/>
              </a:rPr>
              <a:t>цільовою</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ознакою</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холодну</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зброю</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поділяють</a:t>
            </a:r>
            <a:r>
              <a:rPr lang="ru-RU" dirty="0">
                <a:solidFill>
                  <a:schemeClr val="bg1"/>
                </a:solidFill>
                <a:latin typeface="Times New Roman" pitchFamily="18" charset="0"/>
                <a:cs typeface="Times New Roman" pitchFamily="18" charset="0"/>
              </a:rPr>
              <a:t> на </a:t>
            </a:r>
            <a:r>
              <a:rPr lang="ru-RU" dirty="0" err="1">
                <a:solidFill>
                  <a:schemeClr val="bg1"/>
                </a:solidFill>
                <a:latin typeface="Times New Roman" pitchFamily="18" charset="0"/>
                <a:cs typeface="Times New Roman" pitchFamily="18" charset="0"/>
              </a:rPr>
              <a:t>бойову</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мисливську</a:t>
            </a:r>
            <a:r>
              <a:rPr lang="ru-RU" dirty="0">
                <a:solidFill>
                  <a:schemeClr val="bg1"/>
                </a:solidFill>
                <a:latin typeface="Times New Roman" pitchFamily="18" charset="0"/>
                <a:cs typeface="Times New Roman" pitchFamily="18" charset="0"/>
              </a:rPr>
              <a:t> і </a:t>
            </a:r>
            <a:r>
              <a:rPr lang="ru-RU" dirty="0" err="1">
                <a:solidFill>
                  <a:schemeClr val="bg1"/>
                </a:solidFill>
                <a:latin typeface="Times New Roman" pitchFamily="18" charset="0"/>
                <a:cs typeface="Times New Roman" pitchFamily="18" charset="0"/>
              </a:rPr>
              <a:t>спортивну</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Крім</a:t>
            </a:r>
            <a:r>
              <a:rPr lang="ru-RU" dirty="0">
                <a:solidFill>
                  <a:schemeClr val="bg1"/>
                </a:solidFill>
                <a:latin typeface="Times New Roman" pitchFamily="18" charset="0"/>
                <a:cs typeface="Times New Roman" pitchFamily="18" charset="0"/>
              </a:rPr>
              <a:t> того, </a:t>
            </a:r>
            <a:r>
              <a:rPr lang="ru-RU" dirty="0" err="1">
                <a:solidFill>
                  <a:schemeClr val="bg1"/>
                </a:solidFill>
                <a:latin typeface="Times New Roman" pitchFamily="18" charset="0"/>
                <a:cs typeface="Times New Roman" pitchFamily="18" charset="0"/>
              </a:rPr>
              <a:t>існує</a:t>
            </a:r>
            <a:r>
              <a:rPr lang="ru-RU" dirty="0">
                <a:solidFill>
                  <a:schemeClr val="bg1"/>
                </a:solidFill>
                <a:latin typeface="Times New Roman" pitchFamily="18" charset="0"/>
                <a:cs typeface="Times New Roman" pitchFamily="18" charset="0"/>
              </a:rPr>
              <a:t> так звана </a:t>
            </a:r>
            <a:r>
              <a:rPr lang="ru-RU" dirty="0" err="1">
                <a:solidFill>
                  <a:schemeClr val="bg1"/>
                </a:solidFill>
                <a:latin typeface="Times New Roman" pitchFamily="18" charset="0"/>
                <a:cs typeface="Times New Roman" pitchFamily="18" charset="0"/>
              </a:rPr>
              <a:t>національна</a:t>
            </a:r>
            <a:r>
              <a:rPr lang="ru-RU" dirty="0">
                <a:solidFill>
                  <a:schemeClr val="bg1"/>
                </a:solidFill>
                <a:latin typeface="Times New Roman" pitchFamily="18" charset="0"/>
                <a:cs typeface="Times New Roman" pitchFamily="18" charset="0"/>
              </a:rPr>
              <a:t> холодна </a:t>
            </a:r>
            <a:r>
              <a:rPr lang="ru-RU" dirty="0" err="1">
                <a:solidFill>
                  <a:schemeClr val="bg1"/>
                </a:solidFill>
                <a:latin typeface="Times New Roman" pitchFamily="18" charset="0"/>
                <a:cs typeface="Times New Roman" pitchFamily="18" charset="0"/>
              </a:rPr>
              <a:t>зброя</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виконана</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заводським</a:t>
            </a:r>
            <a:r>
              <a:rPr lang="ru-RU" dirty="0">
                <a:solidFill>
                  <a:schemeClr val="bg1"/>
                </a:solidFill>
                <a:latin typeface="Times New Roman" pitchFamily="18" charset="0"/>
                <a:cs typeface="Times New Roman" pitchFamily="18" charset="0"/>
              </a:rPr>
              <a:t> способом.</a:t>
            </a:r>
            <a:endParaRPr lang="uk-UA"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241981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79512" y="260648"/>
            <a:ext cx="8712968" cy="5865515"/>
          </a:xfrm>
        </p:spPr>
        <p:txBody>
          <a:bodyPr>
            <a:normAutofit fontScale="77500" lnSpcReduction="20000"/>
          </a:bodyPr>
          <a:lstStyle/>
          <a:p>
            <a:pPr algn="just"/>
            <a:r>
              <a:rPr lang="uk-UA" sz="4000" dirty="0">
                <a:solidFill>
                  <a:schemeClr val="bg1"/>
                </a:solidFill>
                <a:latin typeface="Times New Roman" pitchFamily="18" charset="0"/>
                <a:cs typeface="Times New Roman" pitchFamily="18" charset="0"/>
              </a:rPr>
              <a:t>Саморобна зброя відрізняється примітивністю виготовлення, іноді це які-небудь предмети, наприклад, напилок, шабер, викрутка, перероблені шляхом спеціального заточення, спрощення форми – зменшення довжини, вдосконалення руків’я тощо.</a:t>
            </a:r>
          </a:p>
          <a:p>
            <a:pPr marL="0" indent="0" algn="just">
              <a:buNone/>
            </a:pPr>
            <a:endParaRPr lang="uk-UA" sz="4000" dirty="0">
              <a:solidFill>
                <a:schemeClr val="bg1"/>
              </a:solidFill>
              <a:latin typeface="Times New Roman" pitchFamily="18" charset="0"/>
              <a:cs typeface="Times New Roman" pitchFamily="18" charset="0"/>
            </a:endParaRPr>
          </a:p>
          <a:p>
            <a:pPr algn="just"/>
            <a:r>
              <a:rPr lang="uk-UA" sz="4000" dirty="0">
                <a:solidFill>
                  <a:schemeClr val="bg1"/>
                </a:solidFill>
                <a:latin typeface="Times New Roman" pitchFamily="18" charset="0"/>
                <a:cs typeface="Times New Roman" pitchFamily="18" charset="0"/>
              </a:rPr>
              <a:t>За конструкцією холодну зброю поділяють на клинкову (ножі, кинджали, кортики, багнети, шаблі тощо), </a:t>
            </a:r>
            <a:r>
              <a:rPr lang="uk-UA" sz="4000" dirty="0" err="1">
                <a:solidFill>
                  <a:schemeClr val="bg1"/>
                </a:solidFill>
                <a:latin typeface="Times New Roman" pitchFamily="18" charset="0"/>
                <a:cs typeface="Times New Roman" pitchFamily="18" charset="0"/>
              </a:rPr>
              <a:t>ударно-роздріблюючу</a:t>
            </a:r>
            <a:r>
              <a:rPr lang="uk-UA" sz="4000" dirty="0">
                <a:solidFill>
                  <a:schemeClr val="bg1"/>
                </a:solidFill>
                <a:latin typeface="Times New Roman" pitchFamily="18" charset="0"/>
                <a:cs typeface="Times New Roman" pitchFamily="18" charset="0"/>
              </a:rPr>
              <a:t> (кастет, булава, кийок, биток, пернач, </a:t>
            </a:r>
            <a:r>
              <a:rPr lang="uk-UA" sz="4000" dirty="0" err="1">
                <a:solidFill>
                  <a:schemeClr val="bg1"/>
                </a:solidFill>
                <a:latin typeface="Times New Roman" pitchFamily="18" charset="0"/>
                <a:cs typeface="Times New Roman" pitchFamily="18" charset="0"/>
              </a:rPr>
              <a:t>шестопер</a:t>
            </a:r>
            <a:r>
              <a:rPr lang="uk-UA" sz="4000" dirty="0">
                <a:solidFill>
                  <a:schemeClr val="bg1"/>
                </a:solidFill>
                <a:latin typeface="Times New Roman" pitchFamily="18" charset="0"/>
                <a:cs typeface="Times New Roman" pitchFamily="18" charset="0"/>
              </a:rPr>
              <a:t>, палиця, обушок) і комбіновану, яка в одному пристрої поєднує елементи клинкової, </a:t>
            </a:r>
            <a:r>
              <a:rPr lang="uk-UA" sz="4000" dirty="0" err="1">
                <a:solidFill>
                  <a:schemeClr val="bg1"/>
                </a:solidFill>
                <a:latin typeface="Times New Roman" pitchFamily="18" charset="0"/>
                <a:cs typeface="Times New Roman" pitchFamily="18" charset="0"/>
              </a:rPr>
              <a:t>ударно-роздроблюючої</a:t>
            </a:r>
            <a:r>
              <a:rPr lang="uk-UA" sz="4000" dirty="0">
                <a:solidFill>
                  <a:schemeClr val="bg1"/>
                </a:solidFill>
                <a:latin typeface="Times New Roman" pitchFamily="18" charset="0"/>
                <a:cs typeface="Times New Roman" pitchFamily="18" charset="0"/>
              </a:rPr>
              <a:t> зброї, а іноді й вогнепальної.</a:t>
            </a:r>
          </a:p>
          <a:p>
            <a:endParaRPr lang="uk-UA" dirty="0"/>
          </a:p>
        </p:txBody>
      </p:sp>
    </p:spTree>
    <p:extLst>
      <p:ext uri="{BB962C8B-B14F-4D97-AF65-F5344CB8AC3E}">
        <p14:creationId xmlns:p14="http://schemas.microsoft.com/office/powerpoint/2010/main" val="4763260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254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420888"/>
            <a:ext cx="8075240" cy="4104456"/>
          </a:xfrm>
        </p:spPr>
        <p:txBody>
          <a:bodyPr>
            <a:normAutofit/>
          </a:bodyPr>
          <a:lstStyle/>
          <a:p>
            <a:r>
              <a:rPr lang="uk-UA" sz="3200" dirty="0">
                <a:solidFill>
                  <a:schemeClr val="bg1"/>
                </a:solidFill>
                <a:latin typeface="Times New Roman" pitchFamily="18" charset="0"/>
                <a:cs typeface="Times New Roman" pitchFamily="18" charset="0"/>
              </a:rPr>
              <a:t>Рис. 15. Деякі види холодної зброї: 1 — фінські ножі; 2— кортик; 3 — </a:t>
            </a:r>
            <a:r>
              <a:rPr lang="uk-UA" sz="3200" dirty="0" err="1">
                <a:solidFill>
                  <a:schemeClr val="bg1"/>
                </a:solidFill>
                <a:latin typeface="Times New Roman" pitchFamily="18" charset="0"/>
                <a:cs typeface="Times New Roman" pitchFamily="18" charset="0"/>
              </a:rPr>
              <a:t>кортети</a:t>
            </a:r>
            <a:r>
              <a:rPr lang="uk-UA" sz="3200" dirty="0">
                <a:solidFill>
                  <a:schemeClr val="bg1"/>
                </a:solidFill>
                <a:latin typeface="Times New Roman" pitchFamily="18" charset="0"/>
                <a:cs typeface="Times New Roman" pitchFamily="18" charset="0"/>
              </a:rPr>
              <a:t>; 4—кинджал; 5, 6—штики; 7—мисливські ножі; 8, 9, 10, 11 — національна холодна зброя</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3688" y="260648"/>
            <a:ext cx="5616624" cy="299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4796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p:txBody>
          <a:bodyPr/>
          <a:lstStyle/>
          <a:p>
            <a:pPr algn="just"/>
            <a:r>
              <a:rPr lang="uk-UA" dirty="0">
                <a:solidFill>
                  <a:schemeClr val="bg1"/>
                </a:solidFill>
                <a:latin typeface="Times New Roman" pitchFamily="18" charset="0"/>
                <a:cs typeface="Times New Roman" pitchFamily="18" charset="0"/>
              </a:rPr>
              <a:t>Сліди холодної зброї на дереві, металі, пластмасах, гумі, шкірі та інших матеріалах можуть бути слідами тиску, ковзання, розрубування, проколювання, а іноді і розпилу. </a:t>
            </a:r>
          </a:p>
        </p:txBody>
      </p:sp>
    </p:spTree>
    <p:extLst>
      <p:ext uri="{BB962C8B-B14F-4D97-AF65-F5344CB8AC3E}">
        <p14:creationId xmlns:p14="http://schemas.microsoft.com/office/powerpoint/2010/main" val="11542423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822412" y="3933056"/>
            <a:ext cx="7499176" cy="2520280"/>
          </a:xfrm>
        </p:spPr>
        <p:txBody>
          <a:bodyPr>
            <a:normAutofit fontScale="90000"/>
          </a:bodyPr>
          <a:lstStyle/>
          <a:p>
            <a:r>
              <a:rPr lang="ru-RU" sz="3100" dirty="0">
                <a:solidFill>
                  <a:schemeClr val="bg1"/>
                </a:solidFill>
                <a:latin typeface="Times New Roman" pitchFamily="18" charset="0"/>
                <a:cs typeface="Times New Roman" pitchFamily="18" charset="0"/>
              </a:rPr>
              <a:t>Рис. 16. </a:t>
            </a:r>
            <a:r>
              <a:rPr lang="ru-RU" sz="3100" dirty="0" err="1">
                <a:solidFill>
                  <a:schemeClr val="bg1"/>
                </a:solidFill>
                <a:latin typeface="Times New Roman" pitchFamily="18" charset="0"/>
                <a:cs typeface="Times New Roman" pitchFamily="18" charset="0"/>
              </a:rPr>
              <a:t>Фінські</a:t>
            </a:r>
            <a:r>
              <a:rPr lang="ru-RU" sz="3100" dirty="0">
                <a:solidFill>
                  <a:schemeClr val="bg1"/>
                </a:solidFill>
                <a:latin typeface="Times New Roman" pitchFamily="18" charset="0"/>
                <a:cs typeface="Times New Roman" pitchFamily="18" charset="0"/>
              </a:rPr>
              <a:t> </a:t>
            </a:r>
            <a:r>
              <a:rPr lang="ru-RU" sz="3100" dirty="0" err="1">
                <a:solidFill>
                  <a:schemeClr val="bg1"/>
                </a:solidFill>
                <a:latin typeface="Times New Roman" pitchFamily="18" charset="0"/>
                <a:cs typeface="Times New Roman" pitchFamily="18" charset="0"/>
              </a:rPr>
              <a:t>ножі</a:t>
            </a:r>
            <a:r>
              <a:rPr lang="ru-RU" sz="3100" dirty="0">
                <a:solidFill>
                  <a:schemeClr val="bg1"/>
                </a:solidFill>
                <a:latin typeface="Times New Roman" pitchFamily="18" charset="0"/>
                <a:cs typeface="Times New Roman" pitchFamily="18" charset="0"/>
              </a:rPr>
              <a:t> — холодна </a:t>
            </a:r>
            <a:r>
              <a:rPr lang="ru-RU" sz="3100" dirty="0" err="1">
                <a:solidFill>
                  <a:schemeClr val="bg1"/>
                </a:solidFill>
                <a:latin typeface="Times New Roman" pitchFamily="18" charset="0"/>
                <a:cs typeface="Times New Roman" pitchFamily="18" charset="0"/>
              </a:rPr>
              <a:t>зброя</a:t>
            </a:r>
            <a:r>
              <a:rPr lang="ru-RU" sz="3100" dirty="0">
                <a:solidFill>
                  <a:schemeClr val="bg1"/>
                </a:solidFill>
                <a:latin typeface="Times New Roman" pitchFamily="18" charset="0"/>
                <a:cs typeface="Times New Roman" pitchFamily="18" charset="0"/>
              </a:rPr>
              <a:t> та </a:t>
            </a:r>
            <a:r>
              <a:rPr lang="ru-RU" sz="3100" dirty="0" err="1">
                <a:solidFill>
                  <a:schemeClr val="bg1"/>
                </a:solidFill>
                <a:latin typeface="Times New Roman" pitchFamily="18" charset="0"/>
                <a:cs typeface="Times New Roman" pitchFamily="18" charset="0"/>
              </a:rPr>
              <a:t>їх</a:t>
            </a:r>
            <a:r>
              <a:rPr lang="ru-RU" sz="3100" dirty="0">
                <a:solidFill>
                  <a:schemeClr val="bg1"/>
                </a:solidFill>
                <a:latin typeface="Times New Roman" pitchFamily="18" charset="0"/>
                <a:cs typeface="Times New Roman" pitchFamily="18" charset="0"/>
              </a:rPr>
              <a:t> </a:t>
            </a:r>
            <a:r>
              <a:rPr lang="ru-RU" sz="3100" dirty="0" err="1">
                <a:solidFill>
                  <a:schemeClr val="bg1"/>
                </a:solidFill>
                <a:latin typeface="Times New Roman" pitchFamily="18" charset="0"/>
                <a:cs typeface="Times New Roman" pitchFamily="18" charset="0"/>
              </a:rPr>
              <a:t>будова</a:t>
            </a:r>
            <a:r>
              <a:rPr lang="ru-RU" sz="3100" dirty="0">
                <a:solidFill>
                  <a:schemeClr val="bg1"/>
                </a:solidFill>
                <a:latin typeface="Times New Roman" pitchFamily="18" charset="0"/>
                <a:cs typeface="Times New Roman" pitchFamily="18" charset="0"/>
              </a:rPr>
              <a:t>: а — клинок; б— рукоятка: 1 — </a:t>
            </a:r>
            <a:r>
              <a:rPr lang="ru-RU" sz="3100" dirty="0" err="1">
                <a:solidFill>
                  <a:schemeClr val="bg1"/>
                </a:solidFill>
                <a:latin typeface="Times New Roman" pitchFamily="18" charset="0"/>
                <a:cs typeface="Times New Roman" pitchFamily="18" charset="0"/>
              </a:rPr>
              <a:t>вістря</a:t>
            </a:r>
            <a:r>
              <a:rPr lang="ru-RU" sz="3100" dirty="0">
                <a:solidFill>
                  <a:schemeClr val="bg1"/>
                </a:solidFill>
                <a:latin typeface="Times New Roman" pitchFamily="18" charset="0"/>
                <a:cs typeface="Times New Roman" pitchFamily="18" charset="0"/>
              </a:rPr>
              <a:t>;</a:t>
            </a:r>
            <a:br>
              <a:rPr lang="ru-RU" sz="3100" dirty="0">
                <a:solidFill>
                  <a:schemeClr val="bg1"/>
                </a:solidFill>
                <a:latin typeface="Times New Roman" pitchFamily="18" charset="0"/>
                <a:cs typeface="Times New Roman" pitchFamily="18" charset="0"/>
              </a:rPr>
            </a:br>
            <a:r>
              <a:rPr lang="ru-RU" sz="3100" dirty="0">
                <a:solidFill>
                  <a:schemeClr val="bg1"/>
                </a:solidFill>
                <a:latin typeface="Times New Roman" pitchFamily="18" charset="0"/>
                <a:cs typeface="Times New Roman" pitchFamily="18" charset="0"/>
              </a:rPr>
              <a:t>2 — </a:t>
            </a:r>
            <a:r>
              <a:rPr lang="ru-RU" sz="3100" dirty="0" err="1">
                <a:solidFill>
                  <a:schemeClr val="bg1"/>
                </a:solidFill>
                <a:latin typeface="Times New Roman" pitchFamily="18" charset="0"/>
                <a:cs typeface="Times New Roman" pitchFamily="18" charset="0"/>
              </a:rPr>
              <a:t>скіс</a:t>
            </a:r>
            <a:r>
              <a:rPr lang="ru-RU" sz="3100" dirty="0">
                <a:solidFill>
                  <a:schemeClr val="bg1"/>
                </a:solidFill>
                <a:latin typeface="Times New Roman" pitchFamily="18" charset="0"/>
                <a:cs typeface="Times New Roman" pitchFamily="18" charset="0"/>
              </a:rPr>
              <a:t>; 3 — обух; 4—</a:t>
            </a:r>
            <a:r>
              <a:rPr lang="ru-RU" sz="3100" dirty="0" err="1">
                <a:solidFill>
                  <a:schemeClr val="bg1"/>
                </a:solidFill>
                <a:latin typeface="Times New Roman" pitchFamily="18" charset="0"/>
                <a:cs typeface="Times New Roman" pitchFamily="18" charset="0"/>
              </a:rPr>
              <a:t>лезо</a:t>
            </a:r>
            <a:r>
              <a:rPr lang="ru-RU" sz="3100" dirty="0">
                <a:solidFill>
                  <a:schemeClr val="bg1"/>
                </a:solidFill>
                <a:latin typeface="Times New Roman" pitchFamily="18" charset="0"/>
                <a:cs typeface="Times New Roman" pitchFamily="18" charset="0"/>
              </a:rPr>
              <a:t>; 5—</a:t>
            </a:r>
            <a:r>
              <a:rPr lang="ru-RU" sz="3100" dirty="0" err="1">
                <a:solidFill>
                  <a:schemeClr val="bg1"/>
                </a:solidFill>
                <a:latin typeface="Times New Roman" pitchFamily="18" charset="0"/>
                <a:cs typeface="Times New Roman" pitchFamily="18" charset="0"/>
              </a:rPr>
              <a:t>кільце</a:t>
            </a:r>
            <a:r>
              <a:rPr lang="ru-RU" sz="3100" dirty="0">
                <a:solidFill>
                  <a:schemeClr val="bg1"/>
                </a:solidFill>
                <a:latin typeface="Times New Roman" pitchFamily="18" charset="0"/>
                <a:cs typeface="Times New Roman" pitchFamily="18" charset="0"/>
              </a:rPr>
              <a:t>; 6 — рукоятка; 7— наконечник</a:t>
            </a:r>
            <a:br>
              <a:rPr lang="ru-RU" dirty="0"/>
            </a:br>
            <a:endParaRPr lang="uk-UA"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00145" y="332656"/>
            <a:ext cx="5743710" cy="335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1835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67544" y="980728"/>
            <a:ext cx="8229600" cy="724942"/>
          </a:xfrm>
        </p:spPr>
        <p:txBody>
          <a:bodyPr>
            <a:normAutofit fontScale="90000"/>
          </a:bodyPr>
          <a:lstStyle/>
          <a:p>
            <a:r>
              <a:rPr lang="uk-UA" i="1" dirty="0">
                <a:solidFill>
                  <a:schemeClr val="bg1"/>
                </a:solidFill>
                <a:latin typeface="Times New Roman" pitchFamily="18" charset="0"/>
                <a:cs typeface="Times New Roman" pitchFamily="18" charset="0"/>
              </a:rPr>
              <a:t>Висновки</a:t>
            </a:r>
            <a:br>
              <a:rPr lang="uk-UA" i="1" dirty="0">
                <a:solidFill>
                  <a:schemeClr val="bg1"/>
                </a:solidFill>
                <a:latin typeface="Times New Roman" pitchFamily="18" charset="0"/>
                <a:cs typeface="Times New Roman" pitchFamily="18" charset="0"/>
              </a:rPr>
            </a:br>
            <a:br>
              <a:rPr lang="uk-UA" dirty="0"/>
            </a:br>
            <a:endParaRPr lang="uk-UA" dirty="0"/>
          </a:p>
        </p:txBody>
      </p:sp>
      <p:sp>
        <p:nvSpPr>
          <p:cNvPr id="3" name="Объект 2"/>
          <p:cNvSpPr>
            <a:spLocks noGrp="1"/>
          </p:cNvSpPr>
          <p:nvPr>
            <p:ph idx="1"/>
          </p:nvPr>
        </p:nvSpPr>
        <p:spPr/>
        <p:txBody>
          <a:bodyPr>
            <a:normAutofit/>
          </a:bodyPr>
          <a:lstStyle/>
          <a:p>
            <a:pPr algn="just"/>
            <a:r>
              <a:rPr lang="uk-UA" dirty="0">
                <a:solidFill>
                  <a:schemeClr val="bg1"/>
                </a:solidFill>
                <a:latin typeface="Times New Roman" pitchFamily="18" charset="0"/>
                <a:cs typeface="Times New Roman" pitchFamily="18" charset="0"/>
              </a:rPr>
              <a:t>У першому питанні, ми сформулювали поняття вогнепальної зброї, визначили підстави класифікації та здійснили їх класифікацію, надали критерії вогнепальної зброї, показали криміналістичне значення цих слідів при розслідуванні кримінальних правопорушень.</a:t>
            </a:r>
          </a:p>
          <a:p>
            <a:pPr marL="0" indent="0" algn="just">
              <a:buNone/>
            </a:pPr>
            <a:r>
              <a:rPr lang="uk-UA" dirty="0">
                <a:latin typeface="Times New Roman" pitchFamily="18" charset="0"/>
                <a:cs typeface="Times New Roman" pitchFamily="18" charset="0"/>
              </a:rPr>
              <a:t>	</a:t>
            </a:r>
          </a:p>
        </p:txBody>
      </p:sp>
    </p:spTree>
    <p:extLst>
      <p:ext uri="{BB962C8B-B14F-4D97-AF65-F5344CB8AC3E}">
        <p14:creationId xmlns:p14="http://schemas.microsoft.com/office/powerpoint/2010/main" val="2410982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i="1" dirty="0">
                <a:solidFill>
                  <a:schemeClr val="bg1"/>
                </a:solidFill>
                <a:latin typeface="Times New Roman" pitchFamily="18" charset="0"/>
                <a:cs typeface="Times New Roman" pitchFamily="18" charset="0"/>
              </a:rPr>
              <a:t>В свою </a:t>
            </a:r>
            <a:r>
              <a:rPr lang="ru-RU" i="1" dirty="0" err="1">
                <a:solidFill>
                  <a:schemeClr val="bg1"/>
                </a:solidFill>
                <a:latin typeface="Times New Roman" pitchFamily="18" charset="0"/>
                <a:cs typeface="Times New Roman" pitchFamily="18" charset="0"/>
              </a:rPr>
              <a:t>чергу</a:t>
            </a:r>
            <a:r>
              <a:rPr lang="ru-RU" i="1" dirty="0">
                <a:solidFill>
                  <a:schemeClr val="bg1"/>
                </a:solidFill>
                <a:latin typeface="Times New Roman" pitchFamily="18" charset="0"/>
                <a:cs typeface="Times New Roman" pitchFamily="18" charset="0"/>
              </a:rPr>
              <a:t> </a:t>
            </a:r>
            <a:r>
              <a:rPr lang="ru-RU" i="1" dirty="0" err="1">
                <a:solidFill>
                  <a:schemeClr val="bg1"/>
                </a:solidFill>
                <a:latin typeface="Times New Roman" pitchFamily="18" charset="0"/>
                <a:cs typeface="Times New Roman" pitchFamily="18" charset="0"/>
              </a:rPr>
              <a:t>об'єктами</a:t>
            </a:r>
            <a:r>
              <a:rPr lang="ru-RU" i="1" dirty="0">
                <a:solidFill>
                  <a:schemeClr val="bg1"/>
                </a:solidFill>
                <a:latin typeface="Times New Roman" pitchFamily="18" charset="0"/>
                <a:cs typeface="Times New Roman" pitchFamily="18" charset="0"/>
              </a:rPr>
              <a:t> </a:t>
            </a:r>
            <a:r>
              <a:rPr lang="ru-RU" i="1" dirty="0" err="1">
                <a:solidFill>
                  <a:schemeClr val="bg1"/>
                </a:solidFill>
                <a:latin typeface="Times New Roman" pitchFamily="18" charset="0"/>
                <a:cs typeface="Times New Roman" pitchFamily="18" charset="0"/>
              </a:rPr>
              <a:t>дослідження</a:t>
            </a:r>
            <a:r>
              <a:rPr lang="ru-RU" i="1" dirty="0">
                <a:solidFill>
                  <a:schemeClr val="bg1"/>
                </a:solidFill>
                <a:latin typeface="Times New Roman" pitchFamily="18" charset="0"/>
                <a:cs typeface="Times New Roman" pitchFamily="18" charset="0"/>
              </a:rPr>
              <a:t> </a:t>
            </a:r>
            <a:r>
              <a:rPr lang="ru-RU" i="1" dirty="0" err="1">
                <a:solidFill>
                  <a:schemeClr val="bg1"/>
                </a:solidFill>
                <a:latin typeface="Times New Roman" pitchFamily="18" charset="0"/>
                <a:cs typeface="Times New Roman" pitchFamily="18" charset="0"/>
              </a:rPr>
              <a:t>холодної</a:t>
            </a:r>
            <a:r>
              <a:rPr lang="ru-RU" i="1" dirty="0">
                <a:solidFill>
                  <a:schemeClr val="bg1"/>
                </a:solidFill>
                <a:latin typeface="Times New Roman" pitchFamily="18" charset="0"/>
                <a:cs typeface="Times New Roman" pitchFamily="18" charset="0"/>
              </a:rPr>
              <a:t> </a:t>
            </a:r>
            <a:r>
              <a:rPr lang="ru-RU" i="1" dirty="0" err="1">
                <a:solidFill>
                  <a:schemeClr val="bg1"/>
                </a:solidFill>
                <a:latin typeface="Times New Roman" pitchFamily="18" charset="0"/>
                <a:cs typeface="Times New Roman" pitchFamily="18" charset="0"/>
              </a:rPr>
              <a:t>зброї</a:t>
            </a:r>
            <a:r>
              <a:rPr lang="ru-RU" i="1" dirty="0">
                <a:solidFill>
                  <a:schemeClr val="bg1"/>
                </a:solidFill>
                <a:latin typeface="Times New Roman" pitchFamily="18" charset="0"/>
                <a:cs typeface="Times New Roman" pitchFamily="18" charset="0"/>
              </a:rPr>
              <a:t> є:</a:t>
            </a:r>
            <a:endParaRPr lang="uk-UA" i="1" dirty="0">
              <a:solidFill>
                <a:schemeClr val="bg1"/>
              </a:solidFill>
              <a:latin typeface="Times New Roman" pitchFamily="18" charset="0"/>
              <a:cs typeface="Times New Roman" pitchFamily="18" charset="0"/>
            </a:endParaRPr>
          </a:p>
        </p:txBody>
      </p:sp>
      <p:sp>
        <p:nvSpPr>
          <p:cNvPr id="3" name="Объект 2"/>
          <p:cNvSpPr>
            <a:spLocks noGrp="1"/>
          </p:cNvSpPr>
          <p:nvPr>
            <p:ph idx="1"/>
          </p:nvPr>
        </p:nvSpPr>
        <p:spPr>
          <a:xfrm>
            <a:off x="251520" y="1600200"/>
            <a:ext cx="8640960" cy="4781128"/>
          </a:xfrm>
        </p:spPr>
        <p:txBody>
          <a:bodyPr/>
          <a:lstStyle/>
          <a:p>
            <a:pPr algn="just"/>
            <a:r>
              <a:rPr lang="uk-UA" dirty="0">
                <a:solidFill>
                  <a:schemeClr val="bg1"/>
                </a:solidFill>
                <a:latin typeface="Times New Roman" pitchFamily="18" charset="0"/>
                <a:cs typeface="Times New Roman" pitchFamily="18" charset="0"/>
              </a:rPr>
              <a:t>1) холодна зброя, окремі її частини, заготовки та напівфабрикати зброї;</a:t>
            </a:r>
          </a:p>
          <a:p>
            <a:pPr algn="just"/>
            <a:r>
              <a:rPr lang="uk-UA" dirty="0">
                <a:solidFill>
                  <a:schemeClr val="bg1"/>
                </a:solidFill>
                <a:latin typeface="Times New Roman" pitchFamily="18" charset="0"/>
                <a:cs typeface="Times New Roman" pitchFamily="18" charset="0"/>
              </a:rPr>
              <a:t>2) конструктивно схожі з холодною зброєю вироби;</a:t>
            </a:r>
          </a:p>
          <a:p>
            <a:pPr algn="just"/>
            <a:r>
              <a:rPr lang="uk-UA" dirty="0">
                <a:solidFill>
                  <a:schemeClr val="bg1"/>
                </a:solidFill>
                <a:latin typeface="Times New Roman" pitchFamily="18" charset="0"/>
                <a:cs typeface="Times New Roman" pitchFamily="18" charset="0"/>
              </a:rPr>
              <a:t>3) матеріали, інструменти та інші засоби (креслення, записи) для виготовлення холодної зброї;</a:t>
            </a:r>
          </a:p>
          <a:p>
            <a:pPr algn="just"/>
            <a:r>
              <a:rPr lang="uk-UA" dirty="0">
                <a:solidFill>
                  <a:schemeClr val="bg1"/>
                </a:solidFill>
                <a:latin typeface="Times New Roman" pitchFamily="18" charset="0"/>
                <a:cs typeface="Times New Roman" pitchFamily="18" charset="0"/>
              </a:rPr>
              <a:t>4) предмети зі слідами від холодної зброї. </a:t>
            </a:r>
          </a:p>
          <a:p>
            <a:endParaRPr lang="uk-UA" dirty="0"/>
          </a:p>
        </p:txBody>
      </p:sp>
    </p:spTree>
    <p:extLst>
      <p:ext uri="{BB962C8B-B14F-4D97-AF65-F5344CB8AC3E}">
        <p14:creationId xmlns:p14="http://schemas.microsoft.com/office/powerpoint/2010/main" val="28956115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7200" y="1196752"/>
            <a:ext cx="8229600" cy="4929411"/>
          </a:xfrm>
        </p:spPr>
        <p:txBody>
          <a:bodyPr>
            <a:normAutofit lnSpcReduction="10000"/>
          </a:bodyPr>
          <a:lstStyle/>
          <a:p>
            <a:pPr algn="just"/>
            <a:r>
              <a:rPr lang="uk-UA" dirty="0">
                <a:solidFill>
                  <a:schemeClr val="bg1"/>
                </a:solidFill>
              </a:rPr>
              <a:t>У другому питанні окреслили важливість слідів вогнепальної зброї та механізм їх утворення. Навчили виявляти та «читати» сліди, щоб одержати інформацію, яка дозволяє встановити: вид зброї; напрямок пострілу; місце перебування того, хто стріляв; відстань до цілі, хто з ним був поруч; чи міг відбутися мимовільний постріл і за яких обставин; нарешті, за слідами на кулях і гільзах ідентифікувати зброю.</a:t>
            </a:r>
          </a:p>
          <a:p>
            <a:endParaRPr lang="uk-UA" dirty="0"/>
          </a:p>
        </p:txBody>
      </p:sp>
    </p:spTree>
    <p:extLst>
      <p:ext uri="{BB962C8B-B14F-4D97-AF65-F5344CB8AC3E}">
        <p14:creationId xmlns:p14="http://schemas.microsoft.com/office/powerpoint/2010/main" val="20914639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2700"/>
            <a:ext cx="91821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p:txBody>
          <a:bodyPr/>
          <a:lstStyle/>
          <a:p>
            <a:pPr algn="just"/>
            <a:r>
              <a:rPr lang="uk-UA" dirty="0">
                <a:solidFill>
                  <a:schemeClr val="bg1"/>
                </a:solidFill>
                <a:latin typeface="Times New Roman" pitchFamily="18" charset="0"/>
                <a:cs typeface="Times New Roman" pitchFamily="18" charset="0"/>
              </a:rPr>
              <a:t>У третьому питанні лекції ми розглянули поняття холодної зброї, її слідів, помилки які припускають слідчі і спеціалісти при виявленні слідів холодної зброї, сформулювали загальні правила виявлення таких слідів.</a:t>
            </a:r>
          </a:p>
        </p:txBody>
      </p:sp>
    </p:spTree>
    <p:extLst>
      <p:ext uri="{BB962C8B-B14F-4D97-AF65-F5344CB8AC3E}">
        <p14:creationId xmlns:p14="http://schemas.microsoft.com/office/powerpoint/2010/main" val="3868028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251520" y="274638"/>
            <a:ext cx="8712968" cy="1143000"/>
          </a:xfrm>
        </p:spPr>
        <p:txBody>
          <a:bodyPr>
            <a:normAutofit fontScale="90000"/>
          </a:bodyPr>
          <a:lstStyle/>
          <a:p>
            <a:r>
              <a:rPr lang="uk-UA" dirty="0">
                <a:solidFill>
                  <a:schemeClr val="bg1"/>
                </a:solidFill>
                <a:latin typeface="Times New Roman" pitchFamily="18" charset="0"/>
                <a:cs typeface="Times New Roman" pitchFamily="18" charset="0"/>
              </a:rPr>
              <a:t>1.Поняття вогнепальної зброї та її класифікація.</a:t>
            </a:r>
          </a:p>
        </p:txBody>
      </p:sp>
      <p:sp>
        <p:nvSpPr>
          <p:cNvPr id="3" name="Объект 2"/>
          <p:cNvSpPr>
            <a:spLocks noGrp="1"/>
          </p:cNvSpPr>
          <p:nvPr>
            <p:ph idx="1"/>
          </p:nvPr>
        </p:nvSpPr>
        <p:spPr>
          <a:xfrm>
            <a:off x="0" y="1772816"/>
            <a:ext cx="9036496" cy="4353347"/>
          </a:xfrm>
        </p:spPr>
        <p:txBody>
          <a:bodyPr/>
          <a:lstStyle/>
          <a:p>
            <a:pPr algn="just"/>
            <a:r>
              <a:rPr lang="uk-UA" b="1" dirty="0">
                <a:solidFill>
                  <a:schemeClr val="bg1"/>
                </a:solidFill>
                <a:latin typeface="Times New Roman" pitchFamily="18" charset="0"/>
                <a:cs typeface="Times New Roman" pitchFamily="18" charset="0"/>
              </a:rPr>
              <a:t>Вогнепальна зброя </a:t>
            </a:r>
            <a:r>
              <a:rPr lang="uk-UA" dirty="0">
                <a:solidFill>
                  <a:schemeClr val="bg1"/>
                </a:solidFill>
                <a:latin typeface="Times New Roman" pitchFamily="18" charset="0"/>
                <a:cs typeface="Times New Roman" pitchFamily="18" charset="0"/>
              </a:rPr>
              <a:t>– це механічний пристрій багаторазової дії, призначений для влучання в ціль снарядами, які метаються енергією газів, що утворюються при згорянні вибухової речовини. Головною ознакою вогнепальної зброї є «</a:t>
            </a:r>
            <a:r>
              <a:rPr lang="uk-UA" dirty="0" err="1">
                <a:solidFill>
                  <a:schemeClr val="bg1"/>
                </a:solidFill>
                <a:latin typeface="Times New Roman" pitchFamily="18" charset="0"/>
                <a:cs typeface="Times New Roman" pitchFamily="18" charset="0"/>
              </a:rPr>
              <a:t>вогнепальність</a:t>
            </a:r>
            <a:r>
              <a:rPr lang="uk-UA" dirty="0">
                <a:solidFill>
                  <a:schemeClr val="bg1"/>
                </a:solidFill>
                <a:latin typeface="Times New Roman" pitchFamily="18" charset="0"/>
                <a:cs typeface="Times New Roman" pitchFamily="18" charset="0"/>
              </a:rPr>
              <a:t>», тобто надання снарядові кінетичної енергії пороховими газами при згорянні пороху. </a:t>
            </a:r>
          </a:p>
        </p:txBody>
      </p:sp>
    </p:spTree>
    <p:extLst>
      <p:ext uri="{BB962C8B-B14F-4D97-AF65-F5344CB8AC3E}">
        <p14:creationId xmlns:p14="http://schemas.microsoft.com/office/powerpoint/2010/main" val="545832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251520" y="274638"/>
            <a:ext cx="8712968" cy="1354162"/>
          </a:xfrm>
        </p:spPr>
        <p:txBody>
          <a:bodyPr>
            <a:normAutofit fontScale="90000"/>
          </a:bodyPr>
          <a:lstStyle/>
          <a:p>
            <a:r>
              <a:rPr lang="ru-RU" i="1" dirty="0" err="1">
                <a:solidFill>
                  <a:schemeClr val="bg1"/>
                </a:solidFill>
                <a:latin typeface="Times New Roman" pitchFamily="18" charset="0"/>
                <a:cs typeface="Times New Roman" pitchFamily="18" charset="0"/>
              </a:rPr>
              <a:t>Вогнепальна</a:t>
            </a:r>
            <a:r>
              <a:rPr lang="ru-RU" i="1" dirty="0">
                <a:solidFill>
                  <a:schemeClr val="bg1"/>
                </a:solidFill>
                <a:latin typeface="Times New Roman" pitchFamily="18" charset="0"/>
                <a:cs typeface="Times New Roman" pitchFamily="18" charset="0"/>
              </a:rPr>
              <a:t> </a:t>
            </a:r>
            <a:r>
              <a:rPr lang="ru-RU" i="1" dirty="0" err="1">
                <a:solidFill>
                  <a:schemeClr val="bg1"/>
                </a:solidFill>
                <a:latin typeface="Times New Roman" pitchFamily="18" charset="0"/>
                <a:cs typeface="Times New Roman" pitchFamily="18" charset="0"/>
              </a:rPr>
              <a:t>зброя</a:t>
            </a:r>
            <a:r>
              <a:rPr lang="ru-RU" i="1" dirty="0">
                <a:solidFill>
                  <a:schemeClr val="bg1"/>
                </a:solidFill>
                <a:latin typeface="Times New Roman" pitchFamily="18" charset="0"/>
                <a:cs typeface="Times New Roman" pitchFamily="18" charset="0"/>
              </a:rPr>
              <a:t> повинна </a:t>
            </a:r>
            <a:r>
              <a:rPr lang="ru-RU" i="1" dirty="0" err="1">
                <a:solidFill>
                  <a:schemeClr val="bg1"/>
                </a:solidFill>
                <a:latin typeface="Times New Roman" pitchFamily="18" charset="0"/>
                <a:cs typeface="Times New Roman" pitchFamily="18" charset="0"/>
              </a:rPr>
              <a:t>відповідати</a:t>
            </a:r>
            <a:r>
              <a:rPr lang="ru-RU" i="1" dirty="0">
                <a:solidFill>
                  <a:schemeClr val="bg1"/>
                </a:solidFill>
                <a:latin typeface="Times New Roman" pitchFamily="18" charset="0"/>
                <a:cs typeface="Times New Roman" pitchFamily="18" charset="0"/>
              </a:rPr>
              <a:t> </a:t>
            </a:r>
            <a:r>
              <a:rPr lang="ru-RU" i="1" dirty="0" err="1">
                <a:solidFill>
                  <a:schemeClr val="bg1"/>
                </a:solidFill>
                <a:latin typeface="Times New Roman" pitchFamily="18" charset="0"/>
                <a:cs typeface="Times New Roman" pitchFamily="18" charset="0"/>
              </a:rPr>
              <a:t>критеріям</a:t>
            </a:r>
            <a:r>
              <a:rPr lang="ru-RU" i="1" dirty="0">
                <a:solidFill>
                  <a:schemeClr val="bg1"/>
                </a:solidFill>
                <a:latin typeface="Times New Roman" pitchFamily="18" charset="0"/>
                <a:cs typeface="Times New Roman" pitchFamily="18" charset="0"/>
              </a:rPr>
              <a:t> – </a:t>
            </a:r>
            <a:r>
              <a:rPr lang="ru-RU" i="1" dirty="0" err="1">
                <a:solidFill>
                  <a:schemeClr val="bg1"/>
                </a:solidFill>
                <a:latin typeface="Times New Roman" pitchFamily="18" charset="0"/>
                <a:cs typeface="Times New Roman" pitchFamily="18" charset="0"/>
              </a:rPr>
              <a:t>загальним</a:t>
            </a:r>
            <a:r>
              <a:rPr lang="ru-RU" i="1" dirty="0">
                <a:solidFill>
                  <a:schemeClr val="bg1"/>
                </a:solidFill>
                <a:latin typeface="Times New Roman" pitchFamily="18" charset="0"/>
                <a:cs typeface="Times New Roman" pitchFamily="18" charset="0"/>
              </a:rPr>
              <a:t> і </a:t>
            </a:r>
            <a:r>
              <a:rPr lang="ru-RU" i="1" dirty="0" err="1">
                <a:solidFill>
                  <a:schemeClr val="bg1"/>
                </a:solidFill>
                <a:latin typeface="Times New Roman" pitchFamily="18" charset="0"/>
                <a:cs typeface="Times New Roman" pitchFamily="18" charset="0"/>
              </a:rPr>
              <a:t>спеціальним</a:t>
            </a:r>
            <a:r>
              <a:rPr lang="ru-RU" i="1" dirty="0">
                <a:solidFill>
                  <a:schemeClr val="bg1"/>
                </a:solidFill>
                <a:latin typeface="Times New Roman" pitchFamily="18" charset="0"/>
                <a:cs typeface="Times New Roman" pitchFamily="18" charset="0"/>
              </a:rPr>
              <a:t>.</a:t>
            </a:r>
            <a:endParaRPr lang="uk-UA" i="1" dirty="0">
              <a:solidFill>
                <a:schemeClr val="bg1"/>
              </a:solidFill>
              <a:latin typeface="Times New Roman" pitchFamily="18" charset="0"/>
              <a:cs typeface="Times New Roman" pitchFamily="18" charset="0"/>
            </a:endParaRPr>
          </a:p>
        </p:txBody>
      </p:sp>
      <p:sp>
        <p:nvSpPr>
          <p:cNvPr id="3" name="Объект 2"/>
          <p:cNvSpPr>
            <a:spLocks noGrp="1"/>
          </p:cNvSpPr>
          <p:nvPr>
            <p:ph idx="1"/>
          </p:nvPr>
        </p:nvSpPr>
        <p:spPr>
          <a:xfrm>
            <a:off x="457200" y="2348880"/>
            <a:ext cx="8229600" cy="3777283"/>
          </a:xfrm>
        </p:spPr>
        <p:txBody>
          <a:bodyPr/>
          <a:lstStyle/>
          <a:p>
            <a:pPr algn="just"/>
            <a:r>
              <a:rPr lang="ru-RU" dirty="0" err="1">
                <a:solidFill>
                  <a:schemeClr val="bg1"/>
                </a:solidFill>
                <a:latin typeface="Times New Roman" pitchFamily="18" charset="0"/>
                <a:cs typeface="Times New Roman" pitchFamily="18" charset="0"/>
              </a:rPr>
              <a:t>Загальний</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критерій</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визначає</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цільове</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призначення</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зброї</a:t>
            </a:r>
            <a:r>
              <a:rPr lang="ru-RU" dirty="0">
                <a:solidFill>
                  <a:schemeClr val="bg1"/>
                </a:solidFill>
                <a:latin typeface="Times New Roman" pitchFamily="18" charset="0"/>
                <a:cs typeface="Times New Roman" pitchFamily="18" charset="0"/>
              </a:rPr>
              <a:t>: «у </a:t>
            </a:r>
            <a:r>
              <a:rPr lang="ru-RU" dirty="0" err="1">
                <a:solidFill>
                  <a:schemeClr val="bg1"/>
                </a:solidFill>
                <a:latin typeface="Times New Roman" pitchFamily="18" charset="0"/>
                <a:cs typeface="Times New Roman" pitchFamily="18" charset="0"/>
              </a:rPr>
              <a:t>боротьбі</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знищувати</a:t>
            </a:r>
            <a:r>
              <a:rPr lang="ru-RU" dirty="0">
                <a:solidFill>
                  <a:schemeClr val="bg1"/>
                </a:solidFill>
                <a:latin typeface="Times New Roman" pitchFamily="18" charset="0"/>
                <a:cs typeface="Times New Roman" pitchFamily="18" charset="0"/>
              </a:rPr>
              <a:t> живу силу і </a:t>
            </a:r>
            <a:r>
              <a:rPr lang="ru-RU" dirty="0" err="1">
                <a:solidFill>
                  <a:schemeClr val="bg1"/>
                </a:solidFill>
                <a:latin typeface="Times New Roman" pitchFamily="18" charset="0"/>
                <a:cs typeface="Times New Roman" pitchFamily="18" charset="0"/>
              </a:rPr>
              <a:t>технічні</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споруди</a:t>
            </a:r>
            <a:r>
              <a:rPr lang="ru-RU" dirty="0">
                <a:solidFill>
                  <a:schemeClr val="bg1"/>
                </a:solidFill>
                <a:latin typeface="Times New Roman" pitchFamily="18" charset="0"/>
                <a:cs typeface="Times New Roman" pitchFamily="18" charset="0"/>
              </a:rPr>
              <a:t>». </a:t>
            </a:r>
          </a:p>
          <a:p>
            <a:pPr algn="just"/>
            <a:r>
              <a:rPr lang="ru-RU" dirty="0" err="1">
                <a:solidFill>
                  <a:schemeClr val="bg1"/>
                </a:solidFill>
                <a:latin typeface="Times New Roman" pitchFamily="18" charset="0"/>
                <a:cs typeface="Times New Roman" pitchFamily="18" charset="0"/>
              </a:rPr>
              <a:t>Щоб</a:t>
            </a:r>
            <a:r>
              <a:rPr lang="ru-RU" dirty="0">
                <a:solidFill>
                  <a:schemeClr val="bg1"/>
                </a:solidFill>
                <a:latin typeface="Times New Roman" pitchFamily="18" charset="0"/>
                <a:cs typeface="Times New Roman" pitchFamily="18" charset="0"/>
              </a:rPr>
              <a:t> бути </a:t>
            </a:r>
            <a:r>
              <a:rPr lang="ru-RU" dirty="0" err="1">
                <a:solidFill>
                  <a:schemeClr val="bg1"/>
                </a:solidFill>
                <a:latin typeface="Times New Roman" pitchFamily="18" charset="0"/>
                <a:cs typeface="Times New Roman" pitchFamily="18" charset="0"/>
              </a:rPr>
              <a:t>вогнепальною</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зброєю</a:t>
            </a:r>
            <a:r>
              <a:rPr lang="ru-RU" dirty="0">
                <a:solidFill>
                  <a:schemeClr val="bg1"/>
                </a:solidFill>
                <a:latin typeface="Times New Roman" pitchFamily="18" charset="0"/>
                <a:cs typeface="Times New Roman" pitchFamily="18" charset="0"/>
              </a:rPr>
              <a:t>, предмет </a:t>
            </a:r>
            <a:r>
              <a:rPr lang="ru-RU" dirty="0" err="1">
                <a:solidFill>
                  <a:schemeClr val="bg1"/>
                </a:solidFill>
                <a:latin typeface="Times New Roman" pitchFamily="18" charset="0"/>
                <a:cs typeface="Times New Roman" pitchFamily="18" charset="0"/>
              </a:rPr>
              <a:t>має</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відповідати</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спеціальним</a:t>
            </a:r>
            <a:r>
              <a:rPr lang="ru-RU" dirty="0">
                <a:solidFill>
                  <a:schemeClr val="bg1"/>
                </a:solidFill>
                <a:latin typeface="Times New Roman" pitchFamily="18" charset="0"/>
                <a:cs typeface="Times New Roman" pitchFamily="18" charset="0"/>
              </a:rPr>
              <a:t> </a:t>
            </a:r>
            <a:r>
              <a:rPr lang="ru-RU" dirty="0" err="1">
                <a:solidFill>
                  <a:schemeClr val="bg1"/>
                </a:solidFill>
                <a:latin typeface="Times New Roman" pitchFamily="18" charset="0"/>
                <a:cs typeface="Times New Roman" pitchFamily="18" charset="0"/>
              </a:rPr>
              <a:t>критеріям</a:t>
            </a:r>
            <a:r>
              <a:rPr lang="ru-RU" dirty="0">
                <a:solidFill>
                  <a:schemeClr val="bg1"/>
                </a:solidFill>
                <a:latin typeface="Times New Roman" pitchFamily="18" charset="0"/>
                <a:cs typeface="Times New Roman" pitchFamily="18" charset="0"/>
              </a:rPr>
              <a:t>, а </a:t>
            </a:r>
            <a:r>
              <a:rPr lang="ru-RU" dirty="0" err="1">
                <a:solidFill>
                  <a:schemeClr val="bg1"/>
                </a:solidFill>
                <a:latin typeface="Times New Roman" pitchFamily="18" charset="0"/>
                <a:cs typeface="Times New Roman" pitchFamily="18" charset="0"/>
              </a:rPr>
              <a:t>саме</a:t>
            </a:r>
            <a:r>
              <a:rPr lang="ru-RU" dirty="0">
                <a:solidFill>
                  <a:schemeClr val="bg1"/>
                </a:solidFill>
                <a:latin typeface="Times New Roman" pitchFamily="18" charset="0"/>
                <a:cs typeface="Times New Roman" pitchFamily="18" charset="0"/>
              </a:rPr>
              <a:t>:</a:t>
            </a:r>
            <a:endParaRPr lang="uk-UA"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803029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56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79512" y="476672"/>
            <a:ext cx="8712968" cy="6048672"/>
          </a:xfrm>
        </p:spPr>
        <p:txBody>
          <a:bodyPr>
            <a:normAutofit fontScale="92500" lnSpcReduction="20000"/>
          </a:bodyPr>
          <a:lstStyle/>
          <a:p>
            <a:pPr algn="just"/>
            <a:r>
              <a:rPr lang="uk-UA" dirty="0">
                <a:solidFill>
                  <a:schemeClr val="bg1"/>
                </a:solidFill>
                <a:latin typeface="Times New Roman" pitchFamily="18" charset="0"/>
                <a:cs typeface="Times New Roman" pitchFamily="18" charset="0"/>
              </a:rPr>
              <a:t>1)	для метання снаряда повинна використовуватися енергія, яка утворюється при згорянні вибухової речовини (пороху та ін.);</a:t>
            </a:r>
          </a:p>
          <a:p>
            <a:pPr algn="just"/>
            <a:r>
              <a:rPr lang="uk-UA" dirty="0">
                <a:solidFill>
                  <a:schemeClr val="bg1"/>
                </a:solidFill>
                <a:latin typeface="Times New Roman" pitchFamily="18" charset="0"/>
                <a:cs typeface="Times New Roman" pitchFamily="18" charset="0"/>
              </a:rPr>
              <a:t>2)	предмет повинен мати ствол – порожню трубку для спрямування польоту снаряда і спалювання вибухової речовини. Один кінець ствола при пострілі повинен герметично закриватися;</a:t>
            </a:r>
          </a:p>
          <a:p>
            <a:pPr algn="just"/>
            <a:r>
              <a:rPr lang="uk-UA" dirty="0">
                <a:solidFill>
                  <a:schemeClr val="bg1"/>
                </a:solidFill>
                <a:latin typeface="Times New Roman" pitchFamily="18" charset="0"/>
                <a:cs typeface="Times New Roman" pitchFamily="18" charset="0"/>
              </a:rPr>
              <a:t>3)	предмет повинен мати пристрій для запалення заряду – вибухової речовини;</a:t>
            </a:r>
          </a:p>
          <a:p>
            <a:pPr algn="just"/>
            <a:r>
              <a:rPr lang="uk-UA" dirty="0">
                <a:solidFill>
                  <a:schemeClr val="bg1"/>
                </a:solidFill>
                <a:latin typeface="Times New Roman" pitchFamily="18" charset="0"/>
                <a:cs typeface="Times New Roman" pitchFamily="18" charset="0"/>
              </a:rPr>
              <a:t>4)	снаряд повинен володіти достатньою вражаючою дією;</a:t>
            </a:r>
          </a:p>
          <a:p>
            <a:pPr algn="just"/>
            <a:r>
              <a:rPr lang="uk-UA" dirty="0">
                <a:solidFill>
                  <a:schemeClr val="bg1"/>
                </a:solidFill>
                <a:latin typeface="Times New Roman" pitchFamily="18" charset="0"/>
                <a:cs typeface="Times New Roman" pitchFamily="18" charset="0"/>
              </a:rPr>
              <a:t>5)	конструкція предмета-зброї повинна мати достатню міцність.</a:t>
            </a:r>
          </a:p>
          <a:p>
            <a:endParaRPr lang="uk-UA" dirty="0"/>
          </a:p>
        </p:txBody>
      </p:sp>
    </p:spTree>
    <p:extLst>
      <p:ext uri="{BB962C8B-B14F-4D97-AF65-F5344CB8AC3E}">
        <p14:creationId xmlns:p14="http://schemas.microsoft.com/office/powerpoint/2010/main" val="20225668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TotalTime>
  <Words>3472</Words>
  <Application>Microsoft Office PowerPoint</Application>
  <PresentationFormat>Экран (4:3)</PresentationFormat>
  <Paragraphs>154</Paragraphs>
  <Slides>61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61</vt:i4>
      </vt:variant>
    </vt:vector>
  </HeadingPairs>
  <TitlesOfParts>
    <vt:vector size="65" baseType="lpstr">
      <vt:lpstr>Arial</vt:lpstr>
      <vt:lpstr>Calibri</vt:lpstr>
      <vt:lpstr>Times New Roman</vt:lpstr>
      <vt:lpstr>Тема Office</vt:lpstr>
      <vt:lpstr> Сліди вогнепальної і холодної зброї </vt:lpstr>
      <vt:lpstr>ПЛАН ЛЕКЦІЇ: </vt:lpstr>
      <vt:lpstr>ЛІТЕРАТУРА:</vt:lpstr>
      <vt:lpstr>ВСТУП</vt:lpstr>
      <vt:lpstr>Презентация PowerPoint</vt:lpstr>
      <vt:lpstr>В свою чергу об'єктами дослідження холодної зброї є:</vt:lpstr>
      <vt:lpstr>1.Поняття вогнепальної зброї та її класифікація.</vt:lpstr>
      <vt:lpstr>Вогнепальна зброя повинна відповідати критеріям – загальним і спеціальним.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Рис. 6. Автомати Калашникова: 1 – АК - калібр 7,62мм; 2 – АКМ- 74 - калібр 5,45мм</vt:lpstr>
      <vt:lpstr>Кожен вид зброї відповідно до цільового призначення має свою специфічну конструкцію.</vt:lpstr>
      <vt:lpstr>Презентация PowerPoint</vt:lpstr>
      <vt:lpstr>Презентация PowerPoint</vt:lpstr>
      <vt:lpstr>Презентация PowerPoint</vt:lpstr>
      <vt:lpstr>Презентация PowerPoint</vt:lpstr>
      <vt:lpstr>Рис. 1. Загальний вигляд 9-міліметрового пістолета Макарова (ГІМ): 1 – курок; 2 – кожух затвора; 3 – зачіпка викидача; 4 – ствол; 5 – дуловий зріз; 6 – спусковий гачок; 7 – спускова скоба; 8 – рукоятка; К – калібр; П – поля; Н – нарізи</vt:lpstr>
      <vt:lpstr>Презентация PowerPoint</vt:lpstr>
      <vt:lpstr>Презентация PowerPoint</vt:lpstr>
      <vt:lpstr>Рис. 7. Загальний вигляд патронів до бойової нарізної вогнепальної зброї: – 7,2-міліметровий гвинтівковий; 2 – 7,62-міліметровий револьверний; 3 – 7,62-міліметровий пістолет-кулеметний зразка 1930/1931 р. р.; 4 – 7,62-міліметровий пістолет-кулеметний проміжний патрон зразка 1943г.; 5 – 5,45-міліметровий проміжний зразка 1974р.; 6 – 9-міліметровий пістолетний; 7,8 – 7,8-міліметрові спортивні; 9 – 5,4-миіметровий пістолетний</vt:lpstr>
      <vt:lpstr>Презентация PowerPoint</vt:lpstr>
      <vt:lpstr>Рис. 3. Атипова зброя: а) обрізи: 1 – мисливської двоствольної рушниці; 2 – 6,5-міліметрової спортивної гвинтівки; б) саморобна зброя: 3 – пістолет; 4 – револьвер; 5-6,5-міліметрова стріляюча «авторучка»</vt:lpstr>
      <vt:lpstr>Презентация PowerPoint</vt:lpstr>
      <vt:lpstr>Презентация PowerPoint</vt:lpstr>
      <vt:lpstr>Презентация PowerPoint</vt:lpstr>
      <vt:lpstr>Презентация PowerPoint</vt:lpstr>
      <vt:lpstr>Рис. 4. Саморобна атипова зброя, що маскується під побутові предмети: 1 – авторучка; 2 – кинджал; 3 – ціпок; 4 – комбінована зброя:револьвер-ніж-кастет</vt:lpstr>
      <vt:lpstr>Презентация PowerPoint</vt:lpstr>
      <vt:lpstr>  2. Сліди вогнепальної зброї та механізм їх утворення. </vt:lpstr>
      <vt:lpstr>Презентация PowerPoint</vt:lpstr>
      <vt:lpstr>Презентация PowerPoint</vt:lpstr>
      <vt:lpstr>Механізм утворення слідів на гільзі патрона при заряджанні зброї.</vt:lpstr>
      <vt:lpstr>Презентация PowerPoint</vt:lpstr>
      <vt:lpstr>Презентация PowerPoint</vt:lpstr>
      <vt:lpstr>Презентация PowerPoint</vt:lpstr>
      <vt:lpstr>Рис. 10. Розташування слідів на гільзах: а) бойової зброї: / — відбивача; 2 – бойка; 3 – переднього зрізу затвора; 4 – зачіпка викидача; 5 – вікна ствольної коробки; 6 – патронника; 7 – губки магазина; б) мисливської зброї: 1 – бойка; 2 – щитка колодки; 3 – патронника</vt:lpstr>
      <vt:lpstr>Презентация PowerPoint</vt:lpstr>
      <vt:lpstr>Презентация PowerPoint</vt:lpstr>
      <vt:lpstr>Ознаки, що відображаються у слідах на стріляних снарядах:</vt:lpstr>
      <vt:lpstr>Сліди контакту снаряда з перешкодою.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3.Сліди холодної зброї і використання їх для одержання інформації про подію злочину і злочинця</vt:lpstr>
      <vt:lpstr>Презентация PowerPoint</vt:lpstr>
      <vt:lpstr>Рис. 15. Деякі види холодної зброї: 1 — фінські ножі; 2— кортик; 3 — кортети; 4—кинджал; 5, 6—штики; 7—мисливські ножі; 8, 9, 10, 11 — національна холодна зброя</vt:lpstr>
      <vt:lpstr>Презентация PowerPoint</vt:lpstr>
      <vt:lpstr>Рис. 16. Фінські ножі — холодна зброя та їх будова: а — клинок; б— рукоятка: 1 — вістря; 2 — скіс; 3 — обух; 4—лезо; 5—кільце; 6 — рукоятка; 7— наконечник </vt:lpstr>
      <vt:lpstr>Висновки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 11 «Сліди вогнепальної і холодної зброї»  з навчальної дисципліни «Криміналістичне слідознавство»  </dc:title>
  <dc:creator>Лима</dc:creator>
  <cp:lastModifiedBy>Пользователь</cp:lastModifiedBy>
  <cp:revision>23</cp:revision>
  <dcterms:created xsi:type="dcterms:W3CDTF">2016-09-13T11:43:13Z</dcterms:created>
  <dcterms:modified xsi:type="dcterms:W3CDTF">2018-11-07T06:56:51Z</dcterms:modified>
</cp:coreProperties>
</file>