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9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A4EBA-A280-4DA1-A66B-50C54381DA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F6DB096-8BE8-4947-8B21-6B344730152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СИСТЕМА  ЗБРОЄЗНАВСТВА </a:t>
          </a:r>
        </a:p>
      </dgm:t>
    </dgm:pt>
    <dgm:pt modelId="{3F5481BD-E5DA-413D-BA01-E20EFFFE920C}" type="parTrans" cxnId="{5B5FFD28-90C4-4255-AF08-6D51B58CE7BA}">
      <dgm:prSet/>
      <dgm:spPr/>
      <dgm:t>
        <a:bodyPr/>
        <a:lstStyle/>
        <a:p>
          <a:endParaRPr lang="ru-RU"/>
        </a:p>
      </dgm:t>
    </dgm:pt>
    <dgm:pt modelId="{2C015E1D-C519-48A5-9D54-36BBDFDCB3F6}" type="sibTrans" cxnId="{5B5FFD28-90C4-4255-AF08-6D51B58CE7BA}">
      <dgm:prSet/>
      <dgm:spPr/>
      <dgm:t>
        <a:bodyPr/>
        <a:lstStyle/>
        <a:p>
          <a:endParaRPr lang="ru-RU"/>
        </a:p>
      </dgm:t>
    </dgm:pt>
    <dgm:pt modelId="{8C18A580-2E0D-48B7-8C6A-2D6E06AD2F2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Криміналістичне дослідження вогнепальної  зброї та слідів її застосування</a:t>
          </a:r>
          <a:endParaRPr kumimoji="0" lang="ru-RU" sz="18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E57702C3-A9CB-4034-87A0-D4FE087806A9}" type="parTrans" cxnId="{8E7FB8EC-211A-4F6E-B84C-83A6E500E242}">
      <dgm:prSet/>
      <dgm:spPr/>
      <dgm:t>
        <a:bodyPr/>
        <a:lstStyle/>
        <a:p>
          <a:endParaRPr lang="ru-RU"/>
        </a:p>
      </dgm:t>
    </dgm:pt>
    <dgm:pt modelId="{C79418E7-5CE5-4722-9255-EB66FA8BDEBF}" type="sibTrans" cxnId="{8E7FB8EC-211A-4F6E-B84C-83A6E500E242}">
      <dgm:prSet/>
      <dgm:spPr/>
      <dgm:t>
        <a:bodyPr/>
        <a:lstStyle/>
        <a:p>
          <a:endParaRPr lang="ru-RU"/>
        </a:p>
      </dgm:t>
    </dgm:pt>
    <dgm:pt modelId="{33AA6C72-341C-454E-A3B6-280BDC7B4F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Криміналістичне дослідження вибухових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пристроїв і речовин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та слідів їх застосування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7CC99E84-C83E-4A1B-875B-60A78FC17491}" type="parTrans" cxnId="{324653D1-391F-4BBD-94F5-C4F1FBE84975}">
      <dgm:prSet/>
      <dgm:spPr/>
      <dgm:t>
        <a:bodyPr/>
        <a:lstStyle/>
        <a:p>
          <a:endParaRPr lang="ru-RU"/>
        </a:p>
      </dgm:t>
    </dgm:pt>
    <dgm:pt modelId="{BA5D3EF3-6C4A-406E-B9CF-F0C200F9E942}" type="sibTrans" cxnId="{324653D1-391F-4BBD-94F5-C4F1FBE84975}">
      <dgm:prSet/>
      <dgm:spPr/>
      <dgm:t>
        <a:bodyPr/>
        <a:lstStyle/>
        <a:p>
          <a:endParaRPr lang="ru-RU"/>
        </a:p>
      </dgm:t>
    </dgm:pt>
    <dgm:pt modelId="{E08583A3-87F8-49D6-BFF9-7630AF0DE6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Криміналістичне дослідження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холодної зброї та слідів її застосування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4FAFFF50-2430-416F-A115-4A1345C66B38}" type="parTrans" cxnId="{0D9EEA66-D752-493A-89B9-D19CF7C4215F}">
      <dgm:prSet/>
      <dgm:spPr/>
      <dgm:t>
        <a:bodyPr/>
        <a:lstStyle/>
        <a:p>
          <a:endParaRPr lang="ru-RU"/>
        </a:p>
      </dgm:t>
    </dgm:pt>
    <dgm:pt modelId="{8AF0C740-B7C1-46E4-B247-8AACF0132D0B}" type="sibTrans" cxnId="{0D9EEA66-D752-493A-89B9-D19CF7C4215F}">
      <dgm:prSet/>
      <dgm:spPr/>
      <dgm:t>
        <a:bodyPr/>
        <a:lstStyle/>
        <a:p>
          <a:endParaRPr lang="ru-RU"/>
        </a:p>
      </dgm:t>
    </dgm:pt>
    <dgm:pt modelId="{43F0CFC2-3ABC-4A35-BDBB-3B4BA661B49D}" type="pres">
      <dgm:prSet presAssocID="{91AA4EBA-A280-4DA1-A66B-50C54381DA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52FBE2-190E-4968-9234-A834F3D4AF28}" type="pres">
      <dgm:prSet presAssocID="{FF6DB096-8BE8-4947-8B21-6B344730152B}" presName="hierRoot1" presStyleCnt="0">
        <dgm:presLayoutVars>
          <dgm:hierBranch val="hang"/>
        </dgm:presLayoutVars>
      </dgm:prSet>
      <dgm:spPr/>
    </dgm:pt>
    <dgm:pt modelId="{C8707FF5-02B0-488D-998B-393518BC35C3}" type="pres">
      <dgm:prSet presAssocID="{FF6DB096-8BE8-4947-8B21-6B344730152B}" presName="rootComposite1" presStyleCnt="0"/>
      <dgm:spPr/>
    </dgm:pt>
    <dgm:pt modelId="{18A3A5CE-ADE8-4B21-8B80-4EF9AA82C84B}" type="pres">
      <dgm:prSet presAssocID="{FF6DB096-8BE8-4947-8B21-6B344730152B}" presName="rootText1" presStyleLbl="node0" presStyleIdx="0" presStyleCnt="1" custScaleX="39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889D1-DE30-4717-8363-992B102ABB38}" type="pres">
      <dgm:prSet presAssocID="{FF6DB096-8BE8-4947-8B21-6B34473015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BB7C7C2-1AE3-4114-9620-3BE2F918F6F0}" type="pres">
      <dgm:prSet presAssocID="{FF6DB096-8BE8-4947-8B21-6B344730152B}" presName="hierChild2" presStyleCnt="0"/>
      <dgm:spPr/>
    </dgm:pt>
    <dgm:pt modelId="{0483152E-FAC6-4B42-9410-0B2F323D6467}" type="pres">
      <dgm:prSet presAssocID="{E57702C3-A9CB-4034-87A0-D4FE087806A9}" presName="Name48" presStyleLbl="parChTrans1D2" presStyleIdx="0" presStyleCnt="3"/>
      <dgm:spPr/>
      <dgm:t>
        <a:bodyPr/>
        <a:lstStyle/>
        <a:p>
          <a:endParaRPr lang="ru-RU"/>
        </a:p>
      </dgm:t>
    </dgm:pt>
    <dgm:pt modelId="{DBD1FD6C-84B8-449F-A628-A6992BB1373C}" type="pres">
      <dgm:prSet presAssocID="{8C18A580-2E0D-48B7-8C6A-2D6E06AD2F26}" presName="hierRoot2" presStyleCnt="0">
        <dgm:presLayoutVars>
          <dgm:hierBranch/>
        </dgm:presLayoutVars>
      </dgm:prSet>
      <dgm:spPr/>
    </dgm:pt>
    <dgm:pt modelId="{EA79833A-B526-4487-AF9F-1646635BBD21}" type="pres">
      <dgm:prSet presAssocID="{8C18A580-2E0D-48B7-8C6A-2D6E06AD2F26}" presName="rootComposite" presStyleCnt="0"/>
      <dgm:spPr/>
    </dgm:pt>
    <dgm:pt modelId="{2D822CE8-A232-43D7-A9B7-8212CE736E05}" type="pres">
      <dgm:prSet presAssocID="{8C18A580-2E0D-48B7-8C6A-2D6E06AD2F26}" presName="rootText" presStyleLbl="node2" presStyleIdx="0" presStyleCnt="3" custScaleX="465543" custScaleY="181706" custLinFactX="-7177" custLinFactNeighborX="-100000" custLinFactNeighborY="-2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2130A6-89CA-4D53-9075-0F1A40B546D6}" type="pres">
      <dgm:prSet presAssocID="{8C18A580-2E0D-48B7-8C6A-2D6E06AD2F26}" presName="rootConnector" presStyleLbl="node2" presStyleIdx="0" presStyleCnt="3"/>
      <dgm:spPr/>
      <dgm:t>
        <a:bodyPr/>
        <a:lstStyle/>
        <a:p>
          <a:endParaRPr lang="ru-RU"/>
        </a:p>
      </dgm:t>
    </dgm:pt>
    <dgm:pt modelId="{5E74849A-C500-490A-927E-3C91A9E592C4}" type="pres">
      <dgm:prSet presAssocID="{8C18A580-2E0D-48B7-8C6A-2D6E06AD2F26}" presName="hierChild4" presStyleCnt="0"/>
      <dgm:spPr/>
    </dgm:pt>
    <dgm:pt modelId="{870F0359-DBAE-4D05-9513-A0639F37D76A}" type="pres">
      <dgm:prSet presAssocID="{8C18A580-2E0D-48B7-8C6A-2D6E06AD2F26}" presName="hierChild5" presStyleCnt="0"/>
      <dgm:spPr/>
    </dgm:pt>
    <dgm:pt modelId="{0044CAFC-571E-4E1E-AE31-AE7AA6068084}" type="pres">
      <dgm:prSet presAssocID="{7CC99E84-C83E-4A1B-875B-60A78FC17491}" presName="Name48" presStyleLbl="parChTrans1D2" presStyleIdx="1" presStyleCnt="3"/>
      <dgm:spPr/>
      <dgm:t>
        <a:bodyPr/>
        <a:lstStyle/>
        <a:p>
          <a:endParaRPr lang="ru-RU"/>
        </a:p>
      </dgm:t>
    </dgm:pt>
    <dgm:pt modelId="{C5E4B1A4-FA22-4C2C-A696-991F35689BF4}" type="pres">
      <dgm:prSet presAssocID="{33AA6C72-341C-454E-A3B6-280BDC7B4FFB}" presName="hierRoot2" presStyleCnt="0">
        <dgm:presLayoutVars>
          <dgm:hierBranch/>
        </dgm:presLayoutVars>
      </dgm:prSet>
      <dgm:spPr/>
    </dgm:pt>
    <dgm:pt modelId="{419052E7-AF92-47D5-A20B-20B41C34665F}" type="pres">
      <dgm:prSet presAssocID="{33AA6C72-341C-454E-A3B6-280BDC7B4FFB}" presName="rootComposite" presStyleCnt="0"/>
      <dgm:spPr/>
    </dgm:pt>
    <dgm:pt modelId="{808E1DA2-93C9-446D-BD3B-FB3A849B0BFB}" type="pres">
      <dgm:prSet presAssocID="{33AA6C72-341C-454E-A3B6-280BDC7B4FFB}" presName="rootText" presStyleLbl="node2" presStyleIdx="1" presStyleCnt="3" custScaleX="424163" custScaleY="191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584CDD-481D-4EA8-8962-6062D18E6774}" type="pres">
      <dgm:prSet presAssocID="{33AA6C72-341C-454E-A3B6-280BDC7B4FFB}" presName="rootConnector" presStyleLbl="node2" presStyleIdx="1" presStyleCnt="3"/>
      <dgm:spPr/>
      <dgm:t>
        <a:bodyPr/>
        <a:lstStyle/>
        <a:p>
          <a:endParaRPr lang="ru-RU"/>
        </a:p>
      </dgm:t>
    </dgm:pt>
    <dgm:pt modelId="{CF1F344A-B06D-44D7-83AB-C1181ECDC513}" type="pres">
      <dgm:prSet presAssocID="{33AA6C72-341C-454E-A3B6-280BDC7B4FFB}" presName="hierChild4" presStyleCnt="0"/>
      <dgm:spPr/>
    </dgm:pt>
    <dgm:pt modelId="{E5DD6AC7-9D88-4C3D-A1C2-4D3A993951A8}" type="pres">
      <dgm:prSet presAssocID="{33AA6C72-341C-454E-A3B6-280BDC7B4FFB}" presName="hierChild5" presStyleCnt="0"/>
      <dgm:spPr/>
    </dgm:pt>
    <dgm:pt modelId="{0F0A0B12-5BC9-47CD-9F24-0FC9DEB47EAF}" type="pres">
      <dgm:prSet presAssocID="{4FAFFF50-2430-416F-A115-4A1345C66B38}" presName="Name48" presStyleLbl="parChTrans1D2" presStyleIdx="2" presStyleCnt="3"/>
      <dgm:spPr/>
      <dgm:t>
        <a:bodyPr/>
        <a:lstStyle/>
        <a:p>
          <a:endParaRPr lang="ru-RU"/>
        </a:p>
      </dgm:t>
    </dgm:pt>
    <dgm:pt modelId="{3980B109-181F-464C-9631-CAD216326BA1}" type="pres">
      <dgm:prSet presAssocID="{E08583A3-87F8-49D6-BFF9-7630AF0DE604}" presName="hierRoot2" presStyleCnt="0">
        <dgm:presLayoutVars>
          <dgm:hierBranch/>
        </dgm:presLayoutVars>
      </dgm:prSet>
      <dgm:spPr/>
    </dgm:pt>
    <dgm:pt modelId="{B8EFB041-DEE5-4452-BA56-76E5CEA4CDB1}" type="pres">
      <dgm:prSet presAssocID="{E08583A3-87F8-49D6-BFF9-7630AF0DE604}" presName="rootComposite" presStyleCnt="0"/>
      <dgm:spPr/>
    </dgm:pt>
    <dgm:pt modelId="{ECE3DC65-6D95-414E-8E6C-EDBC7A7F8B8D}" type="pres">
      <dgm:prSet presAssocID="{E08583A3-87F8-49D6-BFF9-7630AF0DE604}" presName="rootText" presStyleLbl="node2" presStyleIdx="2" presStyleCnt="3" custScaleX="415901" custScaleY="167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5E5889-9598-4C70-8207-224E2A637947}" type="pres">
      <dgm:prSet presAssocID="{E08583A3-87F8-49D6-BFF9-7630AF0DE604}" presName="rootConnector" presStyleLbl="node2" presStyleIdx="2" presStyleCnt="3"/>
      <dgm:spPr/>
      <dgm:t>
        <a:bodyPr/>
        <a:lstStyle/>
        <a:p>
          <a:endParaRPr lang="ru-RU"/>
        </a:p>
      </dgm:t>
    </dgm:pt>
    <dgm:pt modelId="{D6DA6D50-0D45-47CF-9984-F3E1FA114B22}" type="pres">
      <dgm:prSet presAssocID="{E08583A3-87F8-49D6-BFF9-7630AF0DE604}" presName="hierChild4" presStyleCnt="0"/>
      <dgm:spPr/>
    </dgm:pt>
    <dgm:pt modelId="{9C6D1692-EEB5-4B81-86BE-13738B8F15CD}" type="pres">
      <dgm:prSet presAssocID="{E08583A3-87F8-49D6-BFF9-7630AF0DE604}" presName="hierChild5" presStyleCnt="0"/>
      <dgm:spPr/>
    </dgm:pt>
    <dgm:pt modelId="{21A8A6BB-76E3-4004-8A8B-58C5B377A0C8}" type="pres">
      <dgm:prSet presAssocID="{FF6DB096-8BE8-4947-8B21-6B344730152B}" presName="hierChild3" presStyleCnt="0"/>
      <dgm:spPr/>
    </dgm:pt>
  </dgm:ptLst>
  <dgm:cxnLst>
    <dgm:cxn modelId="{A1C4FCC1-394D-4C95-9960-995B39863FF4}" type="presOf" srcId="{E08583A3-87F8-49D6-BFF9-7630AF0DE604}" destId="{ECE3DC65-6D95-414E-8E6C-EDBC7A7F8B8D}" srcOrd="0" destOrd="0" presId="urn:microsoft.com/office/officeart/2005/8/layout/orgChart1"/>
    <dgm:cxn modelId="{5B5FFD28-90C4-4255-AF08-6D51B58CE7BA}" srcId="{91AA4EBA-A280-4DA1-A66B-50C54381DA45}" destId="{FF6DB096-8BE8-4947-8B21-6B344730152B}" srcOrd="0" destOrd="0" parTransId="{3F5481BD-E5DA-413D-BA01-E20EFFFE920C}" sibTransId="{2C015E1D-C519-48A5-9D54-36BBDFDCB3F6}"/>
    <dgm:cxn modelId="{D602ACCF-C298-408A-83F7-A201E644AAFA}" type="presOf" srcId="{E08583A3-87F8-49D6-BFF9-7630AF0DE604}" destId="{D65E5889-9598-4C70-8207-224E2A637947}" srcOrd="1" destOrd="0" presId="urn:microsoft.com/office/officeart/2005/8/layout/orgChart1"/>
    <dgm:cxn modelId="{324653D1-391F-4BBD-94F5-C4F1FBE84975}" srcId="{FF6DB096-8BE8-4947-8B21-6B344730152B}" destId="{33AA6C72-341C-454E-A3B6-280BDC7B4FFB}" srcOrd="1" destOrd="0" parTransId="{7CC99E84-C83E-4A1B-875B-60A78FC17491}" sibTransId="{BA5D3EF3-6C4A-406E-B9CF-F0C200F9E942}"/>
    <dgm:cxn modelId="{F8E600AE-D17D-48EA-B31A-067175D1A374}" type="presOf" srcId="{33AA6C72-341C-454E-A3B6-280BDC7B4FFB}" destId="{2A584CDD-481D-4EA8-8962-6062D18E6774}" srcOrd="1" destOrd="0" presId="urn:microsoft.com/office/officeart/2005/8/layout/orgChart1"/>
    <dgm:cxn modelId="{44DFAB88-0159-408E-9E1F-F1C9E24C65B5}" type="presOf" srcId="{FF6DB096-8BE8-4947-8B21-6B344730152B}" destId="{18A3A5CE-ADE8-4B21-8B80-4EF9AA82C84B}" srcOrd="0" destOrd="0" presId="urn:microsoft.com/office/officeart/2005/8/layout/orgChart1"/>
    <dgm:cxn modelId="{8E7FB8EC-211A-4F6E-B84C-83A6E500E242}" srcId="{FF6DB096-8BE8-4947-8B21-6B344730152B}" destId="{8C18A580-2E0D-48B7-8C6A-2D6E06AD2F26}" srcOrd="0" destOrd="0" parTransId="{E57702C3-A9CB-4034-87A0-D4FE087806A9}" sibTransId="{C79418E7-5CE5-4722-9255-EB66FA8BDEBF}"/>
    <dgm:cxn modelId="{A73BC051-0276-43F6-9262-466921B81EA5}" type="presOf" srcId="{8C18A580-2E0D-48B7-8C6A-2D6E06AD2F26}" destId="{472130A6-89CA-4D53-9075-0F1A40B546D6}" srcOrd="1" destOrd="0" presId="urn:microsoft.com/office/officeart/2005/8/layout/orgChart1"/>
    <dgm:cxn modelId="{4F7B00FA-1811-4871-A9C1-61C27C30D33C}" type="presOf" srcId="{E57702C3-A9CB-4034-87A0-D4FE087806A9}" destId="{0483152E-FAC6-4B42-9410-0B2F323D6467}" srcOrd="0" destOrd="0" presId="urn:microsoft.com/office/officeart/2005/8/layout/orgChart1"/>
    <dgm:cxn modelId="{A64CF9D8-BAAC-4C32-AB53-66DD9A7D1D1F}" type="presOf" srcId="{7CC99E84-C83E-4A1B-875B-60A78FC17491}" destId="{0044CAFC-571E-4E1E-AE31-AE7AA6068084}" srcOrd="0" destOrd="0" presId="urn:microsoft.com/office/officeart/2005/8/layout/orgChart1"/>
    <dgm:cxn modelId="{B8B496B5-2045-4C72-916A-FE2A4788BB57}" type="presOf" srcId="{FF6DB096-8BE8-4947-8B21-6B344730152B}" destId="{48D889D1-DE30-4717-8363-992B102ABB38}" srcOrd="1" destOrd="0" presId="urn:microsoft.com/office/officeart/2005/8/layout/orgChart1"/>
    <dgm:cxn modelId="{D23AD0DB-ABB5-413F-AF84-70067105EDAF}" type="presOf" srcId="{33AA6C72-341C-454E-A3B6-280BDC7B4FFB}" destId="{808E1DA2-93C9-446D-BD3B-FB3A849B0BFB}" srcOrd="0" destOrd="0" presId="urn:microsoft.com/office/officeart/2005/8/layout/orgChart1"/>
    <dgm:cxn modelId="{0D9EEA66-D752-493A-89B9-D19CF7C4215F}" srcId="{FF6DB096-8BE8-4947-8B21-6B344730152B}" destId="{E08583A3-87F8-49D6-BFF9-7630AF0DE604}" srcOrd="2" destOrd="0" parTransId="{4FAFFF50-2430-416F-A115-4A1345C66B38}" sibTransId="{8AF0C740-B7C1-46E4-B247-8AACF0132D0B}"/>
    <dgm:cxn modelId="{354A6F28-C59C-4001-B667-403C31AA1AA4}" type="presOf" srcId="{4FAFFF50-2430-416F-A115-4A1345C66B38}" destId="{0F0A0B12-5BC9-47CD-9F24-0FC9DEB47EAF}" srcOrd="0" destOrd="0" presId="urn:microsoft.com/office/officeart/2005/8/layout/orgChart1"/>
    <dgm:cxn modelId="{3900963E-497B-4756-8849-664D81553800}" type="presOf" srcId="{8C18A580-2E0D-48B7-8C6A-2D6E06AD2F26}" destId="{2D822CE8-A232-43D7-A9B7-8212CE736E05}" srcOrd="0" destOrd="0" presId="urn:microsoft.com/office/officeart/2005/8/layout/orgChart1"/>
    <dgm:cxn modelId="{AFAAF630-0F36-4EC0-A3DB-DD71913CD1B5}" type="presOf" srcId="{91AA4EBA-A280-4DA1-A66B-50C54381DA45}" destId="{43F0CFC2-3ABC-4A35-BDBB-3B4BA661B49D}" srcOrd="0" destOrd="0" presId="urn:microsoft.com/office/officeart/2005/8/layout/orgChart1"/>
    <dgm:cxn modelId="{63BFDE2E-DAC3-44CB-8846-E9BC141B132D}" type="presParOf" srcId="{43F0CFC2-3ABC-4A35-BDBB-3B4BA661B49D}" destId="{C652FBE2-190E-4968-9234-A834F3D4AF28}" srcOrd="0" destOrd="0" presId="urn:microsoft.com/office/officeart/2005/8/layout/orgChart1"/>
    <dgm:cxn modelId="{83E76DB7-022A-47AD-864B-3AF6DD4089D0}" type="presParOf" srcId="{C652FBE2-190E-4968-9234-A834F3D4AF28}" destId="{C8707FF5-02B0-488D-998B-393518BC35C3}" srcOrd="0" destOrd="0" presId="urn:microsoft.com/office/officeart/2005/8/layout/orgChart1"/>
    <dgm:cxn modelId="{AC4EF677-89DD-47F8-9BC4-0DCDA76C90D0}" type="presParOf" srcId="{C8707FF5-02B0-488D-998B-393518BC35C3}" destId="{18A3A5CE-ADE8-4B21-8B80-4EF9AA82C84B}" srcOrd="0" destOrd="0" presId="urn:microsoft.com/office/officeart/2005/8/layout/orgChart1"/>
    <dgm:cxn modelId="{622ACD0F-4DFA-4DE3-8CA7-ADA41B0E38FD}" type="presParOf" srcId="{C8707FF5-02B0-488D-998B-393518BC35C3}" destId="{48D889D1-DE30-4717-8363-992B102ABB38}" srcOrd="1" destOrd="0" presId="urn:microsoft.com/office/officeart/2005/8/layout/orgChart1"/>
    <dgm:cxn modelId="{0A2F40CC-5F61-4B41-9FFA-CF0FE86242FD}" type="presParOf" srcId="{C652FBE2-190E-4968-9234-A834F3D4AF28}" destId="{8BB7C7C2-1AE3-4114-9620-3BE2F918F6F0}" srcOrd="1" destOrd="0" presId="urn:microsoft.com/office/officeart/2005/8/layout/orgChart1"/>
    <dgm:cxn modelId="{309090C4-B05E-4B9B-B2A6-E86DD32468B3}" type="presParOf" srcId="{8BB7C7C2-1AE3-4114-9620-3BE2F918F6F0}" destId="{0483152E-FAC6-4B42-9410-0B2F323D6467}" srcOrd="0" destOrd="0" presId="urn:microsoft.com/office/officeart/2005/8/layout/orgChart1"/>
    <dgm:cxn modelId="{5264B911-CF20-44C9-8891-E5F1EAE66463}" type="presParOf" srcId="{8BB7C7C2-1AE3-4114-9620-3BE2F918F6F0}" destId="{DBD1FD6C-84B8-449F-A628-A6992BB1373C}" srcOrd="1" destOrd="0" presId="urn:microsoft.com/office/officeart/2005/8/layout/orgChart1"/>
    <dgm:cxn modelId="{64F2C6AE-D2D2-4D92-811B-293A183DEFE1}" type="presParOf" srcId="{DBD1FD6C-84B8-449F-A628-A6992BB1373C}" destId="{EA79833A-B526-4487-AF9F-1646635BBD21}" srcOrd="0" destOrd="0" presId="urn:microsoft.com/office/officeart/2005/8/layout/orgChart1"/>
    <dgm:cxn modelId="{72A552E8-005F-4C38-8CBD-AA31BFFA03EB}" type="presParOf" srcId="{EA79833A-B526-4487-AF9F-1646635BBD21}" destId="{2D822CE8-A232-43D7-A9B7-8212CE736E05}" srcOrd="0" destOrd="0" presId="urn:microsoft.com/office/officeart/2005/8/layout/orgChart1"/>
    <dgm:cxn modelId="{566A63AD-1601-401E-8787-DCA42D6D233B}" type="presParOf" srcId="{EA79833A-B526-4487-AF9F-1646635BBD21}" destId="{472130A6-89CA-4D53-9075-0F1A40B546D6}" srcOrd="1" destOrd="0" presId="urn:microsoft.com/office/officeart/2005/8/layout/orgChart1"/>
    <dgm:cxn modelId="{74C9B15C-2AC7-44DA-97AF-74B3373AA611}" type="presParOf" srcId="{DBD1FD6C-84B8-449F-A628-A6992BB1373C}" destId="{5E74849A-C500-490A-927E-3C91A9E592C4}" srcOrd="1" destOrd="0" presId="urn:microsoft.com/office/officeart/2005/8/layout/orgChart1"/>
    <dgm:cxn modelId="{A06E5193-75C8-4069-A4AB-B7E1ED5BE41E}" type="presParOf" srcId="{DBD1FD6C-84B8-449F-A628-A6992BB1373C}" destId="{870F0359-DBAE-4D05-9513-A0639F37D76A}" srcOrd="2" destOrd="0" presId="urn:microsoft.com/office/officeart/2005/8/layout/orgChart1"/>
    <dgm:cxn modelId="{23D67E99-C71E-4C54-88F2-43658EE6E8D1}" type="presParOf" srcId="{8BB7C7C2-1AE3-4114-9620-3BE2F918F6F0}" destId="{0044CAFC-571E-4E1E-AE31-AE7AA6068084}" srcOrd="2" destOrd="0" presId="urn:microsoft.com/office/officeart/2005/8/layout/orgChart1"/>
    <dgm:cxn modelId="{EAF4839E-1F9A-4167-BCC8-47C7AFDA4329}" type="presParOf" srcId="{8BB7C7C2-1AE3-4114-9620-3BE2F918F6F0}" destId="{C5E4B1A4-FA22-4C2C-A696-991F35689BF4}" srcOrd="3" destOrd="0" presId="urn:microsoft.com/office/officeart/2005/8/layout/orgChart1"/>
    <dgm:cxn modelId="{53455643-1028-49AE-BBC1-D78C6E288F51}" type="presParOf" srcId="{C5E4B1A4-FA22-4C2C-A696-991F35689BF4}" destId="{419052E7-AF92-47D5-A20B-20B41C34665F}" srcOrd="0" destOrd="0" presId="urn:microsoft.com/office/officeart/2005/8/layout/orgChart1"/>
    <dgm:cxn modelId="{C8ED4DB5-A62C-4EA2-8CAE-13E4A514943D}" type="presParOf" srcId="{419052E7-AF92-47D5-A20B-20B41C34665F}" destId="{808E1DA2-93C9-446D-BD3B-FB3A849B0BFB}" srcOrd="0" destOrd="0" presId="urn:microsoft.com/office/officeart/2005/8/layout/orgChart1"/>
    <dgm:cxn modelId="{D6E74917-484C-4B63-AA8B-C6B3F3C329AB}" type="presParOf" srcId="{419052E7-AF92-47D5-A20B-20B41C34665F}" destId="{2A584CDD-481D-4EA8-8962-6062D18E6774}" srcOrd="1" destOrd="0" presId="urn:microsoft.com/office/officeart/2005/8/layout/orgChart1"/>
    <dgm:cxn modelId="{A8880BE4-7BFD-48E3-9F8F-8047C3BA7634}" type="presParOf" srcId="{C5E4B1A4-FA22-4C2C-A696-991F35689BF4}" destId="{CF1F344A-B06D-44D7-83AB-C1181ECDC513}" srcOrd="1" destOrd="0" presId="urn:microsoft.com/office/officeart/2005/8/layout/orgChart1"/>
    <dgm:cxn modelId="{A7F31A72-6BF9-4644-9FE2-88D5B504AFDE}" type="presParOf" srcId="{C5E4B1A4-FA22-4C2C-A696-991F35689BF4}" destId="{E5DD6AC7-9D88-4C3D-A1C2-4D3A993951A8}" srcOrd="2" destOrd="0" presId="urn:microsoft.com/office/officeart/2005/8/layout/orgChart1"/>
    <dgm:cxn modelId="{AA7D0929-0585-4F4D-A06F-AEA1A983BAF9}" type="presParOf" srcId="{8BB7C7C2-1AE3-4114-9620-3BE2F918F6F0}" destId="{0F0A0B12-5BC9-47CD-9F24-0FC9DEB47EAF}" srcOrd="4" destOrd="0" presId="urn:microsoft.com/office/officeart/2005/8/layout/orgChart1"/>
    <dgm:cxn modelId="{840E32A9-7BC8-402C-9BA9-133D9BD610E4}" type="presParOf" srcId="{8BB7C7C2-1AE3-4114-9620-3BE2F918F6F0}" destId="{3980B109-181F-464C-9631-CAD216326BA1}" srcOrd="5" destOrd="0" presId="urn:microsoft.com/office/officeart/2005/8/layout/orgChart1"/>
    <dgm:cxn modelId="{D30C4312-F7FC-4C9F-859F-70526E02D7E5}" type="presParOf" srcId="{3980B109-181F-464C-9631-CAD216326BA1}" destId="{B8EFB041-DEE5-4452-BA56-76E5CEA4CDB1}" srcOrd="0" destOrd="0" presId="urn:microsoft.com/office/officeart/2005/8/layout/orgChart1"/>
    <dgm:cxn modelId="{EE451EBF-A201-4297-8122-B01757D185B9}" type="presParOf" srcId="{B8EFB041-DEE5-4452-BA56-76E5CEA4CDB1}" destId="{ECE3DC65-6D95-414E-8E6C-EDBC7A7F8B8D}" srcOrd="0" destOrd="0" presId="urn:microsoft.com/office/officeart/2005/8/layout/orgChart1"/>
    <dgm:cxn modelId="{8D801BEF-80D1-47B0-8CC6-4BD1E9A29760}" type="presParOf" srcId="{B8EFB041-DEE5-4452-BA56-76E5CEA4CDB1}" destId="{D65E5889-9598-4C70-8207-224E2A637947}" srcOrd="1" destOrd="0" presId="urn:microsoft.com/office/officeart/2005/8/layout/orgChart1"/>
    <dgm:cxn modelId="{2BCC1FDD-831A-4C37-A5DA-D63486EDDC9E}" type="presParOf" srcId="{3980B109-181F-464C-9631-CAD216326BA1}" destId="{D6DA6D50-0D45-47CF-9984-F3E1FA114B22}" srcOrd="1" destOrd="0" presId="urn:microsoft.com/office/officeart/2005/8/layout/orgChart1"/>
    <dgm:cxn modelId="{CE549793-6F09-461A-909B-A86595C179A8}" type="presParOf" srcId="{3980B109-181F-464C-9631-CAD216326BA1}" destId="{9C6D1692-EEB5-4B81-86BE-13738B8F15CD}" srcOrd="2" destOrd="0" presId="urn:microsoft.com/office/officeart/2005/8/layout/orgChart1"/>
    <dgm:cxn modelId="{F836DC89-2765-4586-8225-52707E185A8A}" type="presParOf" srcId="{C652FBE2-190E-4968-9234-A834F3D4AF28}" destId="{21A8A6BB-76E3-4004-8A8B-58C5B377A0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32B70-3E2A-4E31-9518-ED5A8B76C24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A218469-942C-49BC-8559-263F7F6B5D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ЗАГАЛЬНІ КОНСТРУКТИВНІ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ОЗНАКИ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ХОЛОДНОЇ ЗБРОЇ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128450CB-EAAD-483B-BE78-D3E48A602B3D}" type="parTrans" cxnId="{0D978FDB-69EB-4FAA-9F5C-A45379F2164F}">
      <dgm:prSet/>
      <dgm:spPr/>
    </dgm:pt>
    <dgm:pt modelId="{B1D4AA25-FCEE-473E-B3CC-8AF84B66411A}" type="sibTrans" cxnId="{0D978FDB-69EB-4FAA-9F5C-A45379F2164F}">
      <dgm:prSet/>
      <dgm:spPr/>
    </dgm:pt>
    <dgm:pt modelId="{1EF9FAE0-B468-4BB8-A6D1-4FCDAEE13E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Наявність деталі (частини)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 спеціально призначеної для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нанесення небезпечних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для життя ушкоджень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C7E452EC-A070-442F-B26B-B67D67A893D0}" type="parTrans" cxnId="{040CB4AE-5A39-4368-98C3-C3E4D904936B}">
      <dgm:prSet/>
      <dgm:spPr/>
    </dgm:pt>
    <dgm:pt modelId="{65593321-BE34-43DE-9EE1-18B733AD608E}" type="sibTrans" cxnId="{040CB4AE-5A39-4368-98C3-C3E4D904936B}">
      <dgm:prSet/>
      <dgm:spPr/>
    </dgm:pt>
    <dgm:pt modelId="{077D1371-8D1D-4FC2-8A53-9334B8F97B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Механічна міцність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усієї конструкції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F8F42426-57F9-4313-9C7A-749D700990EC}" type="parTrans" cxnId="{43145875-8EEA-4096-BD78-B55A411DE74A}">
      <dgm:prSet/>
      <dgm:spPr/>
    </dgm:pt>
    <dgm:pt modelId="{5B3D8460-B294-4F3C-8703-F0ACC4DCAFA7}" type="sibTrans" cxnId="{43145875-8EEA-4096-BD78-B55A411DE74A}">
      <dgm:prSet/>
      <dgm:spPr/>
    </dgm:pt>
    <dgm:pt modelId="{B2941C09-485D-49FA-ABB4-A6C84C2DF9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Наявність пристосування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для утримання в руці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та нанесення ушкоджень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без можливості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самопошкодження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gm:t>
    </dgm:pt>
    <dgm:pt modelId="{607DA5EC-1228-47E7-A602-E8D08D0E3E4F}" type="parTrans" cxnId="{219E55C2-5BBA-49B6-8DD6-30A4753DFF6A}">
      <dgm:prSet/>
      <dgm:spPr/>
    </dgm:pt>
    <dgm:pt modelId="{DF079F3D-A533-4E65-AE3B-84E49255FDAC}" type="sibTrans" cxnId="{219E55C2-5BBA-49B6-8DD6-30A4753DFF6A}">
      <dgm:prSet/>
      <dgm:spPr/>
    </dgm:pt>
    <dgm:pt modelId="{7330DD73-E9A8-418F-9D55-2E53FA11367E}" type="pres">
      <dgm:prSet presAssocID="{0DF32B70-3E2A-4E31-9518-ED5A8B76C2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0B68FB-4966-4312-8A13-DBB196ED197B}" type="pres">
      <dgm:prSet presAssocID="{1A218469-942C-49BC-8559-263F7F6B5D85}" presName="hierRoot1" presStyleCnt="0">
        <dgm:presLayoutVars>
          <dgm:hierBranch/>
        </dgm:presLayoutVars>
      </dgm:prSet>
      <dgm:spPr/>
    </dgm:pt>
    <dgm:pt modelId="{5C386466-7AFC-47CD-99E2-CE16D248D126}" type="pres">
      <dgm:prSet presAssocID="{1A218469-942C-49BC-8559-263F7F6B5D85}" presName="rootComposite1" presStyleCnt="0"/>
      <dgm:spPr/>
    </dgm:pt>
    <dgm:pt modelId="{47637247-7D97-48ED-98B8-1442DF660918}" type="pres">
      <dgm:prSet presAssocID="{1A218469-942C-49BC-8559-263F7F6B5D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E2034E-3352-4308-8A80-A812F5B4CC6E}" type="pres">
      <dgm:prSet presAssocID="{1A218469-942C-49BC-8559-263F7F6B5D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8AF989-3AAF-4212-8051-1A7595A59C16}" type="pres">
      <dgm:prSet presAssocID="{1A218469-942C-49BC-8559-263F7F6B5D85}" presName="hierChild2" presStyleCnt="0"/>
      <dgm:spPr/>
    </dgm:pt>
    <dgm:pt modelId="{2F26EBA1-53C0-47AB-A3D0-43F72DF75F2C}" type="pres">
      <dgm:prSet presAssocID="{C7E452EC-A070-442F-B26B-B67D67A893D0}" presName="Name35" presStyleLbl="parChTrans1D2" presStyleIdx="0" presStyleCnt="3"/>
      <dgm:spPr/>
    </dgm:pt>
    <dgm:pt modelId="{6B188847-39FE-4E25-9BAE-A33870290483}" type="pres">
      <dgm:prSet presAssocID="{1EF9FAE0-B468-4BB8-A6D1-4FCDAEE13E45}" presName="hierRoot2" presStyleCnt="0">
        <dgm:presLayoutVars>
          <dgm:hierBranch/>
        </dgm:presLayoutVars>
      </dgm:prSet>
      <dgm:spPr/>
    </dgm:pt>
    <dgm:pt modelId="{43D1980F-E482-4B97-B809-30D9625AA076}" type="pres">
      <dgm:prSet presAssocID="{1EF9FAE0-B468-4BB8-A6D1-4FCDAEE13E45}" presName="rootComposite" presStyleCnt="0"/>
      <dgm:spPr/>
    </dgm:pt>
    <dgm:pt modelId="{4D993B67-B443-453C-8021-B40ECF6A5F15}" type="pres">
      <dgm:prSet presAssocID="{1EF9FAE0-B468-4BB8-A6D1-4FCDAEE13E4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6D3DF9-7CA6-481A-B4E1-C46B88C4C36C}" type="pres">
      <dgm:prSet presAssocID="{1EF9FAE0-B468-4BB8-A6D1-4FCDAEE13E45}" presName="rootConnector" presStyleLbl="node2" presStyleIdx="0" presStyleCnt="3"/>
      <dgm:spPr/>
      <dgm:t>
        <a:bodyPr/>
        <a:lstStyle/>
        <a:p>
          <a:endParaRPr lang="ru-RU"/>
        </a:p>
      </dgm:t>
    </dgm:pt>
    <dgm:pt modelId="{53B6B4C7-C2FF-4896-AA6C-F05BEEEEC5A1}" type="pres">
      <dgm:prSet presAssocID="{1EF9FAE0-B468-4BB8-A6D1-4FCDAEE13E45}" presName="hierChild4" presStyleCnt="0"/>
      <dgm:spPr/>
    </dgm:pt>
    <dgm:pt modelId="{E717A084-9B1F-444B-B066-094C8D39D739}" type="pres">
      <dgm:prSet presAssocID="{1EF9FAE0-B468-4BB8-A6D1-4FCDAEE13E45}" presName="hierChild5" presStyleCnt="0"/>
      <dgm:spPr/>
    </dgm:pt>
    <dgm:pt modelId="{E5A53F35-C0C2-4F68-A5B3-EDA16B6A6705}" type="pres">
      <dgm:prSet presAssocID="{F8F42426-57F9-4313-9C7A-749D700990EC}" presName="Name35" presStyleLbl="parChTrans1D2" presStyleIdx="1" presStyleCnt="3"/>
      <dgm:spPr/>
    </dgm:pt>
    <dgm:pt modelId="{B956B534-8104-4A1C-B67C-EEEBF1192971}" type="pres">
      <dgm:prSet presAssocID="{077D1371-8D1D-4FC2-8A53-9334B8F97BA5}" presName="hierRoot2" presStyleCnt="0">
        <dgm:presLayoutVars>
          <dgm:hierBranch/>
        </dgm:presLayoutVars>
      </dgm:prSet>
      <dgm:spPr/>
    </dgm:pt>
    <dgm:pt modelId="{F0FE2D2F-E855-4C5B-B52E-14CE16F296AE}" type="pres">
      <dgm:prSet presAssocID="{077D1371-8D1D-4FC2-8A53-9334B8F97BA5}" presName="rootComposite" presStyleCnt="0"/>
      <dgm:spPr/>
    </dgm:pt>
    <dgm:pt modelId="{73314119-9F5B-4E89-8B61-5F42FF8857EA}" type="pres">
      <dgm:prSet presAssocID="{077D1371-8D1D-4FC2-8A53-9334B8F97BA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FBA3C1-7B9D-48BB-B544-035563ABFAC3}" type="pres">
      <dgm:prSet presAssocID="{077D1371-8D1D-4FC2-8A53-9334B8F97BA5}" presName="rootConnector" presStyleLbl="node2" presStyleIdx="1" presStyleCnt="3"/>
      <dgm:spPr/>
      <dgm:t>
        <a:bodyPr/>
        <a:lstStyle/>
        <a:p>
          <a:endParaRPr lang="ru-RU"/>
        </a:p>
      </dgm:t>
    </dgm:pt>
    <dgm:pt modelId="{4648FD83-EA45-4674-B031-5DD13DD52879}" type="pres">
      <dgm:prSet presAssocID="{077D1371-8D1D-4FC2-8A53-9334B8F97BA5}" presName="hierChild4" presStyleCnt="0"/>
      <dgm:spPr/>
    </dgm:pt>
    <dgm:pt modelId="{38DEE925-1B93-45A6-AAAD-2CEA2F70CA6E}" type="pres">
      <dgm:prSet presAssocID="{077D1371-8D1D-4FC2-8A53-9334B8F97BA5}" presName="hierChild5" presStyleCnt="0"/>
      <dgm:spPr/>
    </dgm:pt>
    <dgm:pt modelId="{D14B35AD-AE45-4912-8FC1-3D197E5E0572}" type="pres">
      <dgm:prSet presAssocID="{607DA5EC-1228-47E7-A602-E8D08D0E3E4F}" presName="Name35" presStyleLbl="parChTrans1D2" presStyleIdx="2" presStyleCnt="3"/>
      <dgm:spPr/>
    </dgm:pt>
    <dgm:pt modelId="{48CC0963-7699-46A0-B160-296DA238C3AB}" type="pres">
      <dgm:prSet presAssocID="{B2941C09-485D-49FA-ABB4-A6C84C2DF93B}" presName="hierRoot2" presStyleCnt="0">
        <dgm:presLayoutVars>
          <dgm:hierBranch/>
        </dgm:presLayoutVars>
      </dgm:prSet>
      <dgm:spPr/>
    </dgm:pt>
    <dgm:pt modelId="{E97B97FA-73FB-4022-B8EC-BEFE4FE22FA8}" type="pres">
      <dgm:prSet presAssocID="{B2941C09-485D-49FA-ABB4-A6C84C2DF93B}" presName="rootComposite" presStyleCnt="0"/>
      <dgm:spPr/>
    </dgm:pt>
    <dgm:pt modelId="{3BF73216-8228-4963-AC42-C10305EDEA35}" type="pres">
      <dgm:prSet presAssocID="{B2941C09-485D-49FA-ABB4-A6C84C2DF93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E666F-084E-45BD-8E61-A87935C48843}" type="pres">
      <dgm:prSet presAssocID="{B2941C09-485D-49FA-ABB4-A6C84C2DF93B}" presName="rootConnector" presStyleLbl="node2" presStyleIdx="2" presStyleCnt="3"/>
      <dgm:spPr/>
      <dgm:t>
        <a:bodyPr/>
        <a:lstStyle/>
        <a:p>
          <a:endParaRPr lang="ru-RU"/>
        </a:p>
      </dgm:t>
    </dgm:pt>
    <dgm:pt modelId="{60502FD8-346D-4CF8-9269-56F1ED0059FD}" type="pres">
      <dgm:prSet presAssocID="{B2941C09-485D-49FA-ABB4-A6C84C2DF93B}" presName="hierChild4" presStyleCnt="0"/>
      <dgm:spPr/>
    </dgm:pt>
    <dgm:pt modelId="{893853F2-64B0-48FA-B767-AB8FD52FF5F1}" type="pres">
      <dgm:prSet presAssocID="{B2941C09-485D-49FA-ABB4-A6C84C2DF93B}" presName="hierChild5" presStyleCnt="0"/>
      <dgm:spPr/>
    </dgm:pt>
    <dgm:pt modelId="{CB2699BF-259B-42C0-8DFD-E585CDB3152A}" type="pres">
      <dgm:prSet presAssocID="{1A218469-942C-49BC-8559-263F7F6B5D85}" presName="hierChild3" presStyleCnt="0"/>
      <dgm:spPr/>
    </dgm:pt>
  </dgm:ptLst>
  <dgm:cxnLst>
    <dgm:cxn modelId="{3CE11055-B166-44D7-84F8-02A8F8AB5AAE}" type="presOf" srcId="{1A218469-942C-49BC-8559-263F7F6B5D85}" destId="{31E2034E-3352-4308-8A80-A812F5B4CC6E}" srcOrd="1" destOrd="0" presId="urn:microsoft.com/office/officeart/2005/8/layout/orgChart1"/>
    <dgm:cxn modelId="{43145875-8EEA-4096-BD78-B55A411DE74A}" srcId="{1A218469-942C-49BC-8559-263F7F6B5D85}" destId="{077D1371-8D1D-4FC2-8A53-9334B8F97BA5}" srcOrd="1" destOrd="0" parTransId="{F8F42426-57F9-4313-9C7A-749D700990EC}" sibTransId="{5B3D8460-B294-4F3C-8703-F0ACC4DCAFA7}"/>
    <dgm:cxn modelId="{040CB4AE-5A39-4368-98C3-C3E4D904936B}" srcId="{1A218469-942C-49BC-8559-263F7F6B5D85}" destId="{1EF9FAE0-B468-4BB8-A6D1-4FCDAEE13E45}" srcOrd="0" destOrd="0" parTransId="{C7E452EC-A070-442F-B26B-B67D67A893D0}" sibTransId="{65593321-BE34-43DE-9EE1-18B733AD608E}"/>
    <dgm:cxn modelId="{0D978FDB-69EB-4FAA-9F5C-A45379F2164F}" srcId="{0DF32B70-3E2A-4E31-9518-ED5A8B76C246}" destId="{1A218469-942C-49BC-8559-263F7F6B5D85}" srcOrd="0" destOrd="0" parTransId="{128450CB-EAAD-483B-BE78-D3E48A602B3D}" sibTransId="{B1D4AA25-FCEE-473E-B3CC-8AF84B66411A}"/>
    <dgm:cxn modelId="{219E55C2-5BBA-49B6-8DD6-30A4753DFF6A}" srcId="{1A218469-942C-49BC-8559-263F7F6B5D85}" destId="{B2941C09-485D-49FA-ABB4-A6C84C2DF93B}" srcOrd="2" destOrd="0" parTransId="{607DA5EC-1228-47E7-A602-E8D08D0E3E4F}" sibTransId="{DF079F3D-A533-4E65-AE3B-84E49255FDAC}"/>
    <dgm:cxn modelId="{02E97996-5744-4F04-91BD-771E14641363}" type="presOf" srcId="{077D1371-8D1D-4FC2-8A53-9334B8F97BA5}" destId="{F6FBA3C1-7B9D-48BB-B544-035563ABFAC3}" srcOrd="1" destOrd="0" presId="urn:microsoft.com/office/officeart/2005/8/layout/orgChart1"/>
    <dgm:cxn modelId="{C9411745-802C-427B-97D4-28DF699D0E52}" type="presOf" srcId="{1EF9FAE0-B468-4BB8-A6D1-4FCDAEE13E45}" destId="{DB6D3DF9-7CA6-481A-B4E1-C46B88C4C36C}" srcOrd="1" destOrd="0" presId="urn:microsoft.com/office/officeart/2005/8/layout/orgChart1"/>
    <dgm:cxn modelId="{232BEFD2-0576-4EEE-9612-DD461507AB82}" type="presOf" srcId="{1EF9FAE0-B468-4BB8-A6D1-4FCDAEE13E45}" destId="{4D993B67-B443-453C-8021-B40ECF6A5F15}" srcOrd="0" destOrd="0" presId="urn:microsoft.com/office/officeart/2005/8/layout/orgChart1"/>
    <dgm:cxn modelId="{BA356927-62D0-4172-82F2-61EC612DE5A6}" type="presOf" srcId="{607DA5EC-1228-47E7-A602-E8D08D0E3E4F}" destId="{D14B35AD-AE45-4912-8FC1-3D197E5E0572}" srcOrd="0" destOrd="0" presId="urn:microsoft.com/office/officeart/2005/8/layout/orgChart1"/>
    <dgm:cxn modelId="{81570F54-5BE9-4CD5-9FE3-6A988C749B8A}" type="presOf" srcId="{F8F42426-57F9-4313-9C7A-749D700990EC}" destId="{E5A53F35-C0C2-4F68-A5B3-EDA16B6A6705}" srcOrd="0" destOrd="0" presId="urn:microsoft.com/office/officeart/2005/8/layout/orgChart1"/>
    <dgm:cxn modelId="{A7E840A5-FE20-4C19-8573-83535F4ECA19}" type="presOf" srcId="{C7E452EC-A070-442F-B26B-B67D67A893D0}" destId="{2F26EBA1-53C0-47AB-A3D0-43F72DF75F2C}" srcOrd="0" destOrd="0" presId="urn:microsoft.com/office/officeart/2005/8/layout/orgChart1"/>
    <dgm:cxn modelId="{EE4A6265-6B28-4A03-935B-E4605B7A95BD}" type="presOf" srcId="{1A218469-942C-49BC-8559-263F7F6B5D85}" destId="{47637247-7D97-48ED-98B8-1442DF660918}" srcOrd="0" destOrd="0" presId="urn:microsoft.com/office/officeart/2005/8/layout/orgChart1"/>
    <dgm:cxn modelId="{DAE3C3AB-128A-43C6-91C4-6426EDFA4CA2}" type="presOf" srcId="{077D1371-8D1D-4FC2-8A53-9334B8F97BA5}" destId="{73314119-9F5B-4E89-8B61-5F42FF8857EA}" srcOrd="0" destOrd="0" presId="urn:microsoft.com/office/officeart/2005/8/layout/orgChart1"/>
    <dgm:cxn modelId="{6D6501EB-9362-4FDB-BB24-3EE7E9A2CB2A}" type="presOf" srcId="{B2941C09-485D-49FA-ABB4-A6C84C2DF93B}" destId="{F00E666F-084E-45BD-8E61-A87935C48843}" srcOrd="1" destOrd="0" presId="urn:microsoft.com/office/officeart/2005/8/layout/orgChart1"/>
    <dgm:cxn modelId="{E2B193DF-FE69-47FF-8FE4-CE113F78F498}" type="presOf" srcId="{0DF32B70-3E2A-4E31-9518-ED5A8B76C246}" destId="{7330DD73-E9A8-418F-9D55-2E53FA11367E}" srcOrd="0" destOrd="0" presId="urn:microsoft.com/office/officeart/2005/8/layout/orgChart1"/>
    <dgm:cxn modelId="{9E22CA6F-C198-4127-8A7C-55A87FD03F77}" type="presOf" srcId="{B2941C09-485D-49FA-ABB4-A6C84C2DF93B}" destId="{3BF73216-8228-4963-AC42-C10305EDEA35}" srcOrd="0" destOrd="0" presId="urn:microsoft.com/office/officeart/2005/8/layout/orgChart1"/>
    <dgm:cxn modelId="{383D2E91-18C2-4E65-8D05-29D0AB232C99}" type="presParOf" srcId="{7330DD73-E9A8-418F-9D55-2E53FA11367E}" destId="{6B0B68FB-4966-4312-8A13-DBB196ED197B}" srcOrd="0" destOrd="0" presId="urn:microsoft.com/office/officeart/2005/8/layout/orgChart1"/>
    <dgm:cxn modelId="{41277D5E-12AF-4A0B-A692-435DDC18077E}" type="presParOf" srcId="{6B0B68FB-4966-4312-8A13-DBB196ED197B}" destId="{5C386466-7AFC-47CD-99E2-CE16D248D126}" srcOrd="0" destOrd="0" presId="urn:microsoft.com/office/officeart/2005/8/layout/orgChart1"/>
    <dgm:cxn modelId="{3519755F-8E7C-45C5-8D34-103DA409428D}" type="presParOf" srcId="{5C386466-7AFC-47CD-99E2-CE16D248D126}" destId="{47637247-7D97-48ED-98B8-1442DF660918}" srcOrd="0" destOrd="0" presId="urn:microsoft.com/office/officeart/2005/8/layout/orgChart1"/>
    <dgm:cxn modelId="{F879E91D-EF45-4096-8BB8-47D1861CA32B}" type="presParOf" srcId="{5C386466-7AFC-47CD-99E2-CE16D248D126}" destId="{31E2034E-3352-4308-8A80-A812F5B4CC6E}" srcOrd="1" destOrd="0" presId="urn:microsoft.com/office/officeart/2005/8/layout/orgChart1"/>
    <dgm:cxn modelId="{73746210-01D4-40E7-A437-F83797B8D211}" type="presParOf" srcId="{6B0B68FB-4966-4312-8A13-DBB196ED197B}" destId="{118AF989-3AAF-4212-8051-1A7595A59C16}" srcOrd="1" destOrd="0" presId="urn:microsoft.com/office/officeart/2005/8/layout/orgChart1"/>
    <dgm:cxn modelId="{CFAB41E9-75C6-47BF-9F21-E75DCF1B5F67}" type="presParOf" srcId="{118AF989-3AAF-4212-8051-1A7595A59C16}" destId="{2F26EBA1-53C0-47AB-A3D0-43F72DF75F2C}" srcOrd="0" destOrd="0" presId="urn:microsoft.com/office/officeart/2005/8/layout/orgChart1"/>
    <dgm:cxn modelId="{180A7AB8-BEF8-49A2-BC63-723B26ADF6B7}" type="presParOf" srcId="{118AF989-3AAF-4212-8051-1A7595A59C16}" destId="{6B188847-39FE-4E25-9BAE-A33870290483}" srcOrd="1" destOrd="0" presId="urn:microsoft.com/office/officeart/2005/8/layout/orgChart1"/>
    <dgm:cxn modelId="{E47CF1C5-149D-4248-AE70-1105A5A0BC51}" type="presParOf" srcId="{6B188847-39FE-4E25-9BAE-A33870290483}" destId="{43D1980F-E482-4B97-B809-30D9625AA076}" srcOrd="0" destOrd="0" presId="urn:microsoft.com/office/officeart/2005/8/layout/orgChart1"/>
    <dgm:cxn modelId="{5862E283-D6E8-4005-B35A-564B7A215C7D}" type="presParOf" srcId="{43D1980F-E482-4B97-B809-30D9625AA076}" destId="{4D993B67-B443-453C-8021-B40ECF6A5F15}" srcOrd="0" destOrd="0" presId="urn:microsoft.com/office/officeart/2005/8/layout/orgChart1"/>
    <dgm:cxn modelId="{2D2D059D-F5FC-4E07-8B2C-62F1A7C66AD3}" type="presParOf" srcId="{43D1980F-E482-4B97-B809-30D9625AA076}" destId="{DB6D3DF9-7CA6-481A-B4E1-C46B88C4C36C}" srcOrd="1" destOrd="0" presId="urn:microsoft.com/office/officeart/2005/8/layout/orgChart1"/>
    <dgm:cxn modelId="{132B9EDD-802C-42C9-9483-19FE6D01A476}" type="presParOf" srcId="{6B188847-39FE-4E25-9BAE-A33870290483}" destId="{53B6B4C7-C2FF-4896-AA6C-F05BEEEEC5A1}" srcOrd="1" destOrd="0" presId="urn:microsoft.com/office/officeart/2005/8/layout/orgChart1"/>
    <dgm:cxn modelId="{3FD9B0E1-DACF-45A1-B648-E2B06A912D4A}" type="presParOf" srcId="{6B188847-39FE-4E25-9BAE-A33870290483}" destId="{E717A084-9B1F-444B-B066-094C8D39D739}" srcOrd="2" destOrd="0" presId="urn:microsoft.com/office/officeart/2005/8/layout/orgChart1"/>
    <dgm:cxn modelId="{E4A99184-49A3-4187-A51A-217A4FE4B6CB}" type="presParOf" srcId="{118AF989-3AAF-4212-8051-1A7595A59C16}" destId="{E5A53F35-C0C2-4F68-A5B3-EDA16B6A6705}" srcOrd="2" destOrd="0" presId="urn:microsoft.com/office/officeart/2005/8/layout/orgChart1"/>
    <dgm:cxn modelId="{63881EEF-1C53-44B4-878A-D4F0820F4D19}" type="presParOf" srcId="{118AF989-3AAF-4212-8051-1A7595A59C16}" destId="{B956B534-8104-4A1C-B67C-EEEBF1192971}" srcOrd="3" destOrd="0" presId="urn:microsoft.com/office/officeart/2005/8/layout/orgChart1"/>
    <dgm:cxn modelId="{20530665-2100-4F9D-9322-03886866AD5D}" type="presParOf" srcId="{B956B534-8104-4A1C-B67C-EEEBF1192971}" destId="{F0FE2D2F-E855-4C5B-B52E-14CE16F296AE}" srcOrd="0" destOrd="0" presId="urn:microsoft.com/office/officeart/2005/8/layout/orgChart1"/>
    <dgm:cxn modelId="{A9836D28-07AA-4EFB-A14D-DA0B00A0EAED}" type="presParOf" srcId="{F0FE2D2F-E855-4C5B-B52E-14CE16F296AE}" destId="{73314119-9F5B-4E89-8B61-5F42FF8857EA}" srcOrd="0" destOrd="0" presId="urn:microsoft.com/office/officeart/2005/8/layout/orgChart1"/>
    <dgm:cxn modelId="{349783EF-E521-47C9-866E-1952CFDE1335}" type="presParOf" srcId="{F0FE2D2F-E855-4C5B-B52E-14CE16F296AE}" destId="{F6FBA3C1-7B9D-48BB-B544-035563ABFAC3}" srcOrd="1" destOrd="0" presId="urn:microsoft.com/office/officeart/2005/8/layout/orgChart1"/>
    <dgm:cxn modelId="{FB4A3B19-B607-40CE-9722-E47E8CE3A2BA}" type="presParOf" srcId="{B956B534-8104-4A1C-B67C-EEEBF1192971}" destId="{4648FD83-EA45-4674-B031-5DD13DD52879}" srcOrd="1" destOrd="0" presId="urn:microsoft.com/office/officeart/2005/8/layout/orgChart1"/>
    <dgm:cxn modelId="{A93615E7-612D-40C3-BF5E-AE131FDC68ED}" type="presParOf" srcId="{B956B534-8104-4A1C-B67C-EEEBF1192971}" destId="{38DEE925-1B93-45A6-AAAD-2CEA2F70CA6E}" srcOrd="2" destOrd="0" presId="urn:microsoft.com/office/officeart/2005/8/layout/orgChart1"/>
    <dgm:cxn modelId="{D462CD71-52AB-4C5B-9255-AF073641CA68}" type="presParOf" srcId="{118AF989-3AAF-4212-8051-1A7595A59C16}" destId="{D14B35AD-AE45-4912-8FC1-3D197E5E0572}" srcOrd="4" destOrd="0" presId="urn:microsoft.com/office/officeart/2005/8/layout/orgChart1"/>
    <dgm:cxn modelId="{AF3672CF-9B98-4BD8-93C3-95DA1B90E2E4}" type="presParOf" srcId="{118AF989-3AAF-4212-8051-1A7595A59C16}" destId="{48CC0963-7699-46A0-B160-296DA238C3AB}" srcOrd="5" destOrd="0" presId="urn:microsoft.com/office/officeart/2005/8/layout/orgChart1"/>
    <dgm:cxn modelId="{2520AEFF-DFA3-4F9E-8822-83335059C67B}" type="presParOf" srcId="{48CC0963-7699-46A0-B160-296DA238C3AB}" destId="{E97B97FA-73FB-4022-B8EC-BEFE4FE22FA8}" srcOrd="0" destOrd="0" presId="urn:microsoft.com/office/officeart/2005/8/layout/orgChart1"/>
    <dgm:cxn modelId="{4B3EC241-A137-460E-87B1-7FE499579D44}" type="presParOf" srcId="{E97B97FA-73FB-4022-B8EC-BEFE4FE22FA8}" destId="{3BF73216-8228-4963-AC42-C10305EDEA35}" srcOrd="0" destOrd="0" presId="urn:microsoft.com/office/officeart/2005/8/layout/orgChart1"/>
    <dgm:cxn modelId="{E7CF41BE-8DAB-4EA7-A707-36F3352294F9}" type="presParOf" srcId="{E97B97FA-73FB-4022-B8EC-BEFE4FE22FA8}" destId="{F00E666F-084E-45BD-8E61-A87935C48843}" srcOrd="1" destOrd="0" presId="urn:microsoft.com/office/officeart/2005/8/layout/orgChart1"/>
    <dgm:cxn modelId="{274DEE91-74D7-45FA-BD72-6FBFA175B1B9}" type="presParOf" srcId="{48CC0963-7699-46A0-B160-296DA238C3AB}" destId="{60502FD8-346D-4CF8-9269-56F1ED0059FD}" srcOrd="1" destOrd="0" presId="urn:microsoft.com/office/officeart/2005/8/layout/orgChart1"/>
    <dgm:cxn modelId="{7B7EEB7F-8FD6-4DC2-99A1-83DE01CEEE83}" type="presParOf" srcId="{48CC0963-7699-46A0-B160-296DA238C3AB}" destId="{893853F2-64B0-48FA-B767-AB8FD52FF5F1}" srcOrd="2" destOrd="0" presId="urn:microsoft.com/office/officeart/2005/8/layout/orgChart1"/>
    <dgm:cxn modelId="{1C85F839-34C8-4775-8F76-B1FDF6BBB5D1}" type="presParOf" srcId="{6B0B68FB-4966-4312-8A13-DBB196ED197B}" destId="{CB2699BF-259B-42C0-8DFD-E585CDB315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A0B12-5BC9-47CD-9F24-0FC9DEB47EAF}">
      <dsp:nvSpPr>
        <dsp:cNvPr id="0" name=""/>
        <dsp:cNvSpPr/>
      </dsp:nvSpPr>
      <dsp:spPr>
        <a:xfrm>
          <a:off x="4012361" y="670556"/>
          <a:ext cx="579668" cy="1733374"/>
        </a:xfrm>
        <a:custGeom>
          <a:avLst/>
          <a:gdLst/>
          <a:ahLst/>
          <a:cxnLst/>
          <a:rect l="0" t="0" r="0" b="0"/>
          <a:pathLst>
            <a:path>
              <a:moveTo>
                <a:pt x="579668" y="0"/>
              </a:moveTo>
              <a:lnTo>
                <a:pt x="579668" y="1733374"/>
              </a:lnTo>
              <a:lnTo>
                <a:pt x="0" y="17333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4CAFC-571E-4E1E-AE31-AE7AA6068084}">
      <dsp:nvSpPr>
        <dsp:cNvPr id="0" name=""/>
        <dsp:cNvSpPr/>
      </dsp:nvSpPr>
      <dsp:spPr>
        <a:xfrm>
          <a:off x="4592029" y="670556"/>
          <a:ext cx="101202" cy="66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372"/>
              </a:lnTo>
              <a:lnTo>
                <a:pt x="101202" y="664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3152E-FAC6-4B42-9410-0B2F323D6467}">
      <dsp:nvSpPr>
        <dsp:cNvPr id="0" name=""/>
        <dsp:cNvSpPr/>
      </dsp:nvSpPr>
      <dsp:spPr>
        <a:xfrm>
          <a:off x="4487057" y="670556"/>
          <a:ext cx="104971" cy="628886"/>
        </a:xfrm>
        <a:custGeom>
          <a:avLst/>
          <a:gdLst/>
          <a:ahLst/>
          <a:cxnLst/>
          <a:rect l="0" t="0" r="0" b="0"/>
          <a:pathLst>
            <a:path>
              <a:moveTo>
                <a:pt x="104971" y="0"/>
              </a:moveTo>
              <a:lnTo>
                <a:pt x="104971" y="628886"/>
              </a:lnTo>
              <a:lnTo>
                <a:pt x="0" y="628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3A5CE-ADE8-4B21-8B80-4EF9AA82C84B}">
      <dsp:nvSpPr>
        <dsp:cNvPr id="0" name=""/>
        <dsp:cNvSpPr/>
      </dsp:nvSpPr>
      <dsp:spPr>
        <a:xfrm>
          <a:off x="2712077" y="188639"/>
          <a:ext cx="3759903" cy="481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СИСТЕМА  ЗБРОЄЗНАВСТВА </a:t>
          </a:r>
        </a:p>
      </dsp:txBody>
      <dsp:txXfrm>
        <a:off x="2712077" y="188639"/>
        <a:ext cx="3759903" cy="481916"/>
      </dsp:txXfrm>
    </dsp:sp>
    <dsp:sp modelId="{2D822CE8-A232-43D7-A9B7-8212CE736E05}">
      <dsp:nvSpPr>
        <dsp:cNvPr id="0" name=""/>
        <dsp:cNvSpPr/>
      </dsp:nvSpPr>
      <dsp:spPr>
        <a:xfrm>
          <a:off x="0" y="861607"/>
          <a:ext cx="4487057" cy="875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Криміналістичне дослідження вогнепальної  зброї та слідів її застосування</a:t>
          </a:r>
          <a:endParaRPr kumimoji="0" lang="ru-RU" sz="18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0" y="861607"/>
        <a:ext cx="4487057" cy="875671"/>
      </dsp:txXfrm>
    </dsp:sp>
    <dsp:sp modelId="{808E1DA2-93C9-446D-BD3B-FB3A849B0BFB}">
      <dsp:nvSpPr>
        <dsp:cNvPr id="0" name=""/>
        <dsp:cNvSpPr/>
      </dsp:nvSpPr>
      <dsp:spPr>
        <a:xfrm>
          <a:off x="4693232" y="872961"/>
          <a:ext cx="4088223" cy="923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Криміналістичне дослідження вибухових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пристроїв і речовин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та слідів їх застосування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4693232" y="872961"/>
        <a:ext cx="4088223" cy="923935"/>
      </dsp:txXfrm>
    </dsp:sp>
    <dsp:sp modelId="{ECE3DC65-6D95-414E-8E6C-EDBC7A7F8B8D}">
      <dsp:nvSpPr>
        <dsp:cNvPr id="0" name=""/>
        <dsp:cNvSpPr/>
      </dsp:nvSpPr>
      <dsp:spPr>
        <a:xfrm>
          <a:off x="3769" y="1999301"/>
          <a:ext cx="4008591" cy="809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Криміналістичне дослідження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холодної зброї та слідів її застосування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3769" y="1999301"/>
        <a:ext cx="4008591" cy="809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B35AD-AE45-4912-8FC1-3D197E5E0572}">
      <dsp:nvSpPr>
        <dsp:cNvPr id="0" name=""/>
        <dsp:cNvSpPr/>
      </dsp:nvSpPr>
      <dsp:spPr>
        <a:xfrm>
          <a:off x="4392612" y="1212365"/>
          <a:ext cx="2932626" cy="50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84"/>
              </a:lnTo>
              <a:lnTo>
                <a:pt x="2932626" y="254484"/>
              </a:lnTo>
              <a:lnTo>
                <a:pt x="2932626" y="508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53F35-C0C2-4F68-A5B3-EDA16B6A6705}">
      <dsp:nvSpPr>
        <dsp:cNvPr id="0" name=""/>
        <dsp:cNvSpPr/>
      </dsp:nvSpPr>
      <dsp:spPr>
        <a:xfrm>
          <a:off x="4346892" y="1212365"/>
          <a:ext cx="91440" cy="508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6EBA1-53C0-47AB-A3D0-43F72DF75F2C}">
      <dsp:nvSpPr>
        <dsp:cNvPr id="0" name=""/>
        <dsp:cNvSpPr/>
      </dsp:nvSpPr>
      <dsp:spPr>
        <a:xfrm>
          <a:off x="1459986" y="1212365"/>
          <a:ext cx="2932626" cy="508968"/>
        </a:xfrm>
        <a:custGeom>
          <a:avLst/>
          <a:gdLst/>
          <a:ahLst/>
          <a:cxnLst/>
          <a:rect l="0" t="0" r="0" b="0"/>
          <a:pathLst>
            <a:path>
              <a:moveTo>
                <a:pt x="2932626" y="0"/>
              </a:moveTo>
              <a:lnTo>
                <a:pt x="2932626" y="254484"/>
              </a:lnTo>
              <a:lnTo>
                <a:pt x="0" y="254484"/>
              </a:lnTo>
              <a:lnTo>
                <a:pt x="0" y="508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37247-7D97-48ED-98B8-1442DF660918}">
      <dsp:nvSpPr>
        <dsp:cNvPr id="0" name=""/>
        <dsp:cNvSpPr/>
      </dsp:nvSpPr>
      <dsp:spPr>
        <a:xfrm>
          <a:off x="3180783" y="536"/>
          <a:ext cx="2423658" cy="1211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ЗАГАЛЬНІ КОНСТРУКТИВНІ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ОЗНАКИ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ХОЛОДНОЇ ЗБРОЇ</a:t>
          </a:r>
          <a:endParaRPr kumimoji="0" lang="ru-RU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3180783" y="536"/>
        <a:ext cx="2423658" cy="1211829"/>
      </dsp:txXfrm>
    </dsp:sp>
    <dsp:sp modelId="{4D993B67-B443-453C-8021-B40ECF6A5F15}">
      <dsp:nvSpPr>
        <dsp:cNvPr id="0" name=""/>
        <dsp:cNvSpPr/>
      </dsp:nvSpPr>
      <dsp:spPr>
        <a:xfrm>
          <a:off x="248156" y="1721334"/>
          <a:ext cx="2423658" cy="1211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Наявність деталі (частини)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 спеціально призначеної для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нанесення небезпечних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для життя ушкоджень</a:t>
          </a:r>
          <a:endParaRPr kumimoji="0" lang="ru-RU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248156" y="1721334"/>
        <a:ext cx="2423658" cy="1211829"/>
      </dsp:txXfrm>
    </dsp:sp>
    <dsp:sp modelId="{73314119-9F5B-4E89-8B61-5F42FF8857EA}">
      <dsp:nvSpPr>
        <dsp:cNvPr id="0" name=""/>
        <dsp:cNvSpPr/>
      </dsp:nvSpPr>
      <dsp:spPr>
        <a:xfrm>
          <a:off x="3180783" y="1721334"/>
          <a:ext cx="2423658" cy="1211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Механічна міцність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усієї конструкції</a:t>
          </a:r>
          <a:endParaRPr kumimoji="0" lang="ru-RU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3180783" y="1721334"/>
        <a:ext cx="2423658" cy="1211829"/>
      </dsp:txXfrm>
    </dsp:sp>
    <dsp:sp modelId="{3BF73216-8228-4963-AC42-C10305EDEA35}">
      <dsp:nvSpPr>
        <dsp:cNvPr id="0" name=""/>
        <dsp:cNvSpPr/>
      </dsp:nvSpPr>
      <dsp:spPr>
        <a:xfrm>
          <a:off x="6113409" y="1721334"/>
          <a:ext cx="2423658" cy="1211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Наявність пристосування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для утримання в руці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та нанесення ушкоджень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без можливості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самопошкодження</a:t>
          </a:r>
          <a:endParaRPr kumimoji="0" lang="ru-RU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endParaRPr>
        </a:p>
      </dsp:txBody>
      <dsp:txXfrm>
        <a:off x="6113409" y="1721334"/>
        <a:ext cx="2423658" cy="121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2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2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8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57B8-6DCE-43F0-9ABC-F538DCC508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99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7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8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2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0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3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7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0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5192-2DB3-4E1B-B00A-16097C0C193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D910-C946-4478-8C86-8D4C8BBA4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6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Bb_v2em0ST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176219" y="806450"/>
            <a:ext cx="559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dirty="0">
              <a:latin typeface="Calibri" pitchFamily="34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971549" y="1218208"/>
            <a:ext cx="7345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КРИМІНАЛІСТИЧНЕ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ДОСЛІДЖЕННЯ ЗБРОЇ, ВИБУХОВИХ ПРИСТРОЇВ І РЕЧОВИН ТА СЛІДІВ ЇХ ЗАСТОСУВАННЯ (ЗБРОЄЗНАВСТВО)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449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4038600" cy="568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100" b="1" i="1" u="sng" dirty="0">
                <a:effectLst/>
              </a:rPr>
              <a:t>1. За призначенням:</a:t>
            </a:r>
            <a:endParaRPr lang="ru-RU" sz="2100" b="1" u="sng" dirty="0">
              <a:effectLst/>
            </a:endParaRPr>
          </a:p>
          <a:p>
            <a:pPr algn="just">
              <a:defRPr/>
            </a:pPr>
            <a:r>
              <a:rPr lang="uk-UA" sz="2100" dirty="0">
                <a:effectLst/>
              </a:rPr>
              <a:t>а) </a:t>
            </a:r>
            <a:r>
              <a:rPr lang="uk-UA" sz="2100" b="1" dirty="0">
                <a:effectLst/>
              </a:rPr>
              <a:t>бойова</a:t>
            </a:r>
            <a:r>
              <a:rPr lang="uk-UA" sz="2100" dirty="0">
                <a:effectLst/>
              </a:rPr>
              <a:t> – призначена для вирішення бойових завдань;</a:t>
            </a:r>
            <a:endParaRPr lang="ru-RU" sz="2100" dirty="0">
              <a:effectLst/>
            </a:endParaRPr>
          </a:p>
          <a:p>
            <a:pPr algn="just">
              <a:defRPr/>
            </a:pPr>
            <a:r>
              <a:rPr lang="uk-UA" sz="2100" dirty="0">
                <a:effectLst/>
              </a:rPr>
              <a:t>б) </a:t>
            </a:r>
            <a:r>
              <a:rPr lang="uk-UA" sz="2100" b="1" dirty="0">
                <a:effectLst/>
              </a:rPr>
              <a:t>мисливська</a:t>
            </a:r>
            <a:r>
              <a:rPr lang="uk-UA" sz="2100" dirty="0">
                <a:effectLst/>
              </a:rPr>
              <a:t> – призначена для мисливських </a:t>
            </a:r>
            <a:r>
              <a:rPr lang="uk-UA" sz="2100" dirty="0" smtClean="0">
                <a:effectLst/>
              </a:rPr>
              <a:t>цілей;</a:t>
            </a:r>
            <a:endParaRPr lang="ru-RU" sz="2100" dirty="0">
              <a:effectLst/>
            </a:endParaRPr>
          </a:p>
          <a:p>
            <a:pPr algn="just">
              <a:defRPr/>
            </a:pPr>
            <a:r>
              <a:rPr lang="uk-UA" sz="2100" dirty="0">
                <a:effectLst/>
              </a:rPr>
              <a:t>в) </a:t>
            </a:r>
            <a:r>
              <a:rPr lang="uk-UA" sz="2100" b="1" dirty="0">
                <a:effectLst/>
              </a:rPr>
              <a:t>учбово-спортивна</a:t>
            </a:r>
            <a:r>
              <a:rPr lang="uk-UA" sz="2100" dirty="0">
                <a:effectLst/>
              </a:rPr>
              <a:t> – призначена для занять </a:t>
            </a:r>
            <a:r>
              <a:rPr lang="uk-UA" sz="2100" dirty="0" smtClean="0">
                <a:effectLst/>
              </a:rPr>
              <a:t>спортом.</a:t>
            </a:r>
          </a:p>
          <a:p>
            <a:pPr algn="ctr">
              <a:defRPr/>
            </a:pPr>
            <a:r>
              <a:rPr lang="uk-UA" sz="2100" b="1" i="1" u="sng" dirty="0" smtClean="0">
                <a:effectLst/>
              </a:rPr>
              <a:t>2. За </a:t>
            </a:r>
            <a:r>
              <a:rPr lang="uk-UA" sz="2100" b="1" i="1" u="sng" dirty="0">
                <a:effectLst/>
              </a:rPr>
              <a:t>довжиною ствола:</a:t>
            </a:r>
            <a:endParaRPr lang="ru-RU" sz="2100" b="1" u="sng" dirty="0">
              <a:effectLst/>
            </a:endParaRPr>
          </a:p>
          <a:p>
            <a:pPr algn="just">
              <a:defRPr/>
            </a:pPr>
            <a:r>
              <a:rPr lang="uk-UA" sz="2100" dirty="0">
                <a:effectLst/>
              </a:rPr>
              <a:t>а)</a:t>
            </a:r>
            <a:r>
              <a:rPr lang="uk-UA" sz="2100" i="1" dirty="0">
                <a:effectLst/>
              </a:rPr>
              <a:t> </a:t>
            </a:r>
            <a:r>
              <a:rPr lang="uk-UA" sz="2100" b="1" dirty="0" err="1">
                <a:effectLst/>
              </a:rPr>
              <a:t>короткоствольна</a:t>
            </a:r>
            <a:r>
              <a:rPr lang="uk-UA" sz="2100" dirty="0">
                <a:effectLst/>
              </a:rPr>
              <a:t> – довжина ствола до 16 см</a:t>
            </a:r>
            <a:r>
              <a:rPr lang="uk-UA" sz="2100" dirty="0" smtClean="0">
                <a:effectLst/>
              </a:rPr>
              <a:t>. (пістолети і револьвери);</a:t>
            </a:r>
            <a:endParaRPr lang="ru-RU" sz="2100" dirty="0">
              <a:effectLst/>
            </a:endParaRPr>
          </a:p>
          <a:p>
            <a:pPr algn="just">
              <a:defRPr/>
            </a:pPr>
            <a:r>
              <a:rPr lang="uk-UA" sz="2100" dirty="0">
                <a:effectLst/>
              </a:rPr>
              <a:t>б) </a:t>
            </a:r>
            <a:r>
              <a:rPr lang="uk-UA" sz="2100" b="1" dirty="0" err="1">
                <a:effectLst/>
              </a:rPr>
              <a:t>середньоствольна</a:t>
            </a:r>
            <a:r>
              <a:rPr lang="uk-UA" sz="2100" dirty="0">
                <a:effectLst/>
              </a:rPr>
              <a:t> – до 55 см</a:t>
            </a:r>
            <a:r>
              <a:rPr lang="uk-UA" sz="2100" dirty="0" smtClean="0">
                <a:effectLst/>
              </a:rPr>
              <a:t>. (пістолети-кулемети, автомати, карабіни);</a:t>
            </a:r>
            <a:endParaRPr lang="ru-RU" sz="2100" dirty="0">
              <a:effectLst/>
            </a:endParaRPr>
          </a:p>
          <a:p>
            <a:pPr algn="just">
              <a:defRPr/>
            </a:pPr>
            <a:r>
              <a:rPr lang="uk-UA" sz="2100" dirty="0">
                <a:effectLst/>
              </a:rPr>
              <a:t>в) </a:t>
            </a:r>
            <a:r>
              <a:rPr lang="uk-UA" sz="2100" b="1" dirty="0">
                <a:effectLst/>
              </a:rPr>
              <a:t>довгоствольна</a:t>
            </a:r>
            <a:r>
              <a:rPr lang="uk-UA" sz="2100" dirty="0">
                <a:effectLst/>
              </a:rPr>
              <a:t> (гвинтівки, кулемети).</a:t>
            </a:r>
            <a:endParaRPr lang="uk-UA" altLang="ru-RU" sz="2100" b="1" dirty="0" smtClean="0"/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4972050" y="908050"/>
            <a:ext cx="4038600" cy="5949950"/>
          </a:xfrm>
        </p:spPr>
        <p:txBody>
          <a:bodyPr/>
          <a:lstStyle/>
          <a:p>
            <a:pPr algn="ctr">
              <a:defRPr/>
            </a:pPr>
            <a:r>
              <a:rPr lang="uk-UA" sz="2100" b="1" i="1" u="sng" dirty="0">
                <a:effectLst/>
              </a:rPr>
              <a:t>3. За кількістю зарядів:</a:t>
            </a:r>
            <a:endParaRPr lang="ru-RU" sz="2100" b="1" i="1" u="sng" dirty="0">
              <a:effectLst/>
            </a:endParaRPr>
          </a:p>
          <a:p>
            <a:pPr>
              <a:defRPr/>
            </a:pPr>
            <a:r>
              <a:rPr lang="uk-UA" sz="2100" dirty="0">
                <a:effectLst/>
              </a:rPr>
              <a:t>а)</a:t>
            </a:r>
            <a:r>
              <a:rPr lang="uk-UA" sz="2100" i="1" dirty="0">
                <a:effectLst/>
              </a:rPr>
              <a:t> </a:t>
            </a:r>
            <a:r>
              <a:rPr lang="uk-UA" sz="2100" dirty="0" smtClean="0">
                <a:effectLst/>
              </a:rPr>
              <a:t>однозарядні;</a:t>
            </a:r>
            <a:endParaRPr lang="ru-RU" sz="2100" dirty="0">
              <a:effectLst/>
            </a:endParaRPr>
          </a:p>
          <a:p>
            <a:pPr>
              <a:defRPr/>
            </a:pPr>
            <a:r>
              <a:rPr lang="uk-UA" sz="2100" dirty="0">
                <a:effectLst/>
              </a:rPr>
              <a:t>б) </a:t>
            </a:r>
            <a:r>
              <a:rPr lang="uk-UA" sz="2100" dirty="0" smtClean="0">
                <a:effectLst/>
              </a:rPr>
              <a:t>багатозарядні.</a:t>
            </a:r>
            <a:endParaRPr lang="ru-RU" sz="2100" dirty="0">
              <a:effectLst/>
            </a:endParaRPr>
          </a:p>
          <a:p>
            <a:pPr algn="ctr">
              <a:defRPr/>
            </a:pPr>
            <a:r>
              <a:rPr lang="uk-UA" sz="2100" b="1" i="1" u="sng" dirty="0">
                <a:effectLst/>
              </a:rPr>
              <a:t>4. За дією ударно-спускового механізму:</a:t>
            </a:r>
            <a:endParaRPr lang="ru-RU" sz="2100" b="1" i="1" u="sng" dirty="0">
              <a:effectLst/>
            </a:endParaRPr>
          </a:p>
          <a:p>
            <a:pPr>
              <a:defRPr/>
            </a:pPr>
            <a:r>
              <a:rPr lang="uk-UA" sz="2100" dirty="0">
                <a:effectLst/>
              </a:rPr>
              <a:t>а)</a:t>
            </a:r>
            <a:r>
              <a:rPr lang="uk-UA" sz="2100" i="1" dirty="0">
                <a:effectLst/>
              </a:rPr>
              <a:t> </a:t>
            </a:r>
            <a:r>
              <a:rPr lang="uk-UA" sz="2100" dirty="0" smtClean="0">
                <a:effectLst/>
              </a:rPr>
              <a:t>автоматична;</a:t>
            </a:r>
            <a:endParaRPr lang="ru-RU" sz="2100" dirty="0">
              <a:effectLst/>
            </a:endParaRPr>
          </a:p>
          <a:p>
            <a:pPr>
              <a:defRPr/>
            </a:pPr>
            <a:r>
              <a:rPr lang="uk-UA" sz="2100" dirty="0">
                <a:effectLst/>
              </a:rPr>
              <a:t>б) </a:t>
            </a:r>
            <a:r>
              <a:rPr lang="uk-UA" sz="2100" dirty="0" smtClean="0">
                <a:effectLst/>
              </a:rPr>
              <a:t>напівавтоматична;</a:t>
            </a:r>
            <a:endParaRPr lang="ru-RU" sz="2100" dirty="0">
              <a:effectLst/>
            </a:endParaRPr>
          </a:p>
          <a:p>
            <a:pPr>
              <a:defRPr/>
            </a:pPr>
            <a:r>
              <a:rPr lang="uk-UA" sz="2100" dirty="0">
                <a:effectLst/>
              </a:rPr>
              <a:t>в) </a:t>
            </a:r>
            <a:r>
              <a:rPr lang="uk-UA" sz="2100" dirty="0" smtClean="0">
                <a:effectLst/>
              </a:rPr>
              <a:t>неавтоматична;</a:t>
            </a:r>
            <a:endParaRPr lang="ru-RU" sz="2100" dirty="0">
              <a:effectLst/>
            </a:endParaRPr>
          </a:p>
          <a:p>
            <a:pPr>
              <a:defRPr/>
            </a:pPr>
            <a:r>
              <a:rPr lang="uk-UA" sz="2100" dirty="0">
                <a:effectLst/>
              </a:rPr>
              <a:t>г) </a:t>
            </a:r>
            <a:r>
              <a:rPr lang="uk-UA" sz="2100" dirty="0" smtClean="0">
                <a:effectLst/>
              </a:rPr>
              <a:t>комбінована.</a:t>
            </a:r>
          </a:p>
          <a:p>
            <a:pPr algn="ctr">
              <a:defRPr/>
            </a:pPr>
            <a:r>
              <a:rPr lang="uk-UA" sz="2100" b="1" i="1" u="sng" dirty="0">
                <a:effectLst/>
              </a:rPr>
              <a:t>5. За конструктивними особливостями каналу ствола:</a:t>
            </a:r>
            <a:endParaRPr lang="ru-RU" sz="2100" b="1" i="1" u="sng" dirty="0">
              <a:effectLst/>
            </a:endParaRPr>
          </a:p>
          <a:p>
            <a:pPr>
              <a:defRPr/>
            </a:pPr>
            <a:r>
              <a:rPr lang="uk-UA" sz="2100" dirty="0">
                <a:effectLst/>
              </a:rPr>
              <a:t>а) нарізна; </a:t>
            </a:r>
            <a:endParaRPr lang="uk-UA" sz="2100" dirty="0" smtClean="0">
              <a:effectLst/>
            </a:endParaRPr>
          </a:p>
          <a:p>
            <a:pPr>
              <a:defRPr/>
            </a:pPr>
            <a:r>
              <a:rPr lang="uk-UA" sz="2100" dirty="0" smtClean="0">
                <a:effectLst/>
              </a:rPr>
              <a:t>б</a:t>
            </a:r>
            <a:r>
              <a:rPr lang="uk-UA" sz="2100" dirty="0">
                <a:effectLst/>
              </a:rPr>
              <a:t>) </a:t>
            </a:r>
            <a:r>
              <a:rPr lang="uk-UA" sz="2100" dirty="0" err="1">
                <a:effectLst/>
              </a:rPr>
              <a:t>гладкоствольна</a:t>
            </a:r>
            <a:r>
              <a:rPr lang="uk-UA" sz="2100" dirty="0" smtClean="0">
                <a:effectLst/>
              </a:rPr>
              <a:t>;</a:t>
            </a:r>
          </a:p>
          <a:p>
            <a:pPr>
              <a:defRPr/>
            </a:pPr>
            <a:r>
              <a:rPr lang="uk-UA" sz="2100" dirty="0" smtClean="0">
                <a:effectLst/>
              </a:rPr>
              <a:t>в</a:t>
            </a:r>
            <a:r>
              <a:rPr lang="uk-UA" sz="2100" dirty="0">
                <a:effectLst/>
              </a:rPr>
              <a:t>) змішана (комбінована).</a:t>
            </a:r>
            <a:endParaRPr lang="uk-UA" sz="2100" dirty="0" smtClean="0">
              <a:effectLst/>
            </a:endParaRPr>
          </a:p>
          <a:p>
            <a:pPr>
              <a:defRPr/>
            </a:pPr>
            <a:endParaRPr lang="ru-RU" altLang="ru-RU" sz="2000" dirty="0" smtClean="0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627313" y="333375"/>
            <a:ext cx="5526065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КЛАСИФІКАЦІЯ ВОГНЕПАЛЬНОЇ ЗБРОЇ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uk-UA" alt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5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5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uiExpand="1" build="p"/>
      <p:bldP spid="15380" grpId="0" uiExpand="1" build="p"/>
      <p:bldP spid="153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115888"/>
            <a:ext cx="889248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200" b="1" i="1" u="sng" dirty="0"/>
              <a:t>6. За способом виготовлення:</a:t>
            </a:r>
            <a:endParaRPr lang="ru-RU" sz="2200" b="1" u="sng" dirty="0"/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200" dirty="0"/>
              <a:t>а</a:t>
            </a:r>
            <a:r>
              <a:rPr lang="uk-UA" sz="2200" b="1" dirty="0"/>
              <a:t>) заводська</a:t>
            </a:r>
            <a:r>
              <a:rPr lang="uk-UA" sz="2200" dirty="0"/>
              <a:t> – зброя, виготовлена в умовах технічно оснащеного промислового виробництва за відповідними державними стандартами;</a:t>
            </a:r>
            <a:endParaRPr lang="ru-RU" sz="2200" dirty="0"/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200" dirty="0"/>
              <a:t>б) </a:t>
            </a:r>
            <a:r>
              <a:rPr lang="uk-UA" sz="2200" b="1" dirty="0"/>
              <a:t>кустарна</a:t>
            </a:r>
            <a:r>
              <a:rPr lang="uk-UA" sz="2200" dirty="0"/>
              <a:t> – зброя, виготовлена майстрами-зброярами в кустарних майстернях. За оформленням і бойовими якостям вона близька до заводської, але за конструкцією і розмірами не відповідає стандартам;</a:t>
            </a:r>
            <a:endParaRPr lang="ru-RU" sz="2200" dirty="0"/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200" dirty="0"/>
              <a:t>в) </a:t>
            </a:r>
            <a:r>
              <a:rPr lang="uk-UA" sz="2200" b="1" dirty="0"/>
              <a:t>саморобна</a:t>
            </a:r>
            <a:r>
              <a:rPr lang="uk-UA" sz="2200" dirty="0"/>
              <a:t> – як правило, виготовляється з підручних матеріалів без дотримання технічних умов;</a:t>
            </a:r>
            <a:endParaRPr lang="ru-RU" sz="2200" dirty="0"/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200" dirty="0"/>
              <a:t>г) </a:t>
            </a:r>
            <a:r>
              <a:rPr lang="uk-UA" sz="2200" b="1" dirty="0"/>
              <a:t>перероблена</a:t>
            </a:r>
            <a:r>
              <a:rPr lang="uk-UA" sz="2200" dirty="0"/>
              <a:t> – виготовляється злочинцями зі стандартної зброї шляхом внесення конструктивних.</a:t>
            </a:r>
            <a:endParaRPr lang="uk-UA" sz="2200" b="1" i="1" u="sng" dirty="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200" b="1" i="1" u="sng" dirty="0"/>
              <a:t>7.</a:t>
            </a:r>
            <a:r>
              <a:rPr lang="uk-UA" sz="2200" b="1" u="sng" dirty="0"/>
              <a:t> </a:t>
            </a:r>
            <a:r>
              <a:rPr lang="uk-UA" sz="2200" b="1" i="1" u="sng" dirty="0"/>
              <a:t>За числом стволів:</a:t>
            </a:r>
            <a:endParaRPr lang="ru-RU" sz="2200" b="1" u="sng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200" dirty="0"/>
              <a:t>а)</a:t>
            </a:r>
            <a:r>
              <a:rPr lang="uk-UA" sz="2200" i="1" dirty="0"/>
              <a:t> </a:t>
            </a:r>
            <a:r>
              <a:rPr lang="uk-UA" sz="2200" dirty="0"/>
              <a:t>одноствольна;    б) двоствольна;     в) </a:t>
            </a:r>
            <a:r>
              <a:rPr lang="uk-UA" sz="2200" dirty="0" err="1"/>
              <a:t>багатоствольна</a:t>
            </a:r>
            <a:r>
              <a:rPr lang="uk-UA" sz="2200" dirty="0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200" dirty="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200" b="1" i="1" u="sng" dirty="0"/>
              <a:t>8. За калібром:</a:t>
            </a:r>
            <a:endParaRPr lang="ru-RU" sz="2200" b="1" i="1" u="sng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200" dirty="0"/>
              <a:t>а)</a:t>
            </a:r>
            <a:r>
              <a:rPr lang="uk-UA" sz="2200" i="1" dirty="0"/>
              <a:t> </a:t>
            </a:r>
            <a:r>
              <a:rPr lang="uk-UA" sz="2200" dirty="0"/>
              <a:t>малий;    б) нормальний;      в) великий.</a:t>
            </a:r>
            <a:endParaRPr lang="ru-RU" sz="2200" dirty="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uk-UA" sz="2300" b="1" dirty="0"/>
          </a:p>
        </p:txBody>
      </p:sp>
      <p:sp>
        <p:nvSpPr>
          <p:cNvPr id="13315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6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06" y="465313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34950" y="80963"/>
            <a:ext cx="5292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400" b="1" dirty="0" smtClean="0"/>
              <a:t>БОЄПРИПАСИ. 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400" i="1" dirty="0" smtClean="0"/>
              <a:t>Патрон</a:t>
            </a:r>
            <a:r>
              <a:rPr lang="uk-UA" sz="2400" dirty="0" smtClean="0"/>
              <a:t> </a:t>
            </a:r>
            <a:r>
              <a:rPr lang="uk-UA" sz="2400" dirty="0"/>
              <a:t>– це сполучення необхідних для пострілу компонентів (порох, куля або дріб) в оболонці.</a:t>
            </a:r>
            <a:endParaRPr lang="ru-RU" sz="2400" dirty="0"/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400" i="1" dirty="0"/>
              <a:t>Гільза </a:t>
            </a:r>
            <a:r>
              <a:rPr lang="uk-UA" sz="2400" dirty="0"/>
              <a:t>– основний елемент спорядження патрона, тонкостінна </a:t>
            </a:r>
            <a:r>
              <a:rPr lang="uk-UA" sz="2400" dirty="0" err="1"/>
              <a:t>стаканоподібна</a:t>
            </a:r>
            <a:r>
              <a:rPr lang="uk-UA" sz="2400" dirty="0"/>
              <a:t> ємність призначена для розміщення і зберігання від зовнішнього впливу порохового заряду, а також закріплення капсуля і кулі (розміщення дробу). </a:t>
            </a:r>
            <a:endParaRPr lang="ru-RU" sz="24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uk-UA" sz="2300" b="1" dirty="0"/>
          </a:p>
        </p:txBody>
      </p:sp>
      <p:sp>
        <p:nvSpPr>
          <p:cNvPr id="14339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0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0825" y="4402138"/>
            <a:ext cx="85693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400" i="1"/>
              <a:t>Куля </a:t>
            </a:r>
            <a:r>
              <a:rPr lang="uk-UA" sz="2400"/>
              <a:t>– це металеве (найчастіше свинцеве) тіло для стрільби з вогнепальної зброї. Кулі в нарізній зброї бувають оболончасті, полуоболончасті і безоболончасті. У бойовій зброї використовуються кулі спеціального призначення: важкі, бронебійні, трасуючі, запалювальні, розривні та ін.</a:t>
            </a:r>
            <a:endParaRPr lang="ru-RU" sz="24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uk-UA" sz="2300" b="1"/>
          </a:p>
        </p:txBody>
      </p:sp>
      <p:pic>
        <p:nvPicPr>
          <p:cNvPr id="14344" name="Picture 8" descr="Картинки по запросу след выстрел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94" y="842280"/>
            <a:ext cx="3295320" cy="279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-25400"/>
            <a:ext cx="88931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400" i="1"/>
              <a:t>Дріб </a:t>
            </a:r>
            <a:r>
              <a:rPr lang="uk-UA" sz="2400"/>
              <a:t>–</a:t>
            </a:r>
            <a:r>
              <a:rPr lang="uk-UA" sz="2400" i="1"/>
              <a:t> </a:t>
            </a:r>
            <a:r>
              <a:rPr lang="uk-UA" sz="2400"/>
              <a:t>це свинцеві кульки (рідше шматочки свинцю) призначені для пострілу з дробової зброї. Дріб має діаметр 1,5-5 мм. Дріб, що має діаметр більш ніж 5 мм, називається </a:t>
            </a:r>
            <a:r>
              <a:rPr lang="uk-UA" sz="2400" i="1"/>
              <a:t>картеччю</a:t>
            </a:r>
            <a:r>
              <a:rPr lang="uk-UA" sz="2400"/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400"/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400" i="1"/>
              <a:t>Порох</a:t>
            </a:r>
            <a:r>
              <a:rPr lang="uk-UA" sz="2400"/>
              <a:t> – це вибухова речовина, яка застосовується у зарядах вогнепальної зброї.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uk-UA" sz="2400"/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400" i="1"/>
              <a:t>Пиж</a:t>
            </a:r>
            <a:r>
              <a:rPr lang="uk-UA" sz="2400"/>
              <a:t> – шматок войлоку або іншого щільного матеріалу, який відокремлює у заряді порох від кулі чи дробу. Використовуються у патронах для гладкоствольних мисливських рушниць.</a:t>
            </a:r>
          </a:p>
        </p:txBody>
      </p:sp>
      <p:sp>
        <p:nvSpPr>
          <p:cNvPr id="15363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364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5365" name="Picture 2" descr="Картинки по запросу пыж-контейн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437063"/>
            <a:ext cx="88931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3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046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spcAft>
                <a:spcPts val="800"/>
              </a:spcAft>
            </a:pPr>
            <a:r>
              <a:rPr lang="ru-RU" sz="20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Класифікац</a:t>
            </a:r>
            <a:r>
              <a:rPr lang="uk-UA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ія боєприпасів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</a:p>
          <a:p>
            <a:pPr marL="0" indent="0" algn="just">
              <a:spcAft>
                <a:spcPts val="800"/>
              </a:spcAft>
            </a:pP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 цільовим 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призначенням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бойові, мисливські й спортивні; </a:t>
            </a:r>
          </a:p>
          <a:p>
            <a:pPr marL="0" indent="0" algn="just">
              <a:spcAft>
                <a:spcPts val="800"/>
              </a:spcAft>
            </a:pP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 способом 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виготовлення: </a:t>
            </a:r>
          </a:p>
          <a:p>
            <a:pPr marL="0" indent="0" algn="just">
              <a:spcAft>
                <a:spcPts val="800"/>
              </a:spcAft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промислового виробництва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just">
              <a:spcAft>
                <a:spcPts val="800"/>
              </a:spcAft>
            </a:pPr>
            <a:r>
              <a:rPr lang="uk-UA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боєприпаси, пристосовані для стрільби з позаштатної для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них зброї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саморобні боєприпаси;</a:t>
            </a:r>
          </a:p>
          <a:p>
            <a:pPr marL="0" indent="0" algn="just">
              <a:spcAft>
                <a:spcPts val="800"/>
              </a:spcAft>
            </a:pPr>
            <a:r>
              <a:rPr lang="uk-UA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боєприпаси, перероблені саморобним способом;</a:t>
            </a:r>
          </a:p>
          <a:p>
            <a:pPr marL="0" indent="0" algn="just">
              <a:spcAft>
                <a:spcPts val="800"/>
              </a:spcAft>
            </a:pPr>
            <a:r>
              <a:rPr lang="uk-UA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боєприпаси, споряджені саморобним способом; </a:t>
            </a:r>
          </a:p>
          <a:p>
            <a:pPr marL="0" indent="0" algn="just">
              <a:spcAft>
                <a:spcPts val="800"/>
              </a:spcAft>
            </a:pP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 розміщенням ініціюючого складу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шпилькові, кільцевого запалення, центрального запалення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0" indent="0" algn="just">
              <a:spcAft>
                <a:spcPts val="800"/>
              </a:spcAft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 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видами зброї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пістолетні, револьверні, проміжні,гвинтівкові, кулеметні, рушничні та спеціальні; </a:t>
            </a:r>
          </a:p>
          <a:p>
            <a:pPr marL="0" indent="0" algn="just">
              <a:spcAft>
                <a:spcPts val="800"/>
              </a:spcAft>
            </a:pP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 видами каналу ствола 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зброї </a:t>
            </a: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 нарізної, до гладкоствольної, докомбінованої; </a:t>
            </a:r>
          </a:p>
          <a:p>
            <a:pPr marL="0" indent="0" algn="just">
              <a:spcAft>
                <a:spcPts val="800"/>
              </a:spcAft>
            </a:pP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 видом 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снаряда</a:t>
            </a:r>
            <a:r>
              <a:rPr lang="uk-UA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кульові, картечні, шротові, </a:t>
            </a:r>
            <a:endParaRPr lang="ru-RU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з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комбінованим снарядом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34412"/>
            <a:ext cx="3312368" cy="13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8755236" cy="590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uk-UA" sz="2400" b="1" dirty="0" smtClean="0"/>
          </a:p>
          <a:p>
            <a:pPr algn="ctr"/>
            <a:r>
              <a:rPr lang="uk-UA" sz="2400" b="1" dirty="0" smtClean="0"/>
              <a:t>СЛІДИ ПОСТРІЛУ</a:t>
            </a:r>
          </a:p>
          <a:p>
            <a:r>
              <a:rPr lang="uk-UA" sz="2400" dirty="0" smtClean="0"/>
              <a:t> </a:t>
            </a:r>
            <a:endParaRPr lang="uk-UA" sz="2400" b="1" i="1" dirty="0" smtClean="0"/>
          </a:p>
          <a:p>
            <a:pPr algn="ctr"/>
            <a:r>
              <a:rPr lang="uk-UA" sz="2400" b="1" i="1" dirty="0" smtClean="0"/>
              <a:t>До </a:t>
            </a:r>
            <a:r>
              <a:rPr lang="uk-UA" sz="2400" b="1" i="1" dirty="0"/>
              <a:t>слідів пострілу відносяться</a:t>
            </a:r>
            <a:r>
              <a:rPr lang="uk-UA" sz="2400" i="1" dirty="0" smtClean="0"/>
              <a:t>:</a:t>
            </a:r>
          </a:p>
          <a:p>
            <a:pPr algn="ctr"/>
            <a:endParaRPr lang="ru-RU" sz="2400" dirty="0"/>
          </a:p>
          <a:p>
            <a:pPr algn="just"/>
            <a:r>
              <a:rPr lang="uk-UA" sz="2400" dirty="0"/>
              <a:t>а) стріляні снаряди, гільзи, пижі;</a:t>
            </a:r>
            <a:endParaRPr lang="ru-RU" sz="2400" dirty="0"/>
          </a:p>
          <a:p>
            <a:pPr algn="just"/>
            <a:r>
              <a:rPr lang="uk-UA" sz="2400" dirty="0"/>
              <a:t>б) сліди частин зброї, що утворюються на стріляних кулях і гільзах;</a:t>
            </a:r>
            <a:endParaRPr lang="ru-RU" sz="2400" dirty="0"/>
          </a:p>
          <a:p>
            <a:pPr algn="just"/>
            <a:r>
              <a:rPr lang="uk-UA" sz="2400" dirty="0"/>
              <a:t>в) частки речовин, що виникають при згорянні пороху, які викидаються з каналу ствола;</a:t>
            </a:r>
            <a:endParaRPr lang="ru-RU" sz="2400" dirty="0"/>
          </a:p>
          <a:p>
            <a:pPr algn="just"/>
            <a:r>
              <a:rPr lang="uk-UA" sz="2400" dirty="0"/>
              <a:t>г) сліди-ушкодження від снаряда на ураженому об'єкті;</a:t>
            </a:r>
            <a:endParaRPr lang="ru-RU" sz="2400" dirty="0"/>
          </a:p>
          <a:p>
            <a:pPr algn="just"/>
            <a:r>
              <a:rPr lang="uk-UA" sz="2400" dirty="0"/>
              <a:t>д) відкладення кіптяви пострілу на тілі (найчастіше на руці) особи, що стріляла, на гільзах, кулях, на частинах зброї.</a:t>
            </a:r>
            <a:endParaRPr lang="ru-RU" sz="2400" dirty="0"/>
          </a:p>
        </p:txBody>
      </p:sp>
      <p:sp>
        <p:nvSpPr>
          <p:cNvPr id="1638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8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smtClean="0"/>
              <a:t>СЛІДИ ЗАСТОСУВАННЯ ВОГНЕПАЛЬНОЇ ЗБРОЇ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65175"/>
            <a:ext cx="8353176" cy="5978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uk-UA" altLang="ru-RU" sz="2200" b="1" u="sng" dirty="0" smtClean="0"/>
              <a:t>Сліди на стріляних гільзах: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Бійка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Патронного упора затвора (р</a:t>
            </a:r>
            <a:r>
              <a:rPr lang="uk-UA" altLang="ru-RU" sz="2200" i="1" dirty="0" smtClean="0"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en-US" altLang="ru-RU" sz="22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200" i="1" dirty="0" err="1" smtClean="0">
                <a:latin typeface="Times New Roman" pitchFamily="18" charset="0"/>
                <a:cs typeface="Times New Roman" pitchFamily="18" charset="0"/>
              </a:rPr>
              <a:t>єфу</a:t>
            </a:r>
            <a:r>
              <a:rPr lang="uk-UA" altLang="ru-RU" sz="2200" i="1" dirty="0" smtClean="0">
                <a:latin typeface="Times New Roman" pitchFamily="18" charset="0"/>
                <a:cs typeface="Times New Roman" pitchFamily="18" charset="0"/>
              </a:rPr>
              <a:t> поверхні упора, країв отворів і вирізів упора)</a:t>
            </a:r>
            <a:endParaRPr lang="uk-UA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Губи магазина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err="1" smtClean="0">
                <a:latin typeface="Times New Roman" pitchFamily="18" charset="0"/>
                <a:cs typeface="Times New Roman" pitchFamily="18" charset="0"/>
              </a:rPr>
              <a:t>Зачіпа</a:t>
            </a: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 викидача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Зуба відбивача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Стінок патронника</a:t>
            </a:r>
            <a:endParaRPr lang="uk-UA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altLang="ru-RU" sz="2200" b="1" u="sng" dirty="0" smtClean="0">
                <a:latin typeface="Times New Roman" pitchFamily="18" charset="0"/>
                <a:cs typeface="Times New Roman" pitchFamily="18" charset="0"/>
              </a:rPr>
              <a:t>Сліди на стріляних кулях:</a:t>
            </a:r>
            <a:endParaRPr lang="uk-UA" alt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Калібр ствола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Сліди зрізу патронника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Сліди газового отвору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Кількість нарізів в каналі ствола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Напрямок нарізів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Кут крутизни нарізів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200" dirty="0" smtClean="0">
                <a:latin typeface="Times New Roman" pitchFamily="18" charset="0"/>
                <a:cs typeface="Times New Roman" pitchFamily="18" charset="0"/>
              </a:rPr>
              <a:t>Ширина полів нарізів</a:t>
            </a:r>
            <a:endParaRPr lang="uk-UA" alt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2060848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6" y="4077072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5154836" cy="583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Сліди від снарядів на перешкоді: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а) основні (утворюються кулею, картеччю, дробом):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пробоїни (мають вхідний та вихідний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отвори);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вм’ятини;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сліди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рикошету (відколу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б) додаткові (утворюються на перешкоді в результаті впливу на неї порохових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газів):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пасок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обтирання (на тілі людини – пасок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осаднення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штанцмарка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відбиток дульної частини ствола при пострілі 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упор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43010" name="Picture 2" descr="Картинки по запросу след выстрел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817"/>
            <a:ext cx="3131096" cy="208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C:\Users\Администратор\Desktop\АВМ\Фото поясок обтир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24211"/>
            <a:ext cx="2228304" cy="1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1" descr="http://medznate.ru/tw_refs/77/76622/76622_html_2282c8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04" y="4581128"/>
            <a:ext cx="32480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8755236" cy="67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endParaRPr lang="uk-UA" sz="2400" b="1" dirty="0"/>
          </a:p>
          <a:p>
            <a:pPr algn="ctr"/>
            <a:endParaRPr lang="uk-UA" sz="2400" b="1" dirty="0" smtClean="0"/>
          </a:p>
          <a:p>
            <a:pPr algn="ctr"/>
            <a:endParaRPr lang="uk-UA" sz="2400" b="1" dirty="0"/>
          </a:p>
          <a:p>
            <a:pPr algn="ctr"/>
            <a:r>
              <a:rPr lang="uk-UA" sz="2400" b="1" dirty="0" smtClean="0"/>
              <a:t>3. СЛІДЧИЙ ОГЛЯД ВОГНЕПАЛЬНОЇ ЗБРОЇ </a:t>
            </a:r>
          </a:p>
          <a:p>
            <a:pPr algn="ctr"/>
            <a:r>
              <a:rPr lang="uk-UA" sz="2400" b="1" dirty="0" smtClean="0"/>
              <a:t>ТА СЛІДІВ ПОСТРІЛУ</a:t>
            </a:r>
          </a:p>
          <a:p>
            <a:pPr algn="ctr"/>
            <a:endParaRPr lang="uk-UA" sz="2400" b="1" dirty="0" smtClean="0"/>
          </a:p>
          <a:p>
            <a:pPr algn="ctr"/>
            <a:endParaRPr lang="uk-UA" sz="2400" b="1" dirty="0"/>
          </a:p>
          <a:p>
            <a:pPr algn="ctr"/>
            <a:endParaRPr lang="uk-UA" sz="2400" b="1" dirty="0"/>
          </a:p>
          <a:p>
            <a:pPr algn="just"/>
            <a:r>
              <a:rPr lang="uk-UA" sz="2400" dirty="0" smtClean="0"/>
              <a:t>     Завданням </a:t>
            </a:r>
            <a:r>
              <a:rPr lang="uk-UA" sz="2400" dirty="0"/>
              <a:t>огляду</a:t>
            </a:r>
            <a:r>
              <a:rPr lang="uk-UA" sz="2400" i="1" dirty="0"/>
              <a:t> </a:t>
            </a:r>
            <a:r>
              <a:rPr lang="uk-UA" sz="2400" dirty="0"/>
              <a:t>є виявлення, фіксація, вилучення зброї, боєприпасів, слідів пострілу і дослідження їх на місці події для визначення виду, системи, калібру зброї, кількості пострілів, дистанції, напрямку і місця, з якого було зроблено постріл.</a:t>
            </a:r>
            <a:endParaRPr lang="ru-RU" sz="2400" dirty="0"/>
          </a:p>
        </p:txBody>
      </p:sp>
      <p:sp>
        <p:nvSpPr>
          <p:cNvPr id="1638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0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8755236" cy="67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uk-UA" sz="2400" b="1" i="1" dirty="0" smtClean="0"/>
          </a:p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огляді зброї необхідно дотримуватися певних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правил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1) встановити, чи знаходиться курок на бойовому або запобіжному взводі та чи є патрон у патроннику;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2) витягти магазин, оглянути його поверхню;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3) розрядити зброю;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4) вжити заходів щодо відшукання слідів;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5) оглянути внутрішню поверхню каналу ствола для виявлення слідів пострілу у вигляді нагару, незгорілих порошинок;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6) встановити, чи немає яких-небудь ушкоджень на зброї або чи не відсутні які-небудь частини;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7) визначити наявність або відсутність запаху пороху в каналі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4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71500" y="476250"/>
            <a:ext cx="82296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НАВЧАЛЬНІ ПИТАННЯ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Поняття і завдання криміналістичної (судової) балістики.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2. Види та характеристика об’єктів балістичного дослідження: зброї, боєприпасів, слідів пострілу.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3. Слідчий огляд вогнепальної зброї та слідів пострілу.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4. Можливості судово-балістичної експертизи.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5. Холодна зброя: поняття, класифікація. Питання, що вирішуються експертизою холодної зброї.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0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8755236" cy="33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endParaRPr lang="uk-UA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ОГЛЯД БОЄПРИПАСІВ</a:t>
            </a:r>
          </a:p>
          <a:p>
            <a:pPr algn="just"/>
            <a:endParaRPr lang="uk-UA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  Патрони, гільзи, кулі, дріб, картеч, пижі підлягають виявленню, фіксації й дослідженню при огляді на місці події.</a:t>
            </a:r>
          </a:p>
          <a:p>
            <a:pPr algn="just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   У протоколі огляду при описі гільзи вказують: місце виявлення, форму (циліндрична або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пляшкоподібна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), колір металу, маркувальні позначки, розміри, наявність і форму слідів зброї. При описі кулі (дробу) у протоколі відзначається: вид перепони, розміри ушкодження кулі, наявність на кулі сторонніх речовин.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Картинки по запросу след выстрел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7433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Картинки по запросу след выстрел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30215"/>
            <a:ext cx="3382913" cy="24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8755236" cy="367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endParaRPr lang="uk-UA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ОГЛЯД ВОГНЕПАЛЬНИХ ПОШКОДЖЕНЬ</a:t>
            </a:r>
          </a:p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Під час 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огляду вогнепальних пошкоджень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фіксують: вид і властивості перепони, форму країв ушкодження та його розміри, взаємне розташування декількох пошкоджень, їх розміщення на перепоні.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  При виявленні слідів кіптяви, незгорілих порошинок, частин змазки необхідно описати в протоколі: форму, кількість зон відкладення, інтенсивність кожної зони, колір кіптяви чи порошинок, їх віддаленість від пошкодження та ін.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2" y="3933056"/>
            <a:ext cx="77595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8755236" cy="151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/>
              <a:t>4. МОЖЛИВОСТІ СУДОВО-БАЛІСТИЧНОЇ ЕКСПЕРТИЗИ</a:t>
            </a:r>
            <a:endParaRPr lang="ru-RU" sz="2400" dirty="0"/>
          </a:p>
        </p:txBody>
      </p:sp>
      <p:sp>
        <p:nvSpPr>
          <p:cNvPr id="1638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5" name="Рисунок 3" descr="buf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2115"/>
            <a:ext cx="6873825" cy="515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8755236" cy="67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uk-UA" sz="2400" b="1" i="1" dirty="0" smtClean="0"/>
          </a:p>
          <a:p>
            <a:pPr algn="ctr"/>
            <a:r>
              <a:rPr lang="uk-UA" sz="2400" b="1" i="1" dirty="0"/>
              <a:t>До основних завдань судово-балістичної експертизи відносяться</a:t>
            </a:r>
            <a:r>
              <a:rPr lang="uk-UA" sz="2400" i="1" dirty="0" smtClean="0"/>
              <a:t>:</a:t>
            </a:r>
          </a:p>
          <a:p>
            <a:pPr algn="ctr"/>
            <a:endParaRPr lang="ru-RU" sz="2400" dirty="0"/>
          </a:p>
          <a:p>
            <a:r>
              <a:rPr lang="uk-UA" sz="2400" dirty="0"/>
              <a:t>а) встановлення виду, зразка (моделі) вогнепальної зброї за стріляними кулями, гільзами, слідами пострілу;</a:t>
            </a:r>
            <a:endParaRPr lang="ru-RU" sz="2400" dirty="0"/>
          </a:p>
          <a:p>
            <a:r>
              <a:rPr lang="uk-UA" sz="2400" dirty="0"/>
              <a:t>б) встановлення конкретного екземпляра зброї за стріляними кулями та гільзами;</a:t>
            </a:r>
            <a:endParaRPr lang="ru-RU" sz="2400" dirty="0"/>
          </a:p>
          <a:p>
            <a:r>
              <a:rPr lang="uk-UA" sz="2400" dirty="0"/>
              <a:t>в) визначення можливості застосування для стрільби зброї та боєприпасів;</a:t>
            </a:r>
            <a:endParaRPr lang="ru-RU" sz="2400" dirty="0"/>
          </a:p>
          <a:p>
            <a:r>
              <a:rPr lang="uk-UA" sz="2400" dirty="0"/>
              <a:t>г) встановлення однорідності патронів, куль, гільз, дробу, картечі;</a:t>
            </a:r>
            <a:endParaRPr lang="ru-RU" sz="2400" dirty="0"/>
          </a:p>
          <a:p>
            <a:r>
              <a:rPr lang="uk-UA" sz="2400" dirty="0"/>
              <a:t>д) встановлення деяких обставин, пов'язаних із застосуванням вогнепальної зброї.</a:t>
            </a:r>
            <a:endParaRPr lang="ru-RU" sz="2400" dirty="0"/>
          </a:p>
        </p:txBody>
      </p:sp>
      <p:sp>
        <p:nvSpPr>
          <p:cNvPr id="1638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2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ОСНОВНІ ПИТАННЯ, ЩО ВИРІШУЮТЬСЯ У РАЗІ ДОСЛІДЖЕННЯ РУЧНОЇ ВОГНЕПАЛЬНОЇ ЗБРОЇ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507288" cy="5760640"/>
          </a:xfrm>
        </p:spPr>
        <p:txBody>
          <a:bodyPr>
            <a:normAutofit fontScale="92500" lnSpcReduction="10000"/>
          </a:bodyPr>
          <a:lstStyle/>
          <a:p>
            <a:pPr lvl="1" algn="ctr" eaLnBrk="1" hangingPunct="1">
              <a:lnSpc>
                <a:spcPct val="80000"/>
              </a:lnSpc>
              <a:defRPr/>
            </a:pPr>
            <a:endParaRPr lang="uk-UA" altLang="ru-RU" sz="2400" b="1" u="sng" dirty="0" smtClean="0"/>
          </a:p>
          <a:p>
            <a:pPr lvl="1" algn="ctr" eaLnBrk="1" hangingPunct="1">
              <a:lnSpc>
                <a:spcPct val="110000"/>
              </a:lnSpc>
              <a:defRPr/>
            </a:pPr>
            <a:r>
              <a:rPr lang="uk-UA" altLang="ru-RU" sz="2400" b="1" u="sng" dirty="0" smtClean="0">
                <a:latin typeface="Times New Roman" pitchFamily="18" charset="0"/>
                <a:cs typeface="Times New Roman" pitchFamily="18" charset="0"/>
              </a:rPr>
              <a:t>Діагностичні: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Чи є певний об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400" dirty="0" err="1" smtClean="0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вогнепальною зброєю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Спосіб виготовлення зброї, його будова, калібр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Визначення технічного стану зброї та її придатності для проведення пострілу </a:t>
            </a:r>
            <a:r>
              <a:rPr lang="uk-UA" altLang="ru-RU" sz="2400" i="1" dirty="0" smtClean="0">
                <a:latin typeface="Times New Roman" pitchFamily="18" charset="0"/>
                <a:cs typeface="Times New Roman" pitchFamily="18" charset="0"/>
              </a:rPr>
              <a:t>(систематичної стрільби, одиничних пострілів, стріляння чергами, прицільно)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Чи можливий самодовільний постріл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Чи перероблялася певна зброя тощо</a:t>
            </a:r>
            <a:endParaRPr lang="uk-UA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 eaLnBrk="1" hangingPunct="1">
              <a:lnSpc>
                <a:spcPct val="110000"/>
              </a:lnSpc>
              <a:defRPr/>
            </a:pPr>
            <a:r>
              <a:rPr lang="uk-UA" altLang="ru-RU" sz="2400" b="1" u="sng" dirty="0" smtClean="0">
                <a:latin typeface="Times New Roman" pitchFamily="18" charset="0"/>
                <a:cs typeface="Times New Roman" pitchFamily="18" charset="0"/>
              </a:rPr>
              <a:t>Ідентифікаційні: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Встановлення виду, системи, моделі зброї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Ототожнення зброї за стріляною кулею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Встановлення приналежності деталей  до певного виду певної зброї тощо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Ототожнення зброї за стріляною гільзою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ОСНОВНІ ПИТАННЯ, ЩО ВИРІШУЮТЬСЯ ДОСЛІДЖЕННЯМ БОЄПРИПАСІВ ДО РУЧНОЇ ВОГНЕПАЛЬНОЇ ЗБРОЇ</a:t>
            </a:r>
            <a:endParaRPr lang="ru-RU" alt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3970784" cy="55435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2100" b="1" u="sng" dirty="0" smtClean="0">
                <a:latin typeface="Times New Roman" pitchFamily="18" charset="0"/>
                <a:cs typeface="Times New Roman" pitchFamily="18" charset="0"/>
              </a:rPr>
              <a:t>Патронів</a:t>
            </a:r>
            <a:endParaRPr lang="uk-UA" altLang="ru-RU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100" dirty="0" smtClean="0">
                <a:latin typeface="Times New Roman" pitchFamily="18" charset="0"/>
                <a:cs typeface="Times New Roman" pitchFamily="18" charset="0"/>
              </a:rPr>
              <a:t>Чи є певний патрон боєзапасом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100" dirty="0" smtClean="0">
                <a:latin typeface="Times New Roman" pitchFamily="18" charset="0"/>
                <a:cs typeface="Times New Roman" pitchFamily="18" charset="0"/>
              </a:rPr>
              <a:t>Для якої зброї призначений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100" dirty="0" smtClean="0">
                <a:latin typeface="Times New Roman" pitchFamily="18" charset="0"/>
                <a:cs typeface="Times New Roman" pitchFamily="18" charset="0"/>
              </a:rPr>
              <a:t>Спосіб виготовлення і спорядження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100" dirty="0" smtClean="0">
                <a:latin typeface="Times New Roman" pitchFamily="18" charset="0"/>
                <a:cs typeface="Times New Roman" pitchFamily="18" charset="0"/>
              </a:rPr>
              <a:t>Чи придатний для проведення пострілу та ін.</a:t>
            </a:r>
            <a:endParaRPr lang="uk-UA" alt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2100" b="1" u="sng" dirty="0" smtClean="0">
                <a:latin typeface="Times New Roman" pitchFamily="18" charset="0"/>
                <a:cs typeface="Times New Roman" pitchFamily="18" charset="0"/>
              </a:rPr>
              <a:t>Пороху</a:t>
            </a:r>
            <a:endParaRPr lang="uk-UA" altLang="ru-RU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100" dirty="0" smtClean="0">
                <a:latin typeface="Times New Roman" pitchFamily="18" charset="0"/>
                <a:cs typeface="Times New Roman" pitchFamily="18" charset="0"/>
              </a:rPr>
              <a:t>Вид пороху, марка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100" dirty="0" smtClean="0">
                <a:latin typeface="Times New Roman" pitchFamily="18" charset="0"/>
                <a:cs typeface="Times New Roman" pitchFamily="18" charset="0"/>
              </a:rPr>
              <a:t>Галузь застосування</a:t>
            </a:r>
            <a:endParaRPr lang="uk-UA" alt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2100" b="1" u="sng" dirty="0" smtClean="0">
                <a:latin typeface="Times New Roman" pitchFamily="18" charset="0"/>
                <a:cs typeface="Times New Roman" pitchFamily="18" charset="0"/>
              </a:rPr>
              <a:t>Пижів, прокладок</a:t>
            </a:r>
            <a:endParaRPr lang="uk-UA" altLang="ru-RU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100" dirty="0" smtClean="0">
                <a:latin typeface="Times New Roman" pitchFamily="18" charset="0"/>
                <a:cs typeface="Times New Roman" pitchFamily="18" charset="0"/>
              </a:rPr>
              <a:t>Матеріал і спосіб виготовлення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100" dirty="0" smtClean="0">
                <a:latin typeface="Times New Roman" pitchFamily="18" charset="0"/>
                <a:cs typeface="Times New Roman" pitchFamily="18" charset="0"/>
              </a:rPr>
              <a:t>До патрону якого калібру</a:t>
            </a:r>
            <a:endParaRPr lang="uk-UA" altLang="ru-RU" sz="2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2040" y="1052736"/>
            <a:ext cx="3970784" cy="554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lvl="1" indent="0" eaLnBrk="1" hangingPunct="1">
              <a:buNone/>
              <a:defRPr/>
            </a:pPr>
            <a:r>
              <a:rPr lang="uk-UA" altLang="ru-RU" sz="2100" b="1" u="sng" dirty="0" smtClean="0">
                <a:effectLst/>
                <a:latin typeface="Times New Roman" pitchFamily="18" charset="0"/>
                <a:cs typeface="Times New Roman" pitchFamily="18" charset="0"/>
              </a:rPr>
              <a:t>Куль</a:t>
            </a:r>
            <a:endParaRPr lang="uk-UA" altLang="ru-RU" sz="2100" u="sng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altLang="ru-RU" sz="2100" dirty="0" smtClean="0">
                <a:effectLst/>
                <a:latin typeface="Times New Roman" pitchFamily="18" charset="0"/>
                <a:cs typeface="Times New Roman" pitchFamily="18" charset="0"/>
              </a:rPr>
              <a:t>Від якого патрона, до якої зброї, калібр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altLang="ru-RU" sz="2100" dirty="0" smtClean="0">
                <a:effectLst/>
                <a:latin typeface="Times New Roman" pitchFamily="18" charset="0"/>
                <a:cs typeface="Times New Roman" pitchFamily="18" charset="0"/>
              </a:rPr>
              <a:t>Із якої зброї </a:t>
            </a:r>
            <a:r>
              <a:rPr lang="uk-UA" altLang="ru-RU" sz="2100" dirty="0" err="1" smtClean="0">
                <a:effectLst/>
                <a:latin typeface="Times New Roman" pitchFamily="18" charset="0"/>
                <a:cs typeface="Times New Roman" pitchFamily="18" charset="0"/>
              </a:rPr>
              <a:t>вистрелена</a:t>
            </a:r>
            <a:endParaRPr lang="uk-UA" altLang="ru-RU" sz="21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altLang="ru-RU" sz="2100" dirty="0" smtClean="0">
                <a:effectLst/>
                <a:latin typeface="Times New Roman" pitchFamily="18" charset="0"/>
                <a:cs typeface="Times New Roman" pitchFamily="18" charset="0"/>
              </a:rPr>
              <a:t>Чи не </a:t>
            </a:r>
            <a:r>
              <a:rPr lang="uk-UA" altLang="ru-RU" sz="2100" dirty="0" err="1" smtClean="0">
                <a:effectLst/>
                <a:latin typeface="Times New Roman" pitchFamily="18" charset="0"/>
                <a:cs typeface="Times New Roman" pitchFamily="18" charset="0"/>
              </a:rPr>
              <a:t>вистрелена</a:t>
            </a:r>
            <a:r>
              <a:rPr lang="uk-UA" altLang="ru-RU" sz="2100" dirty="0" smtClean="0">
                <a:effectLst/>
                <a:latin typeface="Times New Roman" pitchFamily="18" charset="0"/>
                <a:cs typeface="Times New Roman" pitchFamily="18" charset="0"/>
              </a:rPr>
              <a:t> із певного екземпляра зброї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altLang="ru-RU" sz="2100" dirty="0" smtClean="0">
                <a:effectLst/>
                <a:latin typeface="Times New Roman" pitchFamily="18" charset="0"/>
                <a:cs typeface="Times New Roman" pitchFamily="18" charset="0"/>
              </a:rPr>
              <a:t>Причина деформації, та ін.</a:t>
            </a:r>
            <a:endParaRPr lang="uk-UA" altLang="ru-RU" sz="21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None/>
              <a:defRPr/>
            </a:pPr>
            <a:r>
              <a:rPr lang="uk-UA" altLang="ru-RU" sz="2100" b="1" u="sng" dirty="0" smtClean="0">
                <a:effectLst/>
                <a:latin typeface="Times New Roman" pitchFamily="18" charset="0"/>
                <a:cs typeface="Times New Roman" pitchFamily="18" charset="0"/>
              </a:rPr>
              <a:t>Шроту, картечі</a:t>
            </a:r>
            <a:endParaRPr lang="uk-UA" altLang="ru-RU" sz="2100" u="sng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altLang="ru-RU" sz="2100" dirty="0" smtClean="0">
                <a:effectLst/>
                <a:latin typeface="Times New Roman" pitchFamily="18" charset="0"/>
                <a:cs typeface="Times New Roman" pitchFamily="18" charset="0"/>
              </a:rPr>
              <a:t>Спосіб виготовлення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altLang="ru-RU" sz="2100" dirty="0" smtClean="0">
                <a:effectLst/>
                <a:latin typeface="Times New Roman" pitchFamily="18" charset="0"/>
                <a:cs typeface="Times New Roman" pitchFamily="18" charset="0"/>
              </a:rPr>
              <a:t>№ за стандартом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altLang="ru-RU" sz="2100" dirty="0" smtClean="0">
                <a:effectLst/>
                <a:latin typeface="Times New Roman" pitchFamily="18" charset="0"/>
                <a:cs typeface="Times New Roman" pitchFamily="18" charset="0"/>
              </a:rPr>
              <a:t>Чи відноситься гільза, куля, шріт чи картеч до одного і того самого патрона</a:t>
            </a:r>
            <a:endParaRPr lang="uk-UA" altLang="ru-RU" sz="21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4450"/>
            <a:ext cx="8229600" cy="719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ОСНОВНІ ПИТАННЯ, ЩО ВИРІШУЮТЬСЯ ДОСЛІДЖЕННЯМ СЛІДІВ ПОСТРІЛУ</a:t>
            </a:r>
            <a:endParaRPr lang="ru-RU" alt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6165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Встановлення факту вогнепального ушкодження:</a:t>
            </a:r>
            <a:endParaRPr lang="uk-UA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Чи є ушкодження вогнепальним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Визначення вхідного та вихідного отворів</a:t>
            </a:r>
          </a:p>
          <a:p>
            <a:pPr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Визначення снаряда, яким спричинено ушкодження (кулею </a:t>
            </a:r>
            <a:r>
              <a:rPr lang="uk-UA" altLang="ru-RU" sz="2000" dirty="0" err="1" smtClean="0">
                <a:latin typeface="Times New Roman" pitchFamily="18" charset="0"/>
                <a:cs typeface="Times New Roman" pitchFamily="18" charset="0"/>
              </a:rPr>
              <a:t>оболончатою</a:t>
            </a: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, без</a:t>
            </a:r>
            <a:r>
              <a:rPr lang="uk-UA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dirty="0" err="1">
                <a:latin typeface="Times New Roman" pitchFamily="18" charset="0"/>
                <a:cs typeface="Times New Roman" pitchFamily="18" charset="0"/>
              </a:rPr>
              <a:t>оболончатою</a:t>
            </a: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 та ін.)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Визначення напрямку кульового каналу</a:t>
            </a:r>
            <a:endParaRPr lang="uk-UA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uk-UA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Визначення дистанції (відстані) пострілу:</a:t>
            </a:r>
            <a:endParaRPr lang="uk-UA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Встановлення механічної дії </a:t>
            </a:r>
            <a:r>
              <a:rPr lang="uk-UA" altLang="ru-RU" sz="2000" dirty="0" err="1" smtClean="0">
                <a:latin typeface="Times New Roman" pitchFamily="18" charset="0"/>
                <a:cs typeface="Times New Roman" pitchFamily="18" charset="0"/>
              </a:rPr>
              <a:t>газопорохового</a:t>
            </a: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 потоку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Встановлення наявності </a:t>
            </a:r>
            <a:r>
              <a:rPr lang="uk-UA" altLang="ru-RU" sz="2000" dirty="0" err="1" smtClean="0">
                <a:latin typeface="Times New Roman" pitchFamily="18" charset="0"/>
                <a:cs typeface="Times New Roman" pitchFamily="18" charset="0"/>
              </a:rPr>
              <a:t>штанцмарки</a:t>
            </a:r>
            <a:endParaRPr lang="uk-UA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Виявлення термічної дії продуктів пострілу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Встановлення відкладення </a:t>
            </a:r>
            <a:r>
              <a:rPr lang="uk-UA" altLang="ru-RU" sz="2000" dirty="0" err="1" smtClean="0">
                <a:latin typeface="Times New Roman" pitchFamily="18" charset="0"/>
                <a:cs typeface="Times New Roman" pitchFamily="18" charset="0"/>
              </a:rPr>
              <a:t>копоті</a:t>
            </a: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 та порошинок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Встановлення відкладення продуктів змазування</a:t>
            </a:r>
            <a:endParaRPr lang="uk-UA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uk-UA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Визначення місця знаходження </a:t>
            </a:r>
            <a:r>
              <a:rPr lang="uk-UA" altLang="ru-RU" sz="2000" b="1" dirty="0" err="1" smtClean="0">
                <a:latin typeface="Times New Roman" pitchFamily="18" charset="0"/>
                <a:cs typeface="Times New Roman" pitchFamily="18" charset="0"/>
              </a:rPr>
              <a:t>стрілявшого</a:t>
            </a:r>
            <a:r>
              <a:rPr lang="uk-UA" alt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З урахуванням взаємного розміщення </a:t>
            </a:r>
            <a:r>
              <a:rPr lang="uk-UA" altLang="ru-RU" sz="2000" dirty="0" err="1" smtClean="0">
                <a:latin typeface="Times New Roman" pitchFamily="18" charset="0"/>
                <a:cs typeface="Times New Roman" pitchFamily="18" charset="0"/>
              </a:rPr>
              <a:t>стрілявшого</a:t>
            </a: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 і потерпілого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З урахуванням місця знаходження екстрагованої гільзи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З урахуванням дистанції та траєкторії польоту снаряда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8827244" cy="662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uk-UA" sz="2400" b="1" i="1" dirty="0" smtClean="0"/>
          </a:p>
          <a:p>
            <a:pPr algn="ctr"/>
            <a:r>
              <a:rPr lang="uk-UA" sz="2400" b="1" dirty="0" smtClean="0"/>
              <a:t>5. ХОЛОДНА ЗБРОЯ: ПОНЯТТЯ, КЛАСИФІКАЦІЯ. ПИТАННЯ, ЩО ВИРІШУЮТЬСЯ ЕКСПЕРТИЗОЮ ХОЛОДНОЇ ЗБРОЇ</a:t>
            </a:r>
          </a:p>
          <a:p>
            <a:pPr algn="ctr"/>
            <a:endParaRPr lang="uk-UA" sz="2400" b="1" dirty="0"/>
          </a:p>
          <a:p>
            <a:pPr algn="just"/>
            <a:r>
              <a:rPr lang="uk-UA" sz="2400" b="1" dirty="0" smtClean="0"/>
              <a:t>     Холодна </a:t>
            </a:r>
            <a:r>
              <a:rPr lang="uk-UA" sz="2400" b="1" dirty="0"/>
              <a:t>зброя </a:t>
            </a:r>
            <a:r>
              <a:rPr lang="uk-UA" sz="2400" dirty="0"/>
              <a:t>– </a:t>
            </a:r>
            <a:r>
              <a:rPr lang="uk-UA" sz="2400" dirty="0" err="1"/>
              <a:t>зброя</a:t>
            </a:r>
            <a:r>
              <a:rPr lang="uk-UA" sz="2400" dirty="0"/>
              <a:t>, призначена для враження цілі за допомогою мускульної сили людини при безпосередньому контакті з об'єктом враження, та яка не має прямого </a:t>
            </a:r>
            <a:r>
              <a:rPr lang="uk-UA" sz="2400" dirty="0" err="1"/>
              <a:t>сільсько-господарського</a:t>
            </a:r>
            <a:r>
              <a:rPr lang="uk-UA" sz="2400" dirty="0"/>
              <a:t> призначення</a:t>
            </a:r>
            <a:r>
              <a:rPr lang="uk-UA" sz="2400" dirty="0" smtClean="0"/>
              <a:t>.</a:t>
            </a:r>
          </a:p>
          <a:p>
            <a:pPr algn="just"/>
            <a:endParaRPr lang="uk-UA" sz="2400" dirty="0"/>
          </a:p>
          <a:p>
            <a:pPr algn="ctr"/>
            <a:r>
              <a:rPr lang="uk-UA" sz="2400" i="1" dirty="0"/>
              <a:t>Загальні ознаки холодної зброї:</a:t>
            </a:r>
            <a:endParaRPr lang="ru-RU" sz="2400" dirty="0"/>
          </a:p>
          <a:p>
            <a:pPr algn="just"/>
            <a:r>
              <a:rPr lang="uk-UA" sz="2400" dirty="0"/>
              <a:t>а) наявність частини (деталі), призначеної для нанесення ушкодження (вістря, леза, шипа, ударного вантажу і т.д.);</a:t>
            </a:r>
            <a:endParaRPr lang="ru-RU" sz="2400" dirty="0"/>
          </a:p>
          <a:p>
            <a:pPr algn="just"/>
            <a:r>
              <a:rPr lang="uk-UA" sz="2400" dirty="0"/>
              <a:t>б) наявність пристосування для тримання зброї в руці й огородження її від </a:t>
            </a:r>
            <a:r>
              <a:rPr lang="uk-UA" sz="2400" dirty="0" err="1"/>
              <a:t>самоушкодження</a:t>
            </a:r>
            <a:r>
              <a:rPr lang="uk-UA" sz="2400" dirty="0"/>
              <a:t> (наприклад, рукоятки й обмежники ножа);</a:t>
            </a:r>
            <a:endParaRPr lang="ru-RU" sz="2400" dirty="0"/>
          </a:p>
          <a:p>
            <a:pPr algn="just"/>
            <a:r>
              <a:rPr lang="uk-UA" sz="2400" dirty="0"/>
              <a:t>в) достатня механічна міцність конструкції, що дозволяє заподіяти ушкодження за рахунок мускульного зусилля.</a:t>
            </a:r>
            <a:endParaRPr lang="ru-RU" sz="2400" dirty="0"/>
          </a:p>
        </p:txBody>
      </p:sp>
      <p:sp>
        <p:nvSpPr>
          <p:cNvPr id="1638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0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720"/>
            <a:ext cx="8712646" cy="583264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i="1" u="sng" dirty="0"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uk-UA" sz="2400" b="1" u="sng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u="sng" dirty="0">
                <a:effectLst/>
                <a:latin typeface="Times New Roman" pitchFamily="18" charset="0"/>
                <a:cs typeface="Times New Roman" pitchFamily="18" charset="0"/>
              </a:rPr>
              <a:t>за призначенням:</a:t>
            </a:r>
            <a:endParaRPr lang="ru-RU" sz="2400" b="1" u="sng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- бойова (військова). Призначена для нанесення ушкоджень людині в рукопашному бої (багнети, клинки, шашки і т.п.);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- цивільна. Служить для нападу або самозахисту (фінські ножі, кавказькі кинджали й ін.);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- мисливська. Призначена для оброблення тушки звіра;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- кримінальна;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u="sng" dirty="0"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uk-UA" sz="2400" b="1" u="sng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u="sng" dirty="0">
                <a:effectLst/>
                <a:latin typeface="Times New Roman" pitchFamily="18" charset="0"/>
                <a:cs typeface="Times New Roman" pitchFamily="18" charset="0"/>
              </a:rPr>
              <a:t>за способом і місцем виготовлення:</a:t>
            </a:r>
            <a:endParaRPr lang="ru-RU" sz="2400" b="1" u="sng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- заводська – за своєю конструкцією відповідає технічним умовам, стандартам і, як правило, має </a:t>
            </a:r>
            <a:r>
              <a:rPr lang="uk-UA" sz="2400" dirty="0" err="1">
                <a:effectLst/>
                <a:latin typeface="Times New Roman" pitchFamily="18" charset="0"/>
                <a:cs typeface="Times New Roman" pitchFamily="18" charset="0"/>
              </a:rPr>
              <a:t>маркіровочні</a:t>
            </a:r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 позначення;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- кустарна – виготовляється майстрами-зброярами відповідно до певних стандартів, зразків, може мати клеймо майстра;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- саморобна – виготовляється особами, що не мають спеціальних професійних 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23850" y="333375"/>
            <a:ext cx="82804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КЛАСИФІКАЦІЯ ХОЛОДНОЇ ЗБРОЇ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-6772" y="-25400"/>
            <a:ext cx="8827244" cy="662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/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в) за конструкцією: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клинкова; -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неклинкова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г) за довжиною клинка: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короткоклинкова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(кортики, стилети, тесаки мисливські, фінські ножі й ін.);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довгоклинкова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(шаблі, шашки, шпаги, рапіри, ятагани, мечі, палаші і т.д.);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д) за формою клинка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з прямим клинком; - з вигнутим клинком;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е) за способом (принципом) дії: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колюча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(кортики, шпаги, стилети, голчасті багнети);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рубаюча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колючо-ріжуча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(фінські, мисливські ножі, кинджали, багнети);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колючо-рубаюча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(шаблі, ятагани, палаші, великі кинджали, багнети-тесаки);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рубаючо-ріжуча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(бойові сокири, шаблі і т.д.);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ударно-роздроблююча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(булави, кастети,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кистені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шестопери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наладонники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й ін.).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6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12" y="274638"/>
            <a:ext cx="8229600" cy="921798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Рекомендована л</a:t>
            </a:r>
            <a:r>
              <a:rPr lang="uk-UA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тература:</a:t>
            </a:r>
            <a:endParaRPr lang="ru-RU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332"/>
            <a:ext cx="1306488" cy="1080436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20674"/>
              </p:ext>
            </p:extLst>
          </p:nvPr>
        </p:nvGraphicFramePr>
        <p:xfrm>
          <a:off x="251520" y="1484784"/>
          <a:ext cx="8686800" cy="51845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86800"/>
              </a:tblGrid>
              <a:tr h="3888432">
                <a:tc>
                  <a:txBody>
                    <a:bodyPr/>
                    <a:lstStyle/>
                    <a:p>
                      <a:pPr indent="4933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Криміналістика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[О.О. Алєксєєв, В.В. Арешонков, В.М. Атаманчук та ін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 – К.: Центр уч. л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ітератури, 2015.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- 544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520" algn="l"/>
                          <a:tab pos="553720" algn="l"/>
                        </a:tabLs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Криміналістика: Посіб. для підготов, до іспитів. / І. В. Гора, А. В. Іщенко, В. А. Колесник. - 4-е вид., допов. та переробл. - К.: Вид. ПАЛИВОДА А. В., 2007. - 236 с.</a:t>
                      </a: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520" algn="l"/>
                          <a:tab pos="553720" algn="l"/>
                        </a:tabLs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Криміналістика [Електронний ресурс]/ (Перкін В. І., Біленчук П. Д., Весельський В. К., Школьний В. Б., Комаринська Ю. Б.); под. ред. П. Д. Біленчука. (Мультимедійний підручник ). – Київ: Київський національний університет внутрішніх справ, 2008. – 1 електрон. опт. Диск (CD-ROM);12 см. – Систем. вимоги: Pentium; 32Mb RAM; Windows 95, 98, 2000, XP; MS Word 97 – 2000. – Назва з титул. Екрану;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7520" algn="l"/>
                          <a:tab pos="553720" algn="l"/>
                        </a:tabLs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Кузьмічов В. С., Прокопенко Г. І. Криміналістика: Навч.посіб./ За заг. ред. В. Г. Гончаренка, Є. М. Моісеєва. – К.: Юрінком Інтер, 2001. – 368с.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Криминалистика. Учебник (2-е изд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,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доп.) / ред. Яблоков Н. – М.: Юристь, 2004. – 718с.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4460" algn="l"/>
                        </a:tabLs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Шепитько В. Ю. Криминалистика: [курс лекций] / В. Ю. Шепитько. – Харьков : «Одиссей», 2003. – 352 с.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14463" y="1922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ОСНОВНІ ПИТАННЯ, ЩО ВИРІШУЮТЬСЯ ДОСЛІДЖЕННЯМ ХОЛОДНОЇ ЗБРОЇ:</a:t>
            </a:r>
          </a:p>
          <a:p>
            <a:pPr algn="ctr" eaLnBrk="1" hangingPunct="1">
              <a:defRPr/>
            </a:pPr>
            <a:endParaRPr lang="uk-UA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Ідентифікаційні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Встановлення виду холодної зброї</a:t>
            </a:r>
          </a:p>
          <a:p>
            <a:pPr eaLnBrk="1" hangingPunct="1"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Ототожнення зброї за слідами ушкоджень</a:t>
            </a:r>
          </a:p>
          <a:p>
            <a:pPr eaLnBrk="1" hangingPunct="1"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Встановлення приналежності деталей (частин) зброї тощо</a:t>
            </a:r>
            <a:endParaRPr lang="uk-UA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uk-UA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Діагностичні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Чи є даний об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400" dirty="0" err="1" smtClean="0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холодною зброєю</a:t>
            </a:r>
          </a:p>
          <a:p>
            <a:pPr eaLnBrk="1" hangingPunct="1"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Спосіб виготовлення зброї</a:t>
            </a:r>
          </a:p>
          <a:p>
            <a:pPr eaLnBrk="1" hangingPunct="1">
              <a:defRPr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Встановлення групових ознак зброї за слідами ушкодження тощо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4038600" cy="50419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600" b="1" dirty="0" smtClean="0"/>
              <a:t>Вибухові пристрої: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u="sng" dirty="0" smtClean="0"/>
              <a:t>Заводські: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Гранати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Міни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u="sng" dirty="0" smtClean="0"/>
              <a:t>Саморобні</a:t>
            </a:r>
            <a:r>
              <a:rPr lang="uk-UA" altLang="ru-RU" sz="1600" dirty="0" smtClean="0"/>
              <a:t>, типу: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Портфелі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Бандеролі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err="1" smtClean="0"/>
              <a:t>Електро-ліхтарі</a:t>
            </a:r>
            <a:endParaRPr lang="uk-UA" altLang="ru-RU" sz="16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err="1" smtClean="0"/>
              <a:t>Радіо-приймачі</a:t>
            </a:r>
            <a:r>
              <a:rPr lang="uk-UA" altLang="ru-RU" sz="1600" i="1" dirty="0" smtClean="0"/>
              <a:t> тощо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uk-UA" altLang="ru-RU" sz="1600" b="1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600" b="1" dirty="0" smtClean="0"/>
              <a:t>Вибухові речовини:</a:t>
            </a:r>
            <a:endParaRPr lang="uk-UA" altLang="ru-R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u="sng" dirty="0" smtClean="0"/>
              <a:t>Ініціюючі (первинної дії)</a:t>
            </a:r>
            <a:endParaRPr lang="uk-UA" altLang="ru-RU" sz="1600" i="1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Гримуча ртуть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err="1" smtClean="0"/>
              <a:t>Тетразен</a:t>
            </a:r>
            <a:r>
              <a:rPr lang="uk-UA" altLang="ru-RU" sz="1600" i="1" dirty="0" smtClean="0"/>
              <a:t> та ін.</a:t>
            </a:r>
            <a:endParaRPr lang="uk-UA" altLang="ru-R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u="sng" dirty="0" smtClean="0"/>
              <a:t>Бризантні (вторинної дії)</a:t>
            </a:r>
            <a:endParaRPr lang="uk-UA" altLang="ru-RU" sz="1600" i="1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err="1" smtClean="0"/>
              <a:t>Тротіл</a:t>
            </a:r>
            <a:endParaRPr lang="uk-UA" altLang="ru-RU" sz="16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err="1" smtClean="0"/>
              <a:t>Пластіт</a:t>
            </a:r>
            <a:r>
              <a:rPr lang="uk-UA" altLang="ru-RU" sz="1600" i="1" dirty="0" smtClean="0"/>
              <a:t> та ін.</a:t>
            </a:r>
            <a:endParaRPr lang="uk-UA" altLang="ru-R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u="sng" dirty="0" smtClean="0"/>
              <a:t>Метальної дії</a:t>
            </a:r>
            <a:endParaRPr lang="uk-UA" altLang="ru-RU" sz="1600" i="1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err="1" smtClean="0"/>
              <a:t>Пороха</a:t>
            </a:r>
            <a:endParaRPr lang="uk-UA" altLang="ru-RU" sz="16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Сірка та ін.</a:t>
            </a:r>
            <a:endParaRPr lang="uk-UA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uk-UA" altLang="ru-RU" sz="1600" dirty="0" smtClean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00213"/>
            <a:ext cx="4038600" cy="4192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600" b="1" dirty="0" smtClean="0"/>
              <a:t>Сліди вибуху:</a:t>
            </a:r>
            <a:endParaRPr lang="uk-UA" altLang="ru-R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u="sng" dirty="0" smtClean="0"/>
              <a:t>Механічні ушкодження</a:t>
            </a:r>
            <a:endParaRPr lang="uk-UA" altLang="ru-RU" sz="1600" i="1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Воронки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Розломи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Травми та ін.</a:t>
            </a:r>
            <a:endParaRPr lang="uk-UA" altLang="ru-R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u="sng" dirty="0" smtClean="0"/>
              <a:t>Термічні ушкодження</a:t>
            </a:r>
            <a:endParaRPr lang="uk-UA" altLang="ru-RU" sz="1600" i="1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Оплавлення тощо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Опалення та ін.</a:t>
            </a:r>
            <a:endParaRPr lang="uk-UA" altLang="ru-RU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u="sng" dirty="0" smtClean="0"/>
              <a:t>Останки</a:t>
            </a:r>
            <a:endParaRPr lang="uk-UA" altLang="ru-RU" sz="1600" i="1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Механізму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i="1" dirty="0" smtClean="0"/>
              <a:t>Корпуса та ін.</a:t>
            </a:r>
            <a:endParaRPr lang="ru-RU" altLang="ru-RU" sz="16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dirty="0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95288" y="115888"/>
            <a:ext cx="82089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uk-UA" altLang="ru-RU" sz="1600" b="1" dirty="0"/>
              <a:t>Вибух</a:t>
            </a:r>
            <a:r>
              <a:rPr lang="uk-UA" altLang="ru-RU" sz="1600" dirty="0"/>
              <a:t> взагалі – це процес швидкого вивільнення великої кількості енергії в закритому об</a:t>
            </a:r>
            <a:r>
              <a:rPr lang="ru-RU" altLang="ru-RU" sz="1600" dirty="0"/>
              <a:t>’</a:t>
            </a:r>
            <a:r>
              <a:rPr lang="uk-UA" altLang="ru-RU" sz="1600" dirty="0" err="1"/>
              <a:t>ємі</a:t>
            </a:r>
            <a:r>
              <a:rPr lang="uk-UA" altLang="ru-RU" sz="1600" dirty="0"/>
              <a:t>.</a:t>
            </a:r>
            <a:endParaRPr lang="ru-RU" altLang="ru-RU" sz="1600" dirty="0"/>
          </a:p>
          <a:p>
            <a:r>
              <a:rPr lang="uk-UA" altLang="ru-RU" sz="1600" b="1" i="1" dirty="0"/>
              <a:t>Криміналістична </a:t>
            </a:r>
            <a:r>
              <a:rPr lang="uk-UA" altLang="ru-RU" sz="1600" b="1" i="1" dirty="0" err="1"/>
              <a:t>вибухотехніка</a:t>
            </a:r>
            <a:r>
              <a:rPr lang="uk-UA" altLang="ru-RU" sz="1600" i="1" dirty="0"/>
              <a:t> вивчає закономірності виникнення, отримання і використання криміналістичної інформації про вибухові речовини, засоби вибуху, вибухові пристрої та пов’язаних з ними осіб і об’єктів у разі розслідування злочинів та їх запобіганню.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303338" y="1268413"/>
            <a:ext cx="6091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altLang="ru-RU" b="1"/>
              <a:t>ОБ</a:t>
            </a:r>
            <a:r>
              <a:rPr lang="en-US" altLang="ru-RU" b="1"/>
              <a:t>’</a:t>
            </a:r>
            <a:r>
              <a:rPr lang="uk-UA" altLang="ru-RU" b="1"/>
              <a:t>ЄКТИ КРИМІНАЛІСТИЧНОЇ ВИБУХОТЕХНІКИ:</a:t>
            </a:r>
          </a:p>
        </p:txBody>
      </p:sp>
    </p:spTree>
    <p:extLst>
      <p:ext uri="{BB962C8B-B14F-4D97-AF65-F5344CB8AC3E}">
        <p14:creationId xmlns:p14="http://schemas.microsoft.com/office/powerpoint/2010/main" val="3323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8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8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8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8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8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8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8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8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8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8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8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8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8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8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8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8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4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with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withGroup">
                            <p:stCondLst>
                              <p:cond delay="12500"/>
                            </p:stCondLst>
                            <p:childTnLst>
                              <p:par>
                                <p:cTn id="17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withGroup">
                            <p:stCondLst>
                              <p:cond delay="13500"/>
                            </p:stCondLst>
                            <p:childTnLst>
                              <p:par>
                                <p:cTn id="19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1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with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48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48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8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8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with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4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4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4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4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2" grpId="0" build="p"/>
      <p:bldP spid="34820" grpId="0"/>
      <p:bldP spid="348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800" b="1" dirty="0" smtClean="0"/>
              <a:t>ОСНОВНІ ПИТАННЯ, ЩО ВИРІШУЮТЬСЯ ДОСЛІДЖЕННЯМ ВИБУХОТЕХНІКИ: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altLang="ru-RU" sz="1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b="1" dirty="0" smtClean="0"/>
              <a:t>1Вибухових речовин:</a:t>
            </a:r>
            <a:endParaRPr lang="uk-UA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Який спосіб виготовлення вибухових речовин (ВР)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Визначення складу ВР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Чи відносяться зразки ВР до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єдиного джерела тощо</a:t>
            </a:r>
            <a:endParaRPr lang="uk-UA" altLang="ru-RU" sz="1600" b="1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uk-UA" altLang="ru-RU" sz="16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b="1" dirty="0" smtClean="0"/>
              <a:t>2) Слідів (продуктів) вибуху:</a:t>
            </a:r>
            <a:endParaRPr lang="uk-UA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Визначення факту вибуху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Визначення складу заряду за складом продуктів вибуху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Визначення способу виготовлення заряду ВР тощо</a:t>
            </a:r>
            <a:endParaRPr lang="uk-UA" altLang="ru-RU" sz="1600" b="1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uk-UA" altLang="ru-RU" sz="16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uk-UA" altLang="ru-RU" sz="1600" b="1" dirty="0" smtClean="0"/>
              <a:t>3) Вибухових пристроїв:</a:t>
            </a:r>
            <a:endParaRPr lang="uk-UA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Визначення марки ВР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Чи є певний об</a:t>
            </a:r>
            <a:r>
              <a:rPr lang="ru-RU" altLang="ru-RU" sz="1600" dirty="0" smtClean="0"/>
              <a:t>’</a:t>
            </a:r>
            <a:r>
              <a:rPr lang="uk-UA" altLang="ru-RU" sz="1600" dirty="0" err="1" smtClean="0"/>
              <a:t>єкт</a:t>
            </a:r>
            <a:r>
              <a:rPr lang="uk-UA" altLang="ru-RU" sz="1600" dirty="0" smtClean="0"/>
              <a:t> вибуховим пристроєм (ВП)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До якого виду відноситься певний ВП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Чи володіє особа, що виготовила певний ВП, окремими професійними (злочинними) навичками тощо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Визначення природи ушкодження об</a:t>
            </a:r>
            <a:r>
              <a:rPr lang="ru-RU" altLang="ru-RU" sz="1600" dirty="0" smtClean="0"/>
              <a:t>’</a:t>
            </a:r>
            <a:r>
              <a:rPr lang="uk-UA" altLang="ru-RU" sz="1600" dirty="0" err="1" smtClean="0"/>
              <a:t>єктів</a:t>
            </a:r>
            <a:endParaRPr lang="uk-UA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Який спосіб приведення в дію ВП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Який спосіб виготовлення ВП (чи деталей його конструкції)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Встановлення </a:t>
            </a:r>
            <a:r>
              <a:rPr lang="uk-UA" altLang="ru-RU" sz="1600" dirty="0" err="1" smtClean="0"/>
              <a:t>взаємоналежностей</a:t>
            </a:r>
            <a:r>
              <a:rPr lang="uk-UA" altLang="ru-RU" sz="1600" dirty="0" smtClean="0"/>
              <a:t> частин ВП тощо)</a:t>
            </a: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6482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3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withGroup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36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withGroup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8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8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368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8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8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368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smtClean="0"/>
              <a:t>ОБ’ЄКТИ  КЛИНКОВОЇ ХОЛОДНОЇ ЗБРОЇ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4038600" cy="60928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800" b="1" smtClean="0"/>
              <a:t>За довжиною клинка:</a:t>
            </a:r>
            <a:endParaRPr lang="uk-UA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u="sng" smtClean="0"/>
              <a:t>Коротко-клинкове</a:t>
            </a:r>
            <a:endParaRPr lang="uk-UA" altLang="ru-RU" sz="1800" i="1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Кинжали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Кортики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Стилети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Штики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Ножі мисливські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Ножі фінські та ін.</a:t>
            </a:r>
            <a:endParaRPr lang="uk-UA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u="sng" smtClean="0"/>
              <a:t>Довго-клинкове</a:t>
            </a:r>
            <a:endParaRPr lang="uk-UA" altLang="ru-RU" sz="1800" i="1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Ятагани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Саблі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Шашки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Мечі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Шпаги та ін.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altLang="ru-RU" sz="1800" i="1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800" b="1" smtClean="0"/>
              <a:t>За формою клинка: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u="sng" smtClean="0"/>
              <a:t>З прямим клинком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Палаші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Шпаги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Рапіри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Мечі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altLang="ru-RU" sz="1800" i="1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5175"/>
            <a:ext cx="40386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u="sng" smtClean="0"/>
              <a:t>З вигнутим клинком: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Саблі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Шашки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Ятагани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Кинжали</a:t>
            </a:r>
            <a:endParaRPr lang="en-US" altLang="ru-RU" sz="18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ru-RU" sz="1800" i="1" smtClean="0"/>
              <a:t>“</a:t>
            </a:r>
            <a:r>
              <a:rPr lang="uk-UA" altLang="ru-RU" sz="1800" i="1" smtClean="0"/>
              <a:t>Бебут</a:t>
            </a:r>
            <a:r>
              <a:rPr lang="en-US" altLang="ru-RU" sz="1800" i="1" smtClean="0"/>
              <a:t>”</a:t>
            </a:r>
            <a:endParaRPr lang="ru-RU" altLang="ru-RU" sz="1800" i="1" smtClean="0"/>
          </a:p>
          <a:p>
            <a:pPr eaLnBrk="1" hangingPunct="1">
              <a:lnSpc>
                <a:spcPct val="80000"/>
              </a:lnSpc>
              <a:defRPr/>
            </a:pPr>
            <a:endParaRPr lang="uk-UA" altLang="ru-RU" sz="1800" b="1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800" b="1" smtClean="0"/>
              <a:t>За дією клинка:</a:t>
            </a:r>
            <a:endParaRPr lang="uk-UA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u="sng" smtClean="0"/>
              <a:t>Колюче</a:t>
            </a:r>
            <a:endParaRPr lang="uk-UA" altLang="ru-RU" sz="1800" i="1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Кортики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Стилети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Шпаги</a:t>
            </a:r>
            <a:endParaRPr lang="uk-UA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u="sng" smtClean="0"/>
              <a:t>Рубаюче</a:t>
            </a:r>
            <a:endParaRPr lang="uk-UA" altLang="ru-RU" sz="1800" i="1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Мечі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Саблі</a:t>
            </a:r>
            <a:endParaRPr lang="uk-UA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u="sng" smtClean="0"/>
              <a:t>Колюче-ріжуче</a:t>
            </a:r>
            <a:endParaRPr lang="uk-UA" altLang="ru-RU" sz="1800" i="1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Кинжали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Тесаки та ін.</a:t>
            </a:r>
            <a:endParaRPr lang="uk-UA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u="sng" smtClean="0"/>
              <a:t>Колюче-рубаюче</a:t>
            </a:r>
            <a:endParaRPr lang="uk-UA" altLang="ru-RU" sz="1800" i="1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Ятагани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Палаші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i="1" smtClean="0"/>
              <a:t>Шашки</a:t>
            </a:r>
            <a:endParaRPr lang="ru-RU" altLang="ru-RU" sz="1800" i="1" smtClean="0"/>
          </a:p>
        </p:txBody>
      </p:sp>
    </p:spTree>
    <p:extLst>
      <p:ext uri="{BB962C8B-B14F-4D97-AF65-F5344CB8AC3E}">
        <p14:creationId xmlns:p14="http://schemas.microsoft.com/office/powerpoint/2010/main" val="37616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6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6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6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6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6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6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6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6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76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76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76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76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76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6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6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76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76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76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76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76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76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76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76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76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76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76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76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76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76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76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76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76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76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76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76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76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76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76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76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76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build="p"/>
      <p:bldP spid="2765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76250"/>
            <a:ext cx="8229600" cy="3384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800" b="1" smtClean="0"/>
              <a:t>ОБ</a:t>
            </a:r>
            <a:r>
              <a:rPr lang="ru-RU" altLang="ru-RU" sz="1800" b="1" smtClean="0"/>
              <a:t>’</a:t>
            </a:r>
            <a:r>
              <a:rPr lang="uk-UA" altLang="ru-RU" sz="1800" b="1" smtClean="0"/>
              <a:t>ЄКТИ ЗАМАСКОВАНОЇ ХОЛОДНОЇ ЗБРОЇ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smtClean="0"/>
              <a:t>Тростина-шпага</a:t>
            </a:r>
            <a:endParaRPr lang="uk-UA" altLang="ru-RU" sz="18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smtClean="0"/>
              <a:t>Парасолька-стилет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smtClean="0"/>
              <a:t>Авторучка-кинжал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smtClean="0"/>
              <a:t>Рукоять перемикання швидкостей-кижал та ін.</a:t>
            </a:r>
            <a:endParaRPr lang="ru-RU" altLang="ru-RU" sz="1800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1800" b="1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800" b="1" smtClean="0"/>
              <a:t>ОБ’ЄКТИ КОМБІНОВАНОЇ ХОЛОДНОЇ ЗБРОЇ</a:t>
            </a:r>
            <a:endParaRPr lang="uk-UA" altLang="ru-RU" sz="18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smtClean="0"/>
              <a:t>Зубчасті ланцюги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smtClean="0"/>
              <a:t>Кастети-кинжали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smtClean="0"/>
              <a:t>Кастети-ножі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smtClean="0"/>
              <a:t>Струна-кистень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800" smtClean="0"/>
              <a:t>Бойовий бич-кинжал та ін.</a:t>
            </a:r>
            <a:endParaRPr lang="ru-RU" altLang="ru-RU" sz="18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179388" y="3924300"/>
          <a:ext cx="8785225" cy="293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2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Graphic spid="2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720"/>
            <a:ext cx="4038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600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800" b="1" dirty="0" smtClean="0"/>
              <a:t>ОБ</a:t>
            </a:r>
            <a:r>
              <a:rPr lang="ru-RU" altLang="ru-RU" sz="1800" b="1" dirty="0" smtClean="0"/>
              <a:t>’</a:t>
            </a:r>
            <a:r>
              <a:rPr lang="uk-UA" altLang="ru-RU" sz="1800" b="1" dirty="0" smtClean="0"/>
              <a:t>ЄКТИ ДОСЛІДЖЕННЯ ХОЛОДНОЇ ЗБРОЇ:</a:t>
            </a:r>
            <a:endParaRPr lang="uk-UA" alt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b="1" dirty="0" smtClean="0"/>
              <a:t>За призначенням: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Бойова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Мисливська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Спортивна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Кримінальна</a:t>
            </a:r>
            <a:endParaRPr lang="uk-UA" altLang="ru-RU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b="1" dirty="0" smtClean="0"/>
              <a:t>За способом виготовлення: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Заводська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Кустарна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Саморобна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Перероблена</a:t>
            </a:r>
            <a:endParaRPr lang="uk-UA" altLang="ru-RU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b="1" dirty="0" smtClean="0"/>
              <a:t>За принципом дії: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Клинкова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err="1" smtClean="0"/>
              <a:t>Ударно-роздроблююча</a:t>
            </a:r>
            <a:endParaRPr lang="uk-UA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Комбінована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Замаскована</a:t>
            </a:r>
            <a:endParaRPr lang="ru-RU" altLang="ru-RU" sz="1600" dirty="0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92042" y="980728"/>
            <a:ext cx="4038600" cy="4752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altLang="ru-RU" sz="1800" b="1" dirty="0" smtClean="0"/>
              <a:t>ОБ</a:t>
            </a:r>
            <a:r>
              <a:rPr lang="ru-RU" altLang="ru-RU" sz="1800" b="1" dirty="0" smtClean="0"/>
              <a:t>’</a:t>
            </a:r>
            <a:r>
              <a:rPr lang="uk-UA" altLang="ru-RU" sz="1800" b="1" dirty="0" smtClean="0"/>
              <a:t>ЄКТИ УДАРНО-РОЗДРОБЛЮЮЧОЇ ХОЛОДНОЇ ЗБРОЇ: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Кастет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Бойова плітка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Бойовий бич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Палиця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Биток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Ударний перстень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err="1" smtClean="0"/>
              <a:t>Надолонник</a:t>
            </a:r>
            <a:endParaRPr lang="uk-UA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Дубина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Ядовитий перстень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Бойова рукавичка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err="1" smtClean="0"/>
              <a:t>Кистень</a:t>
            </a:r>
            <a:endParaRPr lang="ru-RU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dirty="0" err="1" smtClean="0"/>
              <a:t>Резинова</a:t>
            </a:r>
            <a:r>
              <a:rPr lang="ru-RU" altLang="ru-RU" sz="1600" dirty="0" smtClean="0"/>
              <a:t> </a:t>
            </a:r>
            <a:endParaRPr lang="uk-UA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Булава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err="1" smtClean="0"/>
              <a:t>Шестопер</a:t>
            </a:r>
            <a:endParaRPr lang="uk-UA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1600" dirty="0" smtClean="0"/>
              <a:t>Пернач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dirty="0" smtClean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23850" y="333375"/>
            <a:ext cx="82804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Класифікація холодної зброї </a:t>
            </a:r>
            <a:endParaRPr lang="ru-RU" alt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3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900" decel="100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decel="1000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decel="1000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900" decel="1000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86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86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 decel="100000" fill="hold"/>
                                        <p:tgtEl>
                                          <p:spTgt spid="286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86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86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decel="100000" fill="hold"/>
                                        <p:tgtEl>
                                          <p:spTgt spid="286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86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86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900" decel="100000" fill="hold"/>
                                        <p:tgtEl>
                                          <p:spTgt spid="286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86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86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900" decel="100000" fill="hold"/>
                                        <p:tgtEl>
                                          <p:spTgt spid="286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286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86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900" decel="100000" fill="hold"/>
                                        <p:tgtEl>
                                          <p:spTgt spid="286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7" grpId="0" build="p"/>
      <p:bldP spid="286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71500" y="476250"/>
            <a:ext cx="82296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ПОНЯТТЯ І ЗАВДАННЯ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РИМІНАЛІСТИЧНОЇ (СУДОВОЇ) БАЛІСТИКИ.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6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6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6988" y="333375"/>
            <a:ext cx="8785225" cy="3382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uk-UA" sz="1800" b="1" dirty="0">
              <a:effectLst/>
            </a:endParaRPr>
          </a:p>
          <a:p>
            <a:pPr algn="just" eaLnBrk="1" hangingPunct="1">
              <a:defRPr/>
            </a:pP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Криміналістичне </a:t>
            </a:r>
            <a:r>
              <a:rPr lang="uk-UA" altLang="ru-RU" sz="2400" b="1" dirty="0" err="1" smtClean="0">
                <a:latin typeface="Times New Roman" pitchFamily="18" charset="0"/>
                <a:cs typeface="Times New Roman" pitchFamily="18" charset="0"/>
              </a:rPr>
              <a:t>зброєзнавство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– це галузь криміналістичної техніки, що вивчає принципи конструювання і закономірності дії різних пристроїв, функціонально призначених для ураження чи знешкодження людей, тварин чи інших матеріальних об’єктів, закономірності утворення слідів застосування цих пристроїв, а також розробляє засоби, прийоми та методи збирання, оцінки, дослідження й використання їх з метою розслідування злочинів та їх запобіганню.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79381524"/>
              </p:ext>
            </p:extLst>
          </p:nvPr>
        </p:nvGraphicFramePr>
        <p:xfrm>
          <a:off x="144463" y="3860800"/>
          <a:ext cx="8785225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0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71500" y="476250"/>
            <a:ext cx="82296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uk-UA" sz="2800" b="1" dirty="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uk-UA" sz="2800" dirty="0"/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Криміналістична (судова) балістика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це підгалузь криміналістичної техніки, яка вивчає ознаки вогнепальної зброї і боєприпасів, закономірності виникнення слідів їх застосування, розробляє засоби і методи збирання та дослідження таких слідів для встановлення певних обставин розслідуваних злочинів, а також рекомендацій щодо запобігання злочинам, пов'язаним із вогнепальною зброєю.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6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8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50825" y="476250"/>
            <a:ext cx="871378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 b="1" i="1"/>
              <a:t>Завдання криміналістичної (судової) балістики:</a:t>
            </a:r>
            <a:endParaRPr lang="ru-RU" sz="2300" b="1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/>
              <a:t>1) </a:t>
            </a:r>
            <a:r>
              <a:rPr lang="uk-UA" sz="2300" u="sng"/>
              <a:t>визначення властивостей вогнепальної зброї та боєприпасів</a:t>
            </a:r>
            <a:r>
              <a:rPr lang="uk-UA" sz="2300"/>
              <a:t> (наприклад, чи є вилучений у затриманого предмет вогнепальною зброєю; чи придатна зброя до стрільби; чи можливий мимовільний постріл із вказаної зброї та ін.);</a:t>
            </a:r>
            <a:endParaRPr lang="ru-RU" sz="23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/>
              <a:t>2) </a:t>
            </a:r>
            <a:r>
              <a:rPr lang="uk-UA" sz="2300" u="sng"/>
              <a:t>визначення групової належності зброї та боєприпасів або їх частин</a:t>
            </a:r>
            <a:r>
              <a:rPr lang="uk-UA" sz="2300"/>
              <a:t> (наприклад, до якого виду чи зразку відносяться патрон, куля, гільза; зі зброї якої моделі (системи) відстріляно дану кулю, гільзу тощо);</a:t>
            </a:r>
            <a:endParaRPr lang="ru-RU" sz="23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/>
              <a:t>3</a:t>
            </a:r>
            <a:r>
              <a:rPr lang="uk-UA" sz="2300" u="sng"/>
              <a:t>) ідентифікація зброї та боєприпасів</a:t>
            </a:r>
            <a:r>
              <a:rPr lang="uk-UA" sz="2300"/>
              <a:t> (наприклад, чи з даної зброї відстріляна куля, гільза; з одного чи різних екземплярів зброї відстріляні дві кулі або гільзи, які виявлені в різних місцях; чи були куля і гільза до пострілу частинами одного патрона та ін.);</a:t>
            </a:r>
            <a:endParaRPr lang="ru-RU" sz="230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/>
              <a:t>4) </a:t>
            </a:r>
            <a:r>
              <a:rPr lang="uk-UA" sz="2300" u="sng"/>
              <a:t>встановлення окремих обставин застосування вогнепальної зброї</a:t>
            </a:r>
            <a:r>
              <a:rPr lang="uk-UA" sz="2300"/>
              <a:t> (наприклад, відстань, з якої стріляли; напрямок пострілу; взаємне розташування зброї та перешкоди; кількість пострілів та ін.).</a:t>
            </a:r>
            <a:endParaRPr lang="ru-RU" sz="2300"/>
          </a:p>
        </p:txBody>
      </p:sp>
      <p:sp>
        <p:nvSpPr>
          <p:cNvPr id="9219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220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5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642938"/>
            <a:ext cx="4143375" cy="443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/>
              <a:t>Об'єктами судово-балістичного дослідження є:</a:t>
            </a:r>
            <a:endParaRPr lang="ru-RU" sz="2400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1) ручна вогнепальна зброя;</a:t>
            </a:r>
            <a:endParaRPr lang="ru-RU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2) окремі частини та приналежності зброї;</a:t>
            </a:r>
            <a:endParaRPr lang="ru-RU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3) боєприпаси;</a:t>
            </a:r>
            <a:endParaRPr lang="ru-RU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4) сліди пострілу (сліди застосування зброї);</a:t>
            </a:r>
            <a:endParaRPr lang="ru-RU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/>
              <a:t>5) засоби та інструменти, що застосовувалися для спо­рядження патронів або виготовлення снарядів.</a:t>
            </a:r>
            <a:endParaRPr lang="ru-RU" sz="24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3" name="Рисунок 4" descr="300px-Пистолет_Макаров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-34925"/>
            <a:ext cx="34512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dopb4185.z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27313"/>
            <a:ext cx="3886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pm_magaz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4880" y="4614496"/>
            <a:ext cx="3595270" cy="167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8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188640"/>
            <a:ext cx="9144000" cy="65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400" b="1" dirty="0" smtClean="0"/>
              <a:t>2. ВИДИ ТА ХАРАКТЕРИСТИКА ОБ’ЄКТІВ БАЛІСТИЧНОГО ДОСЛІДЖЕННЯ: ЗБРОЇ, БОЄПРИПАСІВ, СЛІДІВ ПОСТРІЛУ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uk-UA" sz="2400" b="1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 b="1" dirty="0"/>
              <a:t>Вогнепальна зброя</a:t>
            </a:r>
            <a:r>
              <a:rPr lang="uk-UA" sz="2300" dirty="0"/>
              <a:t> – </a:t>
            </a:r>
            <a:r>
              <a:rPr lang="uk-UA" sz="2300" dirty="0" err="1"/>
              <a:t>зброя</a:t>
            </a:r>
            <a:r>
              <a:rPr lang="uk-UA" sz="2300" dirty="0"/>
              <a:t>, призначена для механічного враження цілі на відстані снарядом, що одержує спрямований рух за рахунок енергії порохового або іншого заряду.</a:t>
            </a:r>
            <a:endParaRPr lang="ru-RU" sz="23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 i="1" dirty="0"/>
              <a:t>Загальні ознаки вогнепальної зброї:</a:t>
            </a:r>
            <a:r>
              <a:rPr lang="uk-UA" sz="2300" dirty="0"/>
              <a:t> </a:t>
            </a:r>
            <a:r>
              <a:rPr lang="uk-UA" sz="2300" dirty="0" err="1"/>
              <a:t>вогнепальність</a:t>
            </a:r>
            <a:r>
              <a:rPr lang="uk-UA" sz="2300" dirty="0"/>
              <a:t>; спеціальне призначення для заподіяння ушкоджень; вбивча сила; надійність.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300" dirty="0"/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 b="1" dirty="0"/>
              <a:t>Конструктивні ознаки вогнепальної зброї:</a:t>
            </a:r>
            <a:endParaRPr lang="ru-RU" sz="2300" b="1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 dirty="0"/>
              <a:t>1) </a:t>
            </a:r>
            <a:r>
              <a:rPr lang="uk-UA" sz="2300" i="1" dirty="0"/>
              <a:t>Ствол</a:t>
            </a:r>
            <a:r>
              <a:rPr lang="uk-UA" sz="2300" dirty="0"/>
              <a:t> – пряма металева трубка, що забезпечує надання снаряду необхідної кінетичної енергії і його направлення в ціль, що вражається.</a:t>
            </a:r>
            <a:endParaRPr lang="ru-RU" sz="23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 dirty="0"/>
              <a:t>2) </a:t>
            </a:r>
            <a:r>
              <a:rPr lang="uk-UA" sz="2300" i="1" dirty="0"/>
              <a:t>Замикаючий механізм </a:t>
            </a:r>
            <a:r>
              <a:rPr lang="uk-UA" sz="2300" dirty="0"/>
              <a:t>– призначений для досилання патрона в патронник і герметизації ствола, чим забезпечується спрямований поступальний рух снаряда під дією газів спаленного пороху.</a:t>
            </a:r>
            <a:endParaRPr lang="ru-RU" sz="2300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uk-UA" sz="2300" dirty="0"/>
              <a:t>3) </a:t>
            </a:r>
            <a:r>
              <a:rPr lang="uk-UA" sz="2300" i="1" dirty="0"/>
              <a:t>Ударний механізм</a:t>
            </a:r>
            <a:r>
              <a:rPr lang="uk-UA" sz="2300" dirty="0"/>
              <a:t> – забезпечує запалення порохового заряду.</a:t>
            </a:r>
            <a:endParaRPr lang="uk-UA" sz="2300" b="1" dirty="0"/>
          </a:p>
        </p:txBody>
      </p:sp>
      <p:sp>
        <p:nvSpPr>
          <p:cNvPr id="1126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26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2914</Words>
  <Application>Microsoft Office PowerPoint</Application>
  <PresentationFormat>Экран (4:3)</PresentationFormat>
  <Paragraphs>436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Рекомендована література: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СЛІДИ ЗАСТОСУВАННЯ ВОГНЕПАЛЬНОЇ ЗБРОЇ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ПИТАННЯ, ЩО ВИРІШУЮТЬСЯ У РАЗІ ДОСЛІДЖЕННЯ РУЧНОЇ ВОГНЕПАЛЬНОЇ ЗБРОЇ</vt:lpstr>
      <vt:lpstr>ОСНОВНІ ПИТАННЯ, ЩО ВИРІШУЮТЬСЯ ДОСЛІДЖЕННЯМ БОЄПРИПАСІВ ДО РУЧНОЇ ВОГНЕПАЛЬНОЇ ЗБРОЇ</vt:lpstr>
      <vt:lpstr>ОСНОВНІ ПИТАННЯ, ЩО ВИРІШУЮТЬСЯ ДОСЛІДЖЕННЯМ СЛІДІВ ПОСТРІЛУ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ОБ’ЄКТИ  КЛИНКОВОЇ ХОЛОДНОЇ ЗБРОЇ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Admin</cp:lastModifiedBy>
  <cp:revision>10</cp:revision>
  <dcterms:created xsi:type="dcterms:W3CDTF">2016-10-23T19:14:16Z</dcterms:created>
  <dcterms:modified xsi:type="dcterms:W3CDTF">2018-02-22T07:05:37Z</dcterms:modified>
</cp:coreProperties>
</file>