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62B21-CA5A-4C6B-832E-37E56152B59B}"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ru-RU"/>
        </a:p>
      </dgm:t>
    </dgm:pt>
    <dgm:pt modelId="{2C41506F-31B3-4A90-821F-AC7B88F66DD5}">
      <dgm:prSet phldrT="[Текст]"/>
      <dgm:spPr/>
      <dgm:t>
        <a:bodyPr/>
        <a:lstStyle/>
        <a:p>
          <a:r>
            <a:rPr lang="uk-UA" smtClean="0"/>
            <a:t>1.</a:t>
          </a:r>
          <a:endParaRPr lang="ru-RU" dirty="0"/>
        </a:p>
      </dgm:t>
    </dgm:pt>
    <dgm:pt modelId="{6B44847A-B33B-4726-ADD1-9E105AA41A81}" type="parTrans" cxnId="{0449B142-3709-4C3B-85D9-5D5D3A626B1E}">
      <dgm:prSet/>
      <dgm:spPr/>
      <dgm:t>
        <a:bodyPr/>
        <a:lstStyle/>
        <a:p>
          <a:endParaRPr lang="ru-RU"/>
        </a:p>
      </dgm:t>
    </dgm:pt>
    <dgm:pt modelId="{B07242AF-DCB5-4989-9935-B28633917FCE}" type="sibTrans" cxnId="{0449B142-3709-4C3B-85D9-5D5D3A626B1E}">
      <dgm:prSet/>
      <dgm:spPr/>
      <dgm:t>
        <a:bodyPr/>
        <a:lstStyle/>
        <a:p>
          <a:endParaRPr lang="ru-RU"/>
        </a:p>
      </dgm:t>
    </dgm:pt>
    <dgm:pt modelId="{38BBF334-2243-40A7-AD91-3A7D0A1B4496}">
      <dgm:prSet phldrT="[Текст]"/>
      <dgm:spPr/>
      <dgm:t>
        <a:bodyPr/>
        <a:lstStyle/>
        <a:p>
          <a:r>
            <a:rPr lang="uk-UA" dirty="0" smtClean="0"/>
            <a:t>2.</a:t>
          </a:r>
          <a:endParaRPr lang="ru-RU" dirty="0"/>
        </a:p>
      </dgm:t>
    </dgm:pt>
    <dgm:pt modelId="{B6C6E08E-D591-4CF6-AF07-838EB0D74C2F}" type="parTrans" cxnId="{1409BD8F-C883-4271-9C99-D684C820980A}">
      <dgm:prSet/>
      <dgm:spPr/>
      <dgm:t>
        <a:bodyPr/>
        <a:lstStyle/>
        <a:p>
          <a:endParaRPr lang="ru-RU"/>
        </a:p>
      </dgm:t>
    </dgm:pt>
    <dgm:pt modelId="{6D8F2B56-B448-4FAA-9BE4-8D839904FB44}" type="sibTrans" cxnId="{1409BD8F-C883-4271-9C99-D684C820980A}">
      <dgm:prSet/>
      <dgm:spPr/>
      <dgm:t>
        <a:bodyPr/>
        <a:lstStyle/>
        <a:p>
          <a:endParaRPr lang="ru-RU"/>
        </a:p>
      </dgm:t>
    </dgm:pt>
    <dgm:pt modelId="{11C05FB0-ACC8-403B-A934-887007E270B8}">
      <dgm:prSet phldrT="[Текст]" custT="1"/>
      <dgm:spPr>
        <a:solidFill>
          <a:schemeClr val="accent5">
            <a:lumMod val="20000"/>
            <a:lumOff val="80000"/>
            <a:alpha val="90000"/>
          </a:schemeClr>
        </a:solidFill>
      </dgm:spPr>
      <dgm:t>
        <a:bodyPr/>
        <a:lstStyle/>
        <a:p>
          <a:pPr algn="l"/>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Опис зовнішнього виду приміщення, в якому було виявлено об'єкти, із зазначенням наявного запаху, ввімкнених електроприладів, засобів водопостачання, температури колб на час початку огляду, а також інші зміни в обстановці, які були зроблені для недопущення надзвичайних подій;</a:t>
          </a:r>
          <a:endParaRPr lang="ru-RU" sz="2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2CDE356-7143-40F0-BFD8-C61C98018BF1}" type="parTrans" cxnId="{6FADD773-0CB3-4F07-A785-CAEA9B21E33C}">
      <dgm:prSet/>
      <dgm:spPr/>
      <dgm:t>
        <a:bodyPr/>
        <a:lstStyle/>
        <a:p>
          <a:endParaRPr lang="ru-RU"/>
        </a:p>
      </dgm:t>
    </dgm:pt>
    <dgm:pt modelId="{41F6881C-291A-498A-88A3-AC985EB0DAE6}" type="sibTrans" cxnId="{6FADD773-0CB3-4F07-A785-CAEA9B21E33C}">
      <dgm:prSet/>
      <dgm:spPr/>
      <dgm:t>
        <a:bodyPr/>
        <a:lstStyle/>
        <a:p>
          <a:endParaRPr lang="ru-RU"/>
        </a:p>
      </dgm:t>
    </dgm:pt>
    <dgm:pt modelId="{389E5131-F1B9-435D-8CB6-28E10DF02F39}">
      <dgm:prSet phldrT="[Текст]"/>
      <dgm:spPr/>
      <dgm:t>
        <a:bodyPr/>
        <a:lstStyle/>
        <a:p>
          <a:r>
            <a:rPr lang="uk-UA" dirty="0" smtClean="0"/>
            <a:t>3.</a:t>
          </a:r>
          <a:endParaRPr lang="ru-RU" dirty="0"/>
        </a:p>
      </dgm:t>
    </dgm:pt>
    <dgm:pt modelId="{E5AD2C5E-5B36-4D1D-85EE-529707836BDC}" type="parTrans" cxnId="{8438E007-0161-46A2-BD44-8C2BB386572F}">
      <dgm:prSet/>
      <dgm:spPr/>
      <dgm:t>
        <a:bodyPr/>
        <a:lstStyle/>
        <a:p>
          <a:endParaRPr lang="ru-RU"/>
        </a:p>
      </dgm:t>
    </dgm:pt>
    <dgm:pt modelId="{5CC8D900-8CB4-4704-9BB8-A9D3F9089607}" type="sibTrans" cxnId="{8438E007-0161-46A2-BD44-8C2BB386572F}">
      <dgm:prSet/>
      <dgm:spPr/>
      <dgm:t>
        <a:bodyPr/>
        <a:lstStyle/>
        <a:p>
          <a:endParaRPr lang="ru-RU"/>
        </a:p>
      </dgm:t>
    </dgm:pt>
    <dgm:pt modelId="{107D2DC1-F8CA-4506-8F39-08BCDCA50955}">
      <dgm:prSet phldrT="[Текст]" custT="1"/>
      <dgm:spPr>
        <a:solidFill>
          <a:schemeClr val="accent5">
            <a:lumMod val="20000"/>
            <a:lumOff val="80000"/>
            <a:alpha val="90000"/>
          </a:schemeClr>
        </a:solidFill>
      </dgm:spPr>
      <dgm:t>
        <a:bodyPr/>
        <a:lstStyle/>
        <a:p>
          <a:r>
            <a:rPr lang="uk-UA" sz="2800" i="1"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Опис предметів здійснюється залежно від обраного методу огляду (концентричний, ексцентричний за секторами, за квадратами, фронтальний) </a:t>
          </a:r>
          <a:endParaRPr lang="ru-RU" sz="2800" i="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EF72B4A-E233-4AE4-8B2C-990D109F5FAB}" type="parTrans" cxnId="{84BA75B1-8309-48B7-9ED2-42020872C9D2}">
      <dgm:prSet/>
      <dgm:spPr/>
      <dgm:t>
        <a:bodyPr/>
        <a:lstStyle/>
        <a:p>
          <a:endParaRPr lang="ru-RU"/>
        </a:p>
      </dgm:t>
    </dgm:pt>
    <dgm:pt modelId="{E771AE29-A233-4B9D-8A78-054618D9E344}" type="sibTrans" cxnId="{84BA75B1-8309-48B7-9ED2-42020872C9D2}">
      <dgm:prSet/>
      <dgm:spPr/>
      <dgm:t>
        <a:bodyPr/>
        <a:lstStyle/>
        <a:p>
          <a:endParaRPr lang="ru-RU"/>
        </a:p>
      </dgm:t>
    </dgm:pt>
    <dgm:pt modelId="{6808DB72-2BC2-43EF-9134-AB344D87F6DF}">
      <dgm:prSet phldrT="[Текст]" custT="1"/>
      <dgm:spPr>
        <a:solidFill>
          <a:schemeClr val="accent5">
            <a:lumMod val="20000"/>
            <a:lumOff val="80000"/>
            <a:alpha val="90000"/>
          </a:schemeClr>
        </a:solidFill>
      </dgm:spPr>
      <dgm:t>
        <a:bodyPr/>
        <a:lstStyle/>
        <a:p>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Розташування місця події;  </a:t>
          </a:r>
          <a:r>
            <a:rPr lang="uk-UA" sz="6500" dirty="0" smtClean="0"/>
            <a:t> </a:t>
          </a:r>
          <a:endParaRPr lang="ru-RU" sz="6500" dirty="0"/>
        </a:p>
      </dgm:t>
    </dgm:pt>
    <dgm:pt modelId="{6029701D-F8F8-402B-BB07-1CF32DEEA5CC}" type="sibTrans" cxnId="{F54103FF-5553-4981-8B33-FCB16CB391C4}">
      <dgm:prSet/>
      <dgm:spPr/>
      <dgm:t>
        <a:bodyPr/>
        <a:lstStyle/>
        <a:p>
          <a:endParaRPr lang="ru-RU"/>
        </a:p>
      </dgm:t>
    </dgm:pt>
    <dgm:pt modelId="{89063850-27F8-4129-AFA1-A3BCC69E9FE9}" type="parTrans" cxnId="{F54103FF-5553-4981-8B33-FCB16CB391C4}">
      <dgm:prSet/>
      <dgm:spPr/>
      <dgm:t>
        <a:bodyPr/>
        <a:lstStyle/>
        <a:p>
          <a:endParaRPr lang="ru-RU"/>
        </a:p>
      </dgm:t>
    </dgm:pt>
    <dgm:pt modelId="{89AD9FFC-978B-420E-BA49-3BFACBF3D113}" type="pres">
      <dgm:prSet presAssocID="{9BD62B21-CA5A-4C6B-832E-37E56152B59B}" presName="linearFlow" presStyleCnt="0">
        <dgm:presLayoutVars>
          <dgm:dir/>
          <dgm:animLvl val="lvl"/>
          <dgm:resizeHandles val="exact"/>
        </dgm:presLayoutVars>
      </dgm:prSet>
      <dgm:spPr/>
      <dgm:t>
        <a:bodyPr/>
        <a:lstStyle/>
        <a:p>
          <a:endParaRPr lang="ru-RU"/>
        </a:p>
      </dgm:t>
    </dgm:pt>
    <dgm:pt modelId="{19A9C07F-F726-401D-9F87-8349AD45D584}" type="pres">
      <dgm:prSet presAssocID="{2C41506F-31B3-4A90-821F-AC7B88F66DD5}" presName="composite" presStyleCnt="0"/>
      <dgm:spPr/>
    </dgm:pt>
    <dgm:pt modelId="{59468494-9E27-4695-9165-A87F474F414B}" type="pres">
      <dgm:prSet presAssocID="{2C41506F-31B3-4A90-821F-AC7B88F66DD5}" presName="parentText" presStyleLbl="alignNode1" presStyleIdx="0" presStyleCnt="3">
        <dgm:presLayoutVars>
          <dgm:chMax val="1"/>
          <dgm:bulletEnabled val="1"/>
        </dgm:presLayoutVars>
      </dgm:prSet>
      <dgm:spPr/>
      <dgm:t>
        <a:bodyPr/>
        <a:lstStyle/>
        <a:p>
          <a:endParaRPr lang="ru-RU"/>
        </a:p>
      </dgm:t>
    </dgm:pt>
    <dgm:pt modelId="{305860DF-24AC-4120-9BE1-66CBEE6B91D7}" type="pres">
      <dgm:prSet presAssocID="{2C41506F-31B3-4A90-821F-AC7B88F66DD5}" presName="descendantText" presStyleLbl="alignAcc1" presStyleIdx="0" presStyleCnt="3">
        <dgm:presLayoutVars>
          <dgm:bulletEnabled val="1"/>
        </dgm:presLayoutVars>
      </dgm:prSet>
      <dgm:spPr/>
      <dgm:t>
        <a:bodyPr/>
        <a:lstStyle/>
        <a:p>
          <a:endParaRPr lang="ru-RU"/>
        </a:p>
      </dgm:t>
    </dgm:pt>
    <dgm:pt modelId="{EB3819E8-D0E1-48BB-85E6-526B024EC792}" type="pres">
      <dgm:prSet presAssocID="{B07242AF-DCB5-4989-9935-B28633917FCE}" presName="sp" presStyleCnt="0"/>
      <dgm:spPr/>
    </dgm:pt>
    <dgm:pt modelId="{855ECA58-8561-451A-B4EE-E6CD80936383}" type="pres">
      <dgm:prSet presAssocID="{38BBF334-2243-40A7-AD91-3A7D0A1B4496}" presName="composite" presStyleCnt="0"/>
      <dgm:spPr/>
    </dgm:pt>
    <dgm:pt modelId="{7C677E4E-65D3-4427-919C-A29F697A3531}" type="pres">
      <dgm:prSet presAssocID="{38BBF334-2243-40A7-AD91-3A7D0A1B4496}" presName="parentText" presStyleLbl="alignNode1" presStyleIdx="1" presStyleCnt="3">
        <dgm:presLayoutVars>
          <dgm:chMax val="1"/>
          <dgm:bulletEnabled val="1"/>
        </dgm:presLayoutVars>
      </dgm:prSet>
      <dgm:spPr/>
      <dgm:t>
        <a:bodyPr/>
        <a:lstStyle/>
        <a:p>
          <a:endParaRPr lang="ru-RU"/>
        </a:p>
      </dgm:t>
    </dgm:pt>
    <dgm:pt modelId="{00C69D9E-566E-4BE8-9062-34E8AA352D6A}" type="pres">
      <dgm:prSet presAssocID="{38BBF334-2243-40A7-AD91-3A7D0A1B4496}" presName="descendantText" presStyleLbl="alignAcc1" presStyleIdx="1" presStyleCnt="3" custScaleY="227201" custLinFactNeighborX="0" custLinFactNeighborY="-15250">
        <dgm:presLayoutVars>
          <dgm:bulletEnabled val="1"/>
        </dgm:presLayoutVars>
      </dgm:prSet>
      <dgm:spPr/>
      <dgm:t>
        <a:bodyPr/>
        <a:lstStyle/>
        <a:p>
          <a:endParaRPr lang="ru-RU"/>
        </a:p>
      </dgm:t>
    </dgm:pt>
    <dgm:pt modelId="{4908D078-ACD1-4F32-887B-DDDEA1D20B09}" type="pres">
      <dgm:prSet presAssocID="{6D8F2B56-B448-4FAA-9BE4-8D839904FB44}" presName="sp" presStyleCnt="0"/>
      <dgm:spPr/>
    </dgm:pt>
    <dgm:pt modelId="{A3D6D36A-A425-4992-9602-A7E629188C6E}" type="pres">
      <dgm:prSet presAssocID="{389E5131-F1B9-435D-8CB6-28E10DF02F39}" presName="composite" presStyleCnt="0"/>
      <dgm:spPr/>
    </dgm:pt>
    <dgm:pt modelId="{2EDF4D49-9635-4687-9EFA-5B66D934D9C6}" type="pres">
      <dgm:prSet presAssocID="{389E5131-F1B9-435D-8CB6-28E10DF02F39}" presName="parentText" presStyleLbl="alignNode1" presStyleIdx="2" presStyleCnt="3">
        <dgm:presLayoutVars>
          <dgm:chMax val="1"/>
          <dgm:bulletEnabled val="1"/>
        </dgm:presLayoutVars>
      </dgm:prSet>
      <dgm:spPr/>
      <dgm:t>
        <a:bodyPr/>
        <a:lstStyle/>
        <a:p>
          <a:endParaRPr lang="ru-RU"/>
        </a:p>
      </dgm:t>
    </dgm:pt>
    <dgm:pt modelId="{A229C9CC-E986-4597-B474-739C4342B948}" type="pres">
      <dgm:prSet presAssocID="{389E5131-F1B9-435D-8CB6-28E10DF02F39}" presName="descendantText" presStyleLbl="alignAcc1" presStyleIdx="2" presStyleCnt="3" custScaleY="141959" custLinFactNeighborX="0" custLinFactNeighborY="16637">
        <dgm:presLayoutVars>
          <dgm:bulletEnabled val="1"/>
        </dgm:presLayoutVars>
      </dgm:prSet>
      <dgm:spPr/>
      <dgm:t>
        <a:bodyPr/>
        <a:lstStyle/>
        <a:p>
          <a:endParaRPr lang="ru-RU"/>
        </a:p>
      </dgm:t>
    </dgm:pt>
  </dgm:ptLst>
  <dgm:cxnLst>
    <dgm:cxn modelId="{ED466893-EABA-4F67-A948-AC0283B2782C}" type="presOf" srcId="{6808DB72-2BC2-43EF-9134-AB344D87F6DF}" destId="{305860DF-24AC-4120-9BE1-66CBEE6B91D7}" srcOrd="0" destOrd="0" presId="urn:microsoft.com/office/officeart/2005/8/layout/chevron2"/>
    <dgm:cxn modelId="{6FADD773-0CB3-4F07-A785-CAEA9B21E33C}" srcId="{38BBF334-2243-40A7-AD91-3A7D0A1B4496}" destId="{11C05FB0-ACC8-403B-A934-887007E270B8}" srcOrd="0" destOrd="0" parTransId="{92CDE356-7143-40F0-BFD8-C61C98018BF1}" sibTransId="{41F6881C-291A-498A-88A3-AC985EB0DAE6}"/>
    <dgm:cxn modelId="{F54103FF-5553-4981-8B33-FCB16CB391C4}" srcId="{2C41506F-31B3-4A90-821F-AC7B88F66DD5}" destId="{6808DB72-2BC2-43EF-9134-AB344D87F6DF}" srcOrd="0" destOrd="0" parTransId="{89063850-27F8-4129-AFA1-A3BCC69E9FE9}" sibTransId="{6029701D-F8F8-402B-BB07-1CF32DEEA5CC}"/>
    <dgm:cxn modelId="{0449B142-3709-4C3B-85D9-5D5D3A626B1E}" srcId="{9BD62B21-CA5A-4C6B-832E-37E56152B59B}" destId="{2C41506F-31B3-4A90-821F-AC7B88F66DD5}" srcOrd="0" destOrd="0" parTransId="{6B44847A-B33B-4726-ADD1-9E105AA41A81}" sibTransId="{B07242AF-DCB5-4989-9935-B28633917FCE}"/>
    <dgm:cxn modelId="{8438E007-0161-46A2-BD44-8C2BB386572F}" srcId="{9BD62B21-CA5A-4C6B-832E-37E56152B59B}" destId="{389E5131-F1B9-435D-8CB6-28E10DF02F39}" srcOrd="2" destOrd="0" parTransId="{E5AD2C5E-5B36-4D1D-85EE-529707836BDC}" sibTransId="{5CC8D900-8CB4-4704-9BB8-A9D3F9089607}"/>
    <dgm:cxn modelId="{84BA75B1-8309-48B7-9ED2-42020872C9D2}" srcId="{389E5131-F1B9-435D-8CB6-28E10DF02F39}" destId="{107D2DC1-F8CA-4506-8F39-08BCDCA50955}" srcOrd="0" destOrd="0" parTransId="{EEF72B4A-E233-4AE4-8B2C-990D109F5FAB}" sibTransId="{E771AE29-A233-4B9D-8A78-054618D9E344}"/>
    <dgm:cxn modelId="{75083E8F-1D45-455B-B7AA-439811B81716}" type="presOf" srcId="{9BD62B21-CA5A-4C6B-832E-37E56152B59B}" destId="{89AD9FFC-978B-420E-BA49-3BFACBF3D113}" srcOrd="0" destOrd="0" presId="urn:microsoft.com/office/officeart/2005/8/layout/chevron2"/>
    <dgm:cxn modelId="{C09AA6C5-22DD-4BCA-B9AF-064B39B02D67}" type="presOf" srcId="{11C05FB0-ACC8-403B-A934-887007E270B8}" destId="{00C69D9E-566E-4BE8-9062-34E8AA352D6A}" srcOrd="0" destOrd="0" presId="urn:microsoft.com/office/officeart/2005/8/layout/chevron2"/>
    <dgm:cxn modelId="{1FB8C4E4-D0CC-4B61-A043-6A8FFF4D1E8B}" type="presOf" srcId="{389E5131-F1B9-435D-8CB6-28E10DF02F39}" destId="{2EDF4D49-9635-4687-9EFA-5B66D934D9C6}" srcOrd="0" destOrd="0" presId="urn:microsoft.com/office/officeart/2005/8/layout/chevron2"/>
    <dgm:cxn modelId="{FEB7B58B-21BE-4BF1-87F9-F26CA079F7F1}" type="presOf" srcId="{38BBF334-2243-40A7-AD91-3A7D0A1B4496}" destId="{7C677E4E-65D3-4427-919C-A29F697A3531}" srcOrd="0" destOrd="0" presId="urn:microsoft.com/office/officeart/2005/8/layout/chevron2"/>
    <dgm:cxn modelId="{1409BD8F-C883-4271-9C99-D684C820980A}" srcId="{9BD62B21-CA5A-4C6B-832E-37E56152B59B}" destId="{38BBF334-2243-40A7-AD91-3A7D0A1B4496}" srcOrd="1" destOrd="0" parTransId="{B6C6E08E-D591-4CF6-AF07-838EB0D74C2F}" sibTransId="{6D8F2B56-B448-4FAA-9BE4-8D839904FB44}"/>
    <dgm:cxn modelId="{0BE6CCFA-E1A5-4ECF-84B9-41B4CBC5144C}" type="presOf" srcId="{107D2DC1-F8CA-4506-8F39-08BCDCA50955}" destId="{A229C9CC-E986-4597-B474-739C4342B948}" srcOrd="0" destOrd="0" presId="urn:microsoft.com/office/officeart/2005/8/layout/chevron2"/>
    <dgm:cxn modelId="{FFC4DE97-1D7A-48EB-A798-CA5426582A85}" type="presOf" srcId="{2C41506F-31B3-4A90-821F-AC7B88F66DD5}" destId="{59468494-9E27-4695-9165-A87F474F414B}" srcOrd="0" destOrd="0" presId="urn:microsoft.com/office/officeart/2005/8/layout/chevron2"/>
    <dgm:cxn modelId="{4FA8A555-D2DC-4BC2-958E-2A1A8872658A}" type="presParOf" srcId="{89AD9FFC-978B-420E-BA49-3BFACBF3D113}" destId="{19A9C07F-F726-401D-9F87-8349AD45D584}" srcOrd="0" destOrd="0" presId="urn:microsoft.com/office/officeart/2005/8/layout/chevron2"/>
    <dgm:cxn modelId="{25231898-D09B-40BD-B1A9-4D8F29F54B21}" type="presParOf" srcId="{19A9C07F-F726-401D-9F87-8349AD45D584}" destId="{59468494-9E27-4695-9165-A87F474F414B}" srcOrd="0" destOrd="0" presId="urn:microsoft.com/office/officeart/2005/8/layout/chevron2"/>
    <dgm:cxn modelId="{B811456C-F972-47D9-A1AC-3E6A07275059}" type="presParOf" srcId="{19A9C07F-F726-401D-9F87-8349AD45D584}" destId="{305860DF-24AC-4120-9BE1-66CBEE6B91D7}" srcOrd="1" destOrd="0" presId="urn:microsoft.com/office/officeart/2005/8/layout/chevron2"/>
    <dgm:cxn modelId="{F5EC1BC7-B157-43B0-BC4B-3FF8759A9728}" type="presParOf" srcId="{89AD9FFC-978B-420E-BA49-3BFACBF3D113}" destId="{EB3819E8-D0E1-48BB-85E6-526B024EC792}" srcOrd="1" destOrd="0" presId="urn:microsoft.com/office/officeart/2005/8/layout/chevron2"/>
    <dgm:cxn modelId="{7FB51E52-6321-4466-9AB2-438F4B6CD5A0}" type="presParOf" srcId="{89AD9FFC-978B-420E-BA49-3BFACBF3D113}" destId="{855ECA58-8561-451A-B4EE-E6CD80936383}" srcOrd="2" destOrd="0" presId="urn:microsoft.com/office/officeart/2005/8/layout/chevron2"/>
    <dgm:cxn modelId="{77C69967-E68A-4352-97F7-7E2E0A72E426}" type="presParOf" srcId="{855ECA58-8561-451A-B4EE-E6CD80936383}" destId="{7C677E4E-65D3-4427-919C-A29F697A3531}" srcOrd="0" destOrd="0" presId="urn:microsoft.com/office/officeart/2005/8/layout/chevron2"/>
    <dgm:cxn modelId="{0CF80B37-B687-42D9-96E3-4B7F17285C9A}" type="presParOf" srcId="{855ECA58-8561-451A-B4EE-E6CD80936383}" destId="{00C69D9E-566E-4BE8-9062-34E8AA352D6A}" srcOrd="1" destOrd="0" presId="urn:microsoft.com/office/officeart/2005/8/layout/chevron2"/>
    <dgm:cxn modelId="{2DA284F3-4B44-4C1E-8AD4-2F929BFE0441}" type="presParOf" srcId="{89AD9FFC-978B-420E-BA49-3BFACBF3D113}" destId="{4908D078-ACD1-4F32-887B-DDDEA1D20B09}" srcOrd="3" destOrd="0" presId="urn:microsoft.com/office/officeart/2005/8/layout/chevron2"/>
    <dgm:cxn modelId="{1FD0B49E-566A-49DC-9B55-6C285490E699}" type="presParOf" srcId="{89AD9FFC-978B-420E-BA49-3BFACBF3D113}" destId="{A3D6D36A-A425-4992-9602-A7E629188C6E}" srcOrd="4" destOrd="0" presId="urn:microsoft.com/office/officeart/2005/8/layout/chevron2"/>
    <dgm:cxn modelId="{B521A5A4-577B-441D-AC06-AA1C2B31A82C}" type="presParOf" srcId="{A3D6D36A-A425-4992-9602-A7E629188C6E}" destId="{2EDF4D49-9635-4687-9EFA-5B66D934D9C6}" srcOrd="0" destOrd="0" presId="urn:microsoft.com/office/officeart/2005/8/layout/chevron2"/>
    <dgm:cxn modelId="{ED85801D-2014-4945-8954-44D211BCC0A2}" type="presParOf" srcId="{A3D6D36A-A425-4992-9602-A7E629188C6E}" destId="{A229C9CC-E986-4597-B474-739C4342B9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68494-9E27-4695-9165-A87F474F414B}">
      <dsp:nvSpPr>
        <dsp:cNvPr id="0" name=""/>
        <dsp:cNvSpPr/>
      </dsp:nvSpPr>
      <dsp:spPr>
        <a:xfrm rot="5400000">
          <a:off x="-208795" y="214113"/>
          <a:ext cx="1391968" cy="974377"/>
        </a:xfrm>
        <a:prstGeom prst="chevron">
          <a:avLst/>
        </a:prstGeom>
        <a:solidFill>
          <a:schemeClr val="accent1">
            <a:shade val="8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smtClean="0"/>
            <a:t>1.</a:t>
          </a:r>
          <a:endParaRPr lang="ru-RU" sz="2700" kern="1200" dirty="0"/>
        </a:p>
      </dsp:txBody>
      <dsp:txXfrm rot="-5400000">
        <a:off x="1" y="492507"/>
        <a:ext cx="974377" cy="417591"/>
      </dsp:txXfrm>
    </dsp:sp>
    <dsp:sp modelId="{305860DF-24AC-4120-9BE1-66CBEE6B91D7}">
      <dsp:nvSpPr>
        <dsp:cNvPr id="0" name=""/>
        <dsp:cNvSpPr/>
      </dsp:nvSpPr>
      <dsp:spPr>
        <a:xfrm rot="5400000">
          <a:off x="5784633" y="-4804937"/>
          <a:ext cx="904779" cy="10525291"/>
        </a:xfrm>
        <a:prstGeom prst="round2SameRect">
          <a:avLst/>
        </a:prstGeom>
        <a:solidFill>
          <a:schemeClr val="accent5">
            <a:lumMod val="20000"/>
            <a:lumOff val="80000"/>
            <a:alpha val="9000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i="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Розташування місця події;  </a:t>
          </a:r>
          <a:r>
            <a:rPr lang="uk-UA" sz="6500" kern="1200" dirty="0" smtClean="0"/>
            <a:t> </a:t>
          </a:r>
          <a:endParaRPr lang="ru-RU" sz="6500" kern="1200" dirty="0"/>
        </a:p>
      </dsp:txBody>
      <dsp:txXfrm rot="-5400000">
        <a:off x="974377" y="49487"/>
        <a:ext cx="10481123" cy="816443"/>
      </dsp:txXfrm>
    </dsp:sp>
    <dsp:sp modelId="{7C677E4E-65D3-4427-919C-A29F697A3531}">
      <dsp:nvSpPr>
        <dsp:cNvPr id="0" name=""/>
        <dsp:cNvSpPr/>
      </dsp:nvSpPr>
      <dsp:spPr>
        <a:xfrm rot="5400000">
          <a:off x="-208795" y="2023696"/>
          <a:ext cx="1391968" cy="974377"/>
        </a:xfrm>
        <a:prstGeom prst="chevron">
          <a:avLst/>
        </a:prstGeom>
        <a:solidFill>
          <a:schemeClr val="accent1">
            <a:shade val="80000"/>
            <a:hueOff val="131940"/>
            <a:satOff val="-5896"/>
            <a:lumOff val="13658"/>
            <a:alphaOff val="0"/>
          </a:schemeClr>
        </a:solidFill>
        <a:ln w="15875" cap="rnd" cmpd="sng" algn="ctr">
          <a:solidFill>
            <a:schemeClr val="accent1">
              <a:shade val="80000"/>
              <a:hueOff val="131940"/>
              <a:satOff val="-5896"/>
              <a:lumOff val="136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2.</a:t>
          </a:r>
          <a:endParaRPr lang="ru-RU" sz="2700" kern="1200" dirty="0"/>
        </a:p>
      </dsp:txBody>
      <dsp:txXfrm rot="-5400000">
        <a:off x="1" y="2302090"/>
        <a:ext cx="974377" cy="417591"/>
      </dsp:txXfrm>
    </dsp:sp>
    <dsp:sp modelId="{00C69D9E-566E-4BE8-9062-34E8AA352D6A}">
      <dsp:nvSpPr>
        <dsp:cNvPr id="0" name=""/>
        <dsp:cNvSpPr/>
      </dsp:nvSpPr>
      <dsp:spPr>
        <a:xfrm rot="5400000">
          <a:off x="5209189" y="-3133333"/>
          <a:ext cx="2055667" cy="10525291"/>
        </a:xfrm>
        <a:prstGeom prst="round2SameRect">
          <a:avLst/>
        </a:prstGeom>
        <a:solidFill>
          <a:schemeClr val="accent5">
            <a:lumMod val="20000"/>
            <a:lumOff val="80000"/>
            <a:alpha val="90000"/>
          </a:schemeClr>
        </a:solidFill>
        <a:ln w="15875" cap="rnd" cmpd="sng" algn="ctr">
          <a:solidFill>
            <a:schemeClr val="accent1">
              <a:shade val="80000"/>
              <a:hueOff val="131940"/>
              <a:satOff val="-5896"/>
              <a:lumOff val="13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i="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Опис зовнішнього виду приміщення, в якому було виявлено об'єкти, із зазначенням наявного запаху, ввімкнених електроприладів, засобів водопостачання, температури колб на час початку огляду, а також інші зміни в обстановці, які були зроблені для недопущення надзвичайних подій;</a:t>
          </a:r>
          <a:endParaRPr lang="ru-RU" sz="2800" i="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974378" y="1201827"/>
        <a:ext cx="10424942" cy="1854969"/>
      </dsp:txXfrm>
    </dsp:sp>
    <dsp:sp modelId="{2EDF4D49-9635-4687-9EFA-5B66D934D9C6}">
      <dsp:nvSpPr>
        <dsp:cNvPr id="0" name=""/>
        <dsp:cNvSpPr/>
      </dsp:nvSpPr>
      <dsp:spPr>
        <a:xfrm rot="5400000">
          <a:off x="-208795" y="3535908"/>
          <a:ext cx="1391968" cy="974377"/>
        </a:xfrm>
        <a:prstGeom prst="chevron">
          <a:avLst/>
        </a:prstGeom>
        <a:solidFill>
          <a:schemeClr val="accent1">
            <a:shade val="80000"/>
            <a:hueOff val="263881"/>
            <a:satOff val="-11792"/>
            <a:lumOff val="27316"/>
            <a:alphaOff val="0"/>
          </a:schemeClr>
        </a:solidFill>
        <a:ln w="15875" cap="rnd" cmpd="sng" algn="ctr">
          <a:solidFill>
            <a:schemeClr val="accent1">
              <a:shade val="80000"/>
              <a:hueOff val="263881"/>
              <a:satOff val="-11792"/>
              <a:lumOff val="273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kern="1200" dirty="0" smtClean="0"/>
            <a:t>3.</a:t>
          </a:r>
          <a:endParaRPr lang="ru-RU" sz="2700" kern="1200" dirty="0"/>
        </a:p>
      </dsp:txBody>
      <dsp:txXfrm rot="-5400000">
        <a:off x="1" y="3814302"/>
        <a:ext cx="974377" cy="417591"/>
      </dsp:txXfrm>
    </dsp:sp>
    <dsp:sp modelId="{A229C9CC-E986-4597-B474-739C4342B948}">
      <dsp:nvSpPr>
        <dsp:cNvPr id="0" name=""/>
        <dsp:cNvSpPr/>
      </dsp:nvSpPr>
      <dsp:spPr>
        <a:xfrm rot="5400000">
          <a:off x="5594815" y="-1332614"/>
          <a:ext cx="1284415" cy="10525291"/>
        </a:xfrm>
        <a:prstGeom prst="round2SameRect">
          <a:avLst/>
        </a:prstGeom>
        <a:solidFill>
          <a:schemeClr val="accent5">
            <a:lumMod val="20000"/>
            <a:lumOff val="80000"/>
            <a:alpha val="90000"/>
          </a:schemeClr>
        </a:solidFill>
        <a:ln w="15875" cap="rnd" cmpd="sng" algn="ctr">
          <a:solidFill>
            <a:schemeClr val="accent1">
              <a:shade val="80000"/>
              <a:hueOff val="263881"/>
              <a:satOff val="-11792"/>
              <a:lumOff val="273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i="1"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Опис предметів здійснюється залежно від обраного методу огляду (концентричний, ексцентричний за секторами, за квадратами, фронтальний) </a:t>
          </a:r>
          <a:endParaRPr lang="ru-RU" sz="2800" i="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974377" y="3350524"/>
        <a:ext cx="10462591" cy="11590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301762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88500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D601C1-AF1E-420B-84EB-A5878EFE3F3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906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35995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D601C1-AF1E-420B-84EB-A5878EFE3F3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9048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340741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264567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301976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81043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A3B85D-83BF-470E-A931-F904D1649F65}" type="datetimeFigureOut">
              <a:rPr lang="ru-RU" smtClean="0"/>
              <a:t>26.02.2018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79686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6541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A3B85D-83BF-470E-A931-F904D1649F65}" type="datetimeFigureOut">
              <a:rPr lang="ru-RU" smtClean="0"/>
              <a:t>26.02.2018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20300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A3B85D-83BF-470E-A931-F904D1649F65}" type="datetimeFigureOut">
              <a:rPr lang="ru-RU" smtClean="0"/>
              <a:t>26.02.2018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1438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3B85D-83BF-470E-A931-F904D1649F65}" type="datetimeFigureOut">
              <a:rPr lang="ru-RU" smtClean="0"/>
              <a:t>26.02.2018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11517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66175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A3B85D-83BF-470E-A931-F904D1649F65}" type="datetimeFigureOut">
              <a:rPr lang="ru-RU" smtClean="0"/>
              <a:t>26.02.2018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D601C1-AF1E-420B-84EB-A5878EFE3F3F}" type="slidenum">
              <a:rPr lang="ru-RU" smtClean="0"/>
              <a:t>‹#›</a:t>
            </a:fld>
            <a:endParaRPr lang="ru-RU"/>
          </a:p>
        </p:txBody>
      </p:sp>
    </p:spTree>
    <p:extLst>
      <p:ext uri="{BB962C8B-B14F-4D97-AF65-F5344CB8AC3E}">
        <p14:creationId xmlns:p14="http://schemas.microsoft.com/office/powerpoint/2010/main" val="80164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A3B85D-83BF-470E-A931-F904D1649F65}" type="datetimeFigureOut">
              <a:rPr lang="ru-RU" smtClean="0"/>
              <a:t>26.02.2018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D601C1-AF1E-420B-84EB-A5878EFE3F3F}" type="slidenum">
              <a:rPr lang="ru-RU" smtClean="0"/>
              <a:t>‹#›</a:t>
            </a:fld>
            <a:endParaRPr lang="ru-RU"/>
          </a:p>
        </p:txBody>
      </p:sp>
    </p:spTree>
    <p:extLst>
      <p:ext uri="{BB962C8B-B14F-4D97-AF65-F5344CB8AC3E}">
        <p14:creationId xmlns:p14="http://schemas.microsoft.com/office/powerpoint/2010/main" val="18576871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zakon2.rada.gov.ua/laws/show/2341-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3635" y="1547949"/>
            <a:ext cx="8915399" cy="1143000"/>
          </a:xfrm>
        </p:spPr>
        <p:txBody>
          <a:bodyPr>
            <a:normAutofit fontScale="90000"/>
          </a:bodyPr>
          <a:lstStyle/>
          <a:p>
            <a:pPr algn="ctr"/>
            <a:r>
              <a:rPr lang="ru-RU" sz="3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ОСОБЛИВОСТ</a:t>
            </a:r>
            <a:r>
              <a:rPr lang="uk-UA" sz="3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 УЧАСТІ СПЕЦІАЛІСТА В ОГЛЯДІ МІСЦЯ ПОДІЇ ПІД ЧАС РОЗСЛІДУВАННЯ КРИМІНАЛЬНИХ ПРАВОПОРУШЕНЬ У СФЕРІ ОБІГУ НАРКОТИЧНИХ ЗАСОБІВ</a:t>
            </a:r>
            <a:endPar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274" y="2798990"/>
            <a:ext cx="6648994" cy="4059009"/>
          </a:xfrm>
          <a:prstGeom prst="rect">
            <a:avLst/>
          </a:prstGeom>
        </p:spPr>
      </p:pic>
    </p:spTree>
    <p:extLst>
      <p:ext uri="{BB962C8B-B14F-4D97-AF65-F5344CB8AC3E}">
        <p14:creationId xmlns:p14="http://schemas.microsoft.com/office/powerpoint/2010/main" val="2872083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3839" y="10156"/>
            <a:ext cx="10448161" cy="1280890"/>
          </a:xfrm>
        </p:spPr>
        <p:txBody>
          <a:bodyPr>
            <a:norm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Дії спеціаліста під час огляду місця події, направлені на фіксацію обстановки:</a:t>
            </a: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2583" y="1489166"/>
            <a:ext cx="12019417" cy="5368834"/>
          </a:xfrm>
        </p:spPr>
        <p:txBody>
          <a:bodyPr>
            <a:normAutofit fontScale="92500" lnSpcReduction="10000"/>
          </a:bodyPr>
          <a:lstStyle/>
          <a:p>
            <a:pPr algn="just"/>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спеціаліст повинен кваліфіковано оглянути наявні хімічні реактиви та обладнання для усунення можливої пожежі або вибуху, а також визначити доцільних порядок огляду. Також має звернути увагу на брак сторонніх предметів (порошків, хімічного посуду, склянок з рідиною), які можуть бути небезпечними;</a:t>
            </a:r>
          </a:p>
          <a:p>
            <a:pPr algn="just"/>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доцільно використовувати при огляді відповідні заходи до всіх присутніх осіб та тримати їх на значній відстані від хімічного обладнання. Слідкувати за тим, щоб затримані перебували під постійним контролем для своєчасного попередження можливих негативних наслідків (знищення чи пошкодження хімічного обладнання, розлиття рідини тощо);</a:t>
            </a:r>
          </a:p>
          <a:p>
            <a:pPr algn="just"/>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вжити заходи щодо фіксування обстановки відео- та фотоапаратурою;</a:t>
            </a:r>
          </a:p>
          <a:p>
            <a:pPr algn="just"/>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після </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проведення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орієнтуючої, </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оглядової відео- та фотозйомки проводиться безпосередній огляд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обладнання</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предметів і речовин. Визначаються предмети та речовини, що потребують особливої уваги (підігрівачі, охолоджувачі, засоби водопостачання та водовідведення, посуд з кислотами, лугами тощо</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звертається </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увага на наявний запах, температуру хімічного обладнання, зовнішній вигляд устаткування, його стан, деталі. Також за допомогою термометра обов'язково необхідно відобразити температуру в колбах та інших </a:t>
            </a:r>
            <a:r>
              <a:rPr lang="uk-UA"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ємностях</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яка є на момент зйомки (важлива обставина для подальшого процесу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доказування</a:t>
            </a:r>
            <a:r>
              <a:rPr lang="uk-UA" dirty="0" smtClean="0"/>
              <a:t>)</a:t>
            </a:r>
            <a:r>
              <a:rPr lang="uk-UA"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19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якщо </a:t>
            </a:r>
            <a:r>
              <a:rPr lang="uk-UA" sz="19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обладнання підключено до електромереж, то фіксується </a:t>
            </a:r>
            <a:r>
              <a:rPr lang="uk-UA" sz="19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вказане. </a:t>
            </a:r>
            <a:r>
              <a:rPr lang="uk-UA" sz="19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Виключення обладнання здійснюється з дозволу спеціаліста (у разі, якщо дії не призведуть до надзвичайних подій, наприклад, вибуху). Після фіксується процес </a:t>
            </a:r>
            <a:r>
              <a:rPr lang="uk-UA" sz="19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відключення обладнання</a:t>
            </a:r>
            <a:r>
              <a:rPr lang="uk-UA" sz="19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Вимикати можна тільки ті пристрої, на яких здійснюється підігрів речовин. При цьому необхідно переконатись, що вимкнені саме потрібні пристрої, а не інші, які теж підключені до </a:t>
            </a:r>
            <a:r>
              <a:rPr lang="uk-UA" sz="19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електромережі. Заборонено перекривати подачу води, а також вимикати пристрої, що здійснюють охолодження </a:t>
            </a:r>
            <a:r>
              <a:rPr lang="uk-UA" sz="19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ємностей</a:t>
            </a:r>
            <a:r>
              <a:rPr lang="uk-UA" sz="19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якщо є невпевненість, що були припинені всі хімічні реакції.</a:t>
            </a:r>
            <a:endParaRPr lang="ru-RU" sz="19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ru-RU"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ru-RU"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136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291" y="0"/>
            <a:ext cx="10676709" cy="1946366"/>
          </a:xfrm>
        </p:spPr>
        <p:txBody>
          <a:bodyPr>
            <a:normAutofit/>
          </a:bodyPr>
          <a:lstStyle/>
          <a:p>
            <a:pPr algn="just"/>
            <a:r>
              <a:rPr lang="uk-UA" sz="3200"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 протоколі предмети описуються послідовно, як були виявлені та оглянуті, та в тому вигляді, у якому знаходились на момент їх виявлення:</a:t>
            </a:r>
            <a:endParaRPr lang="ru-RU" sz="3200"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082419460"/>
              </p:ext>
            </p:extLst>
          </p:nvPr>
        </p:nvGraphicFramePr>
        <p:xfrm>
          <a:off x="692331" y="1793966"/>
          <a:ext cx="1149966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18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587" y="248194"/>
            <a:ext cx="10369784" cy="1280890"/>
          </a:xfrm>
        </p:spPr>
        <p:txBody>
          <a:bodyPr>
            <a:normAutofit/>
          </a:bodyPr>
          <a:lstStyle/>
          <a:p>
            <a:pPr algn="ctr"/>
            <a:r>
              <a:rPr lang="uk-UA"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огляду предметів описуються їх характерні ознаки:</a:t>
            </a:r>
            <a:endParaRPr lang="ru-RU" sz="3200"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0629" y="1711234"/>
            <a:ext cx="12061371" cy="5146766"/>
          </a:xfrm>
        </p:spPr>
        <p:txBody>
          <a:bodyPr/>
          <a:lstStyle/>
          <a:p>
            <a:pPr lvl="0"/>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хімічного посуду чи побутового устаткування (пристрої) – вказується точне їх найменування, місце його знаходження, засоби кріплення, взаємозв'язок із іншими предметами;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наявності в середині посуду (устаткування) рідини – зазначається кількість, вигляд, колір, запах, наявність сторонніх предметів, особливі властивості;</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наявності на стінках предметів нашарувань – зазначається їх площина, колір, товщина тощо;</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виявленні порошкоподібних речовин – вказується їх кількість, вигляд, колір, запах, маса, наявність сторонніх домішок, вид упаковки в якій вони знаходилися (при наявності вказується маркування), логотип із написами або знаками на пігулках;</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виявленні ампул – зазначається кількість та їх розміри, наявність написів (їх зміст), стан запайки ампул, колір рідини, що міститься в ампулах, заповнення рідиною ампул (у мм), наявність осаду в ампулах.</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96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9336" y="156754"/>
            <a:ext cx="10552664" cy="1280890"/>
          </a:xfrm>
        </p:spPr>
        <p:txBody>
          <a:bodyPr>
            <a:norm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огляду вилученню підлягають:</a:t>
            </a:r>
            <a:b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9817" y="1267097"/>
            <a:ext cx="12022183" cy="5590904"/>
          </a:xfrm>
        </p:spPr>
        <p:txBody>
          <a:bodyPr>
            <a:noAutofit/>
          </a:bodyPr>
          <a:lstStyle/>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Кінцевий продукт синтезу (це наркотичні засоби, психотропні речовини та прекурсори, які можуть бути у вигляді рідини, порошкоподібної речовини, пігулок; можуть бути вже розфасовані та упаковані належним чином</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Інші наркотичні засоби, психотропні речовини та прекурсори, які не мають відношення до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синтезу</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Предмети із початковою сировиною (первинні прекурсори), яка була основою для синтезу наркотичних засобів, психотропних речовин (бочки, каністри, бутлі, упаковки медичних препаратів</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Вторинні прекурсори та залишки процесу синтезу, які знаходяться в середині обладнання у вигляді нашарувань, залишків речовини або сухого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осаду</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Допоміжні хімічні реактиви, речовини та предмети, що використовувались для проведення синтезу (кислоти, луги</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Відходи технологічного процесу отримані при синтезі (екстрагуванні) наркотичних засобів і психотропних </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речовин;</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Хімічне обладнання та спеціальне устаткування, що використовується на будь-якій стадії технологічного процесу, включаючи </a:t>
            </a:r>
            <a:r>
              <a:rPr lang="uk-UA"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пігулкові</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преси тощо</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Побутове обладнання, що використовувалося як при синтезі наркотичних засобів, психотропних речовин, так і інших операціях, пов'язаних із сушінням, подрібненням, зважуванням, розфасовкою речовин (СВЧ-печі, чайники, міксери, терези, сушильні лампи, жарові шафи, вентилятори, шланги тощо</a:t>
            </a: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17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708" y="1280160"/>
            <a:ext cx="11993291" cy="5577840"/>
          </a:xfrm>
        </p:spPr>
        <p:txBody>
          <a:bodyPr/>
          <a:lstStyle/>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Матеріали, що залишаються після різноманітних операцій, пов′язаних як із синтезом наркотичних засобів і психотропних речовин, так і іншими процесами (залишки марлі, ватні тампони)</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Рукавички, захисний одяг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наркоділків</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респіратори</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Інші предмети, на яких можуть бути виявлені сліди наркотичних засобів, психотропних речовин і прекурсорів</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Використані експрес-тести, якими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наркоділки</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перевіряли дійсність наркотичних засобів, психотропних речовин і прекурсорів</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Література щодо хімічного синтезу та записи з хімічними формулами</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Записи, які свідчать про виготовлення та збут наркотичних засобів і психотропних речовин (у зошитах, на окремих аркушах, обривках паперу тощо)</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разі необхідності відбираються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нігтьові зрізи, змиви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 пальців рук, а також одяг, в якій знаходились затримані під час виготовлення наркотичних засобів або психотропних речовин.</a:t>
            </a:r>
            <a:endPar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
        <p:nvSpPr>
          <p:cNvPr id="5" name="TextBox 4"/>
          <p:cNvSpPr txBox="1"/>
          <p:nvPr/>
        </p:nvSpPr>
        <p:spPr>
          <a:xfrm>
            <a:off x="2481943" y="248194"/>
            <a:ext cx="8673738" cy="861774"/>
          </a:xfrm>
          <a:prstGeom prst="rect">
            <a:avLst/>
          </a:prstGeom>
          <a:noFill/>
        </p:spPr>
        <p:txBody>
          <a:bodyPr wrap="square" rtlCol="0">
            <a:spAutoFit/>
          </a:bodyPr>
          <a:lstStyle/>
          <a:p>
            <a:pPr algn="ctr"/>
            <a:r>
              <a:rPr lang="uk-UA"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огляду вилученню підлягають:</a:t>
            </a:r>
            <a:r>
              <a:rPr lang="uk-UA"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8990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3211" y="0"/>
            <a:ext cx="10578789" cy="1280890"/>
          </a:xfrm>
        </p:spPr>
        <p:txBody>
          <a:bodyPr>
            <a:norm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Організація вилучення, пакування, перевезення речових доказів:</a:t>
            </a: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9006" y="1280890"/>
            <a:ext cx="11982994" cy="5577110"/>
          </a:xfrm>
        </p:spPr>
        <p:txBody>
          <a:bodyPr/>
          <a:lstStyle/>
          <a:p>
            <a:pPr marL="0" indent="0">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Кожний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об′єкт має бути упакований в окрему тару, щоб під час зберігання або транспортування речовини не змішувалися та не переходили з поверхні одного предмета-носія на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інший.</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uk-UA" dirty="0" smtClean="0"/>
              <a:t>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якості пакувального матеріалу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використовуються:</a:t>
            </a:r>
          </a:p>
          <a:p>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картонні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коробки (ящики</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пакети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 полімерного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матеріалу (пакети Експертної служби МВС України);</a:t>
            </a:r>
          </a:p>
          <a:p>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паперові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пакети та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конверти;</a:t>
            </a:r>
          </a:p>
          <a:p>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пластикові пляшки.</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2051190"/>
            <a:ext cx="2264229" cy="1528033"/>
          </a:xfrm>
          <a:prstGeom prst="ellipse">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06" y="4872446"/>
            <a:ext cx="3054531" cy="2155370"/>
          </a:xfrm>
          <a:prstGeom prst="ellipse">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1324" y="4003766"/>
            <a:ext cx="2140676" cy="2854234"/>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385" y="4012240"/>
            <a:ext cx="2046432" cy="2897603"/>
          </a:xfrm>
          <a:prstGeom prst="ellipse">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5916" y="4012240"/>
            <a:ext cx="2153503" cy="2871338"/>
          </a:xfrm>
          <a:prstGeom prst="rect">
            <a:avLst/>
          </a:prstGeom>
          <a:ln>
            <a:noFill/>
          </a:ln>
          <a:effectLst>
            <a:softEdge rad="112500"/>
          </a:effectLst>
        </p:spPr>
      </p:pic>
    </p:spTree>
    <p:extLst>
      <p:ext uri="{BB962C8B-B14F-4D97-AF65-F5344CB8AC3E}">
        <p14:creationId xmlns:p14="http://schemas.microsoft.com/office/powerpoint/2010/main" val="327194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9817" y="1240971"/>
            <a:ext cx="12022183" cy="5617029"/>
          </a:xfrm>
        </p:spPr>
        <p:txBody>
          <a:bodyPr>
            <a:normAutofit lnSpcReduction="10000"/>
          </a:bodyPr>
          <a:lstStyle/>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кожен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об′єкт має бути упакований в окрему тару, щоб під час зберігання або транспортування речовини не змішувалися та не переходили з поверхні одного предмета-носія на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інший;</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метою недопущення випаровування речовин та витоку рідин, у якості предметів, потрібних для закриття горловини колб використовуються пластмасові кришки, пробки, рукавички одноразового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використання;</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перед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упакуванням предметів слід переконатись, що процес реакції закінчився, а речовини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охолонули;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час перевезення та зберігання вилучених предметів і обладнання слід пам′ятати, що кислоти та луги не мають з′єднуватись з іншими речовинами, вони повинні знаходитись окремо від хімічних </a:t>
            </a:r>
            <a:r>
              <a:rPr lang="uk-UA" sz="22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сполук</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екстрактів та інших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предметів;</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варто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пам′ятати, що неправильне вилучення, відібрання, збереження та пакування може змінити фізико-хімічні властивості, призвести до часткової або повної втрати об'єкту, що суттєво вплине на результати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дослідження</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також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треба мати на увазі, що залишки порошку, які знаходяться на різьбі склянок під час закриття або відкриття кришки, можуть спричинити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вибух.</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1920240" y="117566"/>
            <a:ext cx="9784080" cy="1077218"/>
          </a:xfrm>
          <a:prstGeom prst="rect">
            <a:avLst/>
          </a:prstGeom>
          <a:noFill/>
        </p:spPr>
        <p:txBody>
          <a:bodyPr wrap="square" rtlCol="0">
            <a:sp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Правила пакування та перевезення вилучених об'єктів: </a:t>
            </a: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7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525" y="0"/>
            <a:ext cx="10513475" cy="1280890"/>
          </a:xfrm>
        </p:spPr>
        <p:txBody>
          <a:bodyPr>
            <a:normAutofit fontScale="90000"/>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ВИСНОВКИ:</a:t>
            </a: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9006" y="1280890"/>
            <a:ext cx="11982994" cy="5577110"/>
          </a:xfrm>
        </p:spPr>
        <p:txBody>
          <a:bodyPr>
            <a:normAutofit/>
          </a:bodyPr>
          <a:lstStyle/>
          <a:p>
            <a:pPr marL="0" indent="0" algn="just">
              <a:buNone/>
            </a:pPr>
            <a:r>
              <a:rPr lang="uk-UA" sz="2400" dirty="0" smtClean="0">
                <a:latin typeface="Times New Roman" panose="02020603050405020304" pitchFamily="18" charset="0"/>
                <a:cs typeface="Times New Roman" panose="02020603050405020304" pitchFamily="18" charset="0"/>
              </a:rPr>
              <a:t>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При  проведенні огляду місця події під час розслідування кримінальних правопорушень в  сфері незаконного обігу наркотичних засобів необхідно дотримуватись правил особистої безпеки та чітко виконувати всі вказівки слідчого. В разі виникнення надзвичайної ситуації, негайно прийняти міри по усуненню її наслідків.</a:t>
            </a:r>
          </a:p>
          <a:p>
            <a:pPr marL="0" indent="0" algn="just">
              <a:buNone/>
            </a:pP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У разі виявлення підпільних </a:t>
            </a:r>
            <a:r>
              <a:rPr lang="uk-UA" sz="24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нарколабораторій</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дотримуватись всі вимог які висуваються до процесу виявлення, фіксації, вилучення, пакування та зберігання речових доказів.</a:t>
            </a:r>
            <a:endPar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634" y="3801291"/>
            <a:ext cx="4625366" cy="3056709"/>
          </a:xfrm>
          <a:prstGeom prst="rect">
            <a:avLst/>
          </a:prstGeom>
        </p:spPr>
      </p:pic>
    </p:spTree>
    <p:extLst>
      <p:ext uri="{BB962C8B-B14F-4D97-AF65-F5344CB8AC3E}">
        <p14:creationId xmlns:p14="http://schemas.microsoft.com/office/powerpoint/2010/main" val="77118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6273" y="313508"/>
            <a:ext cx="10565727" cy="967381"/>
          </a:xfrm>
        </p:spPr>
        <p:txBody>
          <a:bodyPr>
            <a:norm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СПИСОК ВИКОРИСТАНИХ ДЖЕРЕЛ:</a:t>
            </a: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26273" y="1410789"/>
            <a:ext cx="10565727" cy="5447211"/>
          </a:xfrm>
        </p:spPr>
        <p:txBody>
          <a:bodyPr/>
          <a:lstStyle/>
          <a:p>
            <a:pPr marL="0" lvl="0" indent="0">
              <a:buNone/>
            </a:pP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Кримінальний процесуальний кодекс України: чинне законодавство зі змінами та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допов</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04 серпня 2016 року: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Офіц</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Текст. – К.: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Алерта</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2016. – 282 с.</a:t>
            </a:r>
            <a:endPar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Кримінальний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України: чинне законодавство зі змінами та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допов</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січня 2014 р. / Верховна Рада України // </a:t>
            </a:r>
            <a:r>
              <a:rPr lang="en-US"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http://</a:t>
            </a:r>
            <a:r>
              <a:rPr lang="en-US"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zakon2.rada.gov.ua/laws/show/2341-14</a:t>
            </a:r>
            <a:endPar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Методичні рекомендації: Виявлення та ліквідація підпільних лабораторій з виготовлення наркотичних засобів і психотропних речовин. – К.: РВВ МВС України, 2000. – 37 с.</a:t>
            </a:r>
          </a:p>
          <a:p>
            <a:pPr marL="0" indent="0">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Виявлення та ліквідація лабораторій із нелегального виготовлення синтетичних наркотиків (на основі досвіду правоохоронних органів Республіки Польща) / О.М. Стрільців, Д.Й.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Никифорчук</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О.П.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Замошець</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 ін.</a:t>
            </a:r>
            <a:r>
              <a:rPr lang="en-US"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 ред. Проф. О.М.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Джужі</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Метод.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К.: Київський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нац</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ун-т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внутр</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 2008. – 42 с.</a:t>
            </a:r>
            <a:endPar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62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1223" y="245287"/>
            <a:ext cx="8911687" cy="1280890"/>
          </a:xfrm>
        </p:spPr>
        <p:txBody>
          <a:bodyPr>
            <a:normAutofit/>
          </a:bodyPr>
          <a:lstStyle/>
          <a:p>
            <a:pPr algn="ctr"/>
            <a:r>
              <a:rPr lang="uk-UA" sz="60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endParaRPr lang="ru-RU" sz="60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56354" y="1767840"/>
            <a:ext cx="11235645" cy="5090160"/>
          </a:xfrm>
        </p:spPr>
        <p:txBody>
          <a:bodyPr>
            <a:normAutofit/>
          </a:bodyPr>
          <a:lstStyle/>
          <a:p>
            <a:pPr marL="0" indent="0">
              <a:buNone/>
            </a:pPr>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Нормативно – правове забезпечення</a:t>
            </a:r>
          </a:p>
          <a:p>
            <a:pPr marL="0" indent="0" algn="just">
              <a:buNone/>
            </a:pPr>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2.Особливості проведення огляду місця події при виявленні </a:t>
            </a:r>
            <a:r>
              <a:rPr lang="uk-UA" sz="28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нарколабораторії</a:t>
            </a:r>
            <a:endPar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3.Особливості виявлення, фіксації, вилучення та пакування наркотичних </a:t>
            </a:r>
            <a:r>
              <a:rPr lang="uk-UA" sz="2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засобів, психотропних речовин, їх аналогів і </a:t>
            </a:r>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прекурсорів</a:t>
            </a:r>
          </a:p>
          <a:p>
            <a:pPr marL="0" indent="0" algn="just">
              <a:buNone/>
            </a:pPr>
            <a:r>
              <a:rPr lang="uk-UA"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Висновки</a:t>
            </a:r>
            <a:endParaRPr lang="ru-RU" sz="2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373" y="0"/>
            <a:ext cx="3645626" cy="2424341"/>
          </a:xfrm>
          <a:prstGeom prst="rect">
            <a:avLst/>
          </a:prstGeom>
        </p:spPr>
      </p:pic>
    </p:spTree>
    <p:extLst>
      <p:ext uri="{BB962C8B-B14F-4D97-AF65-F5344CB8AC3E}">
        <p14:creationId xmlns:p14="http://schemas.microsoft.com/office/powerpoint/2010/main" val="347282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153" y="179973"/>
            <a:ext cx="8911687" cy="1280890"/>
          </a:xfrm>
        </p:spPr>
        <p:txBody>
          <a:bodyPr>
            <a:normAutofit fontScale="90000"/>
          </a:bodyPr>
          <a:lstStyle/>
          <a:p>
            <a:pPr algn="ctr"/>
            <a:r>
              <a:rPr lang="uk-UA"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40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Нормативно </a:t>
            </a:r>
            <a:r>
              <a:rPr lang="uk-UA" sz="40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правове забезпечення</a:t>
            </a:r>
            <a:br>
              <a:rPr lang="uk-UA" sz="40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4000" b="1" dirty="0">
              <a:solidFill>
                <a:schemeClr val="bg2">
                  <a:lumMod val="25000"/>
                </a:schemeClr>
              </a:solidFill>
            </a:endParaRPr>
          </a:p>
        </p:txBody>
      </p:sp>
      <p:sp>
        <p:nvSpPr>
          <p:cNvPr id="3" name="Объект 2"/>
          <p:cNvSpPr>
            <a:spLocks noGrp="1"/>
          </p:cNvSpPr>
          <p:nvPr>
            <p:ph idx="1"/>
          </p:nvPr>
        </p:nvSpPr>
        <p:spPr>
          <a:xfrm>
            <a:off x="875211" y="1859279"/>
            <a:ext cx="11116492" cy="4868091"/>
          </a:xfrm>
        </p:spPr>
        <p:txBody>
          <a:bodyPr>
            <a:normAutofit/>
          </a:bodyPr>
          <a:lstStyle/>
          <a:p>
            <a:pPr marL="0" indent="0" algn="just">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Процес залучення експерта в якості спеціаліста при огляді місця події регламентується статтями 71 та 72 Кримінального процесуального кодексу України, а також Інструкцією про порядок залучення працівників органів досудового розслідування поліції та Експертної служби Міністерства внутрішніх справ України як спеціалістів для участі в проведенні огляду місця події № 1339.</a:t>
            </a:r>
          </a:p>
          <a:p>
            <a:pPr marL="0" indent="0" algn="just">
              <a:buNone/>
            </a:pP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свою чергу розділ ХІІІ Кримінального кодексу України регламентує злочини у сфері обігу наркотичних засобів, їх аналогів або прекурсорів та інші злочини проти здоров'я населення. Незаконного виробництва та виготовлення наркотичних засобів стосуються наступні статті Кримінального кодексу:</a:t>
            </a:r>
          </a:p>
        </p:txBody>
      </p:sp>
    </p:spTree>
    <p:extLst>
      <p:ext uri="{BB962C8B-B14F-4D97-AF65-F5344CB8AC3E}">
        <p14:creationId xmlns:p14="http://schemas.microsoft.com/office/powerpoint/2010/main" val="211014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609725" y="0"/>
            <a:ext cx="10582275" cy="6858000"/>
          </a:xfrm>
        </p:spPr>
        <p:txBody>
          <a:bodyPr>
            <a:normAutofit/>
          </a:bodyPr>
          <a:lstStyle/>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307.</a:t>
            </a:r>
            <a:r>
              <a:rPr lang="uk-UA" sz="2000" dirty="0" smtClean="0">
                <a:latin typeface="Times New Roman" panose="02020603050405020304" pitchFamily="18" charset="0"/>
                <a:cs typeface="Times New Roman" panose="02020603050405020304" pitchFamily="18" charset="0"/>
              </a:rPr>
              <a:t> Незаконне </a:t>
            </a:r>
            <a:r>
              <a:rPr lang="uk-UA" sz="2000" i="1" dirty="0" smtClean="0">
                <a:latin typeface="Times New Roman" panose="02020603050405020304" pitchFamily="18" charset="0"/>
                <a:cs typeface="Times New Roman" panose="02020603050405020304" pitchFamily="18" charset="0"/>
              </a:rPr>
              <a:t>виробництво, виготовлення</a:t>
            </a:r>
            <a:r>
              <a:rPr lang="uk-UA" sz="2000" dirty="0" smtClean="0">
                <a:latin typeface="Times New Roman" panose="02020603050405020304" pitchFamily="18" charset="0"/>
                <a:cs typeface="Times New Roman" panose="02020603050405020304" pitchFamily="18" charset="0"/>
              </a:rPr>
              <a:t>, придбання, зберігання, перевезення, пересилання чи збут наркотичних засобів, психотропних речовин або їх аналогів.</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309.</a:t>
            </a:r>
            <a:r>
              <a:rPr lang="uk-UA" sz="2000" dirty="0" smtClean="0">
                <a:latin typeface="Times New Roman" panose="02020603050405020304" pitchFamily="18" charset="0"/>
                <a:cs typeface="Times New Roman" panose="02020603050405020304" pitchFamily="18" charset="0"/>
              </a:rPr>
              <a:t> Незаконне </a:t>
            </a:r>
            <a:r>
              <a:rPr lang="uk-UA" sz="2000" i="1" dirty="0" smtClean="0">
                <a:latin typeface="Times New Roman" panose="02020603050405020304" pitchFamily="18" charset="0"/>
                <a:cs typeface="Times New Roman" panose="02020603050405020304" pitchFamily="18" charset="0"/>
              </a:rPr>
              <a:t>виробництво, виготовлення</a:t>
            </a:r>
            <a:r>
              <a:rPr lang="uk-UA" sz="2000" dirty="0" smtClean="0">
                <a:latin typeface="Times New Roman" panose="02020603050405020304" pitchFamily="18" charset="0"/>
                <a:cs typeface="Times New Roman" panose="02020603050405020304" pitchFamily="18" charset="0"/>
              </a:rPr>
              <a:t>, придбання, зберігання, перевезення чи пересилання наркотичних засобів, психотропних речовин або їх аналогів без мети збуту.</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311.</a:t>
            </a:r>
            <a:r>
              <a:rPr lang="uk-UA" sz="2000" dirty="0" smtClean="0">
                <a:latin typeface="Times New Roman" panose="02020603050405020304" pitchFamily="18" charset="0"/>
                <a:cs typeface="Times New Roman" panose="02020603050405020304" pitchFamily="18" charset="0"/>
              </a:rPr>
              <a:t> Незаконне </a:t>
            </a:r>
            <a:r>
              <a:rPr lang="uk-UA" sz="2000" i="1" dirty="0" smtClean="0">
                <a:latin typeface="Times New Roman" panose="02020603050405020304" pitchFamily="18" charset="0"/>
                <a:cs typeface="Times New Roman" panose="02020603050405020304" pitchFamily="18" charset="0"/>
              </a:rPr>
              <a:t>виробництво, виготовлення</a:t>
            </a:r>
            <a:r>
              <a:rPr lang="uk-UA" sz="2000" dirty="0" smtClean="0">
                <a:latin typeface="Times New Roman" panose="02020603050405020304" pitchFamily="18" charset="0"/>
                <a:cs typeface="Times New Roman" panose="02020603050405020304" pitchFamily="18" charset="0"/>
              </a:rPr>
              <a:t>, придбання, зберігання, перевезення чи пересилання прекурсорів.</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312.</a:t>
            </a:r>
            <a:r>
              <a:rPr lang="uk-UA" sz="2000" dirty="0" smtClean="0">
                <a:latin typeface="Times New Roman" panose="02020603050405020304" pitchFamily="18" charset="0"/>
                <a:cs typeface="Times New Roman" panose="02020603050405020304" pitchFamily="18" charset="0"/>
              </a:rPr>
              <a:t> Викрадення, привласнення, вимагання </a:t>
            </a:r>
            <a:r>
              <a:rPr lang="uk-UA" sz="2000" i="1" dirty="0" smtClean="0">
                <a:latin typeface="Times New Roman" panose="02020603050405020304" pitchFamily="18" charset="0"/>
                <a:cs typeface="Times New Roman" panose="02020603050405020304" pitchFamily="18" charset="0"/>
              </a:rPr>
              <a:t>прекурсорів</a:t>
            </a:r>
            <a:r>
              <a:rPr lang="uk-UA" sz="2000" dirty="0" smtClean="0">
                <a:latin typeface="Times New Roman" panose="02020603050405020304" pitchFamily="18" charset="0"/>
                <a:cs typeface="Times New Roman" panose="02020603050405020304" pitchFamily="18" charset="0"/>
              </a:rPr>
              <a:t> або заволодіння ними шляхом шахрайства або зловживання службовим становищем.</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313.</a:t>
            </a:r>
            <a:r>
              <a:rPr lang="uk-UA" sz="2000" dirty="0" smtClean="0">
                <a:latin typeface="Times New Roman" panose="02020603050405020304" pitchFamily="18" charset="0"/>
                <a:cs typeface="Times New Roman" panose="02020603050405020304" pitchFamily="18" charset="0"/>
              </a:rPr>
              <a:t> Викрадення, привласнення, вимагання </a:t>
            </a:r>
            <a:r>
              <a:rPr lang="uk-UA" sz="2000" i="1" dirty="0" smtClean="0">
                <a:latin typeface="Times New Roman" panose="02020603050405020304" pitchFamily="18" charset="0"/>
                <a:cs typeface="Times New Roman" panose="02020603050405020304" pitchFamily="18" charset="0"/>
              </a:rPr>
              <a:t>обладнання, призначеного для виготовлення наркотичних засобів</a:t>
            </a:r>
            <a:r>
              <a:rPr lang="uk-UA" sz="2000" dirty="0" smtClean="0">
                <a:latin typeface="Times New Roman" panose="02020603050405020304" pitchFamily="18" charset="0"/>
                <a:cs typeface="Times New Roman" panose="02020603050405020304" pitchFamily="18" charset="0"/>
              </a:rPr>
              <a:t>, психотропних речовин або їх аналогів, чи заволодіння ним шляхом шахрайства або зловживання службовим становищем та інші незаконні дії з таким обладнанням.</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317.</a:t>
            </a:r>
            <a:r>
              <a:rPr lang="uk-UA" sz="2000" dirty="0" smtClean="0">
                <a:latin typeface="Times New Roman" panose="02020603050405020304" pitchFamily="18" charset="0"/>
                <a:cs typeface="Times New Roman" panose="02020603050405020304" pitchFamily="18" charset="0"/>
              </a:rPr>
              <a:t> Організація або утримання місць для незаконного вживання, </a:t>
            </a:r>
            <a:r>
              <a:rPr lang="uk-UA" sz="2000" i="1" dirty="0" smtClean="0">
                <a:latin typeface="Times New Roman" panose="02020603050405020304" pitchFamily="18" charset="0"/>
                <a:cs typeface="Times New Roman" panose="02020603050405020304" pitchFamily="18" charset="0"/>
              </a:rPr>
              <a:t>виробництва чи виготовлення наркотичних засобів</a:t>
            </a:r>
            <a:r>
              <a:rPr lang="uk-UA" sz="2000" dirty="0" smtClean="0">
                <a:latin typeface="Times New Roman" panose="02020603050405020304" pitchFamily="18" charset="0"/>
                <a:cs typeface="Times New Roman" panose="02020603050405020304" pitchFamily="18" charset="0"/>
              </a:rPr>
              <a:t>, психотропних речовин або їх аналогів.</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318.</a:t>
            </a:r>
            <a:r>
              <a:rPr lang="uk-UA" sz="2000" dirty="0" smtClean="0">
                <a:latin typeface="Times New Roman" panose="02020603050405020304" pitchFamily="18" charset="0"/>
                <a:cs typeface="Times New Roman" panose="02020603050405020304" pitchFamily="18" charset="0"/>
              </a:rPr>
              <a:t> Незаконне </a:t>
            </a:r>
            <a:r>
              <a:rPr lang="uk-UA" sz="2000" i="1" dirty="0" smtClean="0">
                <a:latin typeface="Times New Roman" panose="02020603050405020304" pitchFamily="18" charset="0"/>
                <a:cs typeface="Times New Roman" panose="02020603050405020304" pitchFamily="18" charset="0"/>
              </a:rPr>
              <a:t>виготовлення, підроблення</a:t>
            </a:r>
            <a:r>
              <a:rPr lang="uk-UA" sz="2000" dirty="0" smtClean="0">
                <a:latin typeface="Times New Roman" panose="02020603050405020304" pitchFamily="18" charset="0"/>
                <a:cs typeface="Times New Roman" panose="02020603050405020304" pitchFamily="18" charset="0"/>
              </a:rPr>
              <a:t>, використання чи збут підроблених документів на отримання наркотичних засобів, психотропних речовин або прекурсорів.</a:t>
            </a:r>
          </a:p>
          <a:p>
            <a:pPr marL="0" indent="0" algn="just">
              <a:buNone/>
            </a:pPr>
            <a:r>
              <a:rPr lang="uk-UA"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Стаття 321.</a:t>
            </a:r>
            <a:r>
              <a:rPr lang="uk-UA" sz="2000" dirty="0" smtClean="0">
                <a:latin typeface="Times New Roman" panose="02020603050405020304" pitchFamily="18" charset="0"/>
                <a:cs typeface="Times New Roman" panose="02020603050405020304" pitchFamily="18" charset="0"/>
              </a:rPr>
              <a:t> Незаконне </a:t>
            </a:r>
            <a:r>
              <a:rPr lang="uk-UA" sz="2000" i="1" dirty="0" smtClean="0">
                <a:latin typeface="Times New Roman" panose="02020603050405020304" pitchFamily="18" charset="0"/>
                <a:cs typeface="Times New Roman" panose="02020603050405020304" pitchFamily="18" charset="0"/>
              </a:rPr>
              <a:t>виробництво, виготовлення</a:t>
            </a:r>
            <a:r>
              <a:rPr lang="uk-UA" sz="2000" dirty="0" smtClean="0">
                <a:latin typeface="Times New Roman" panose="02020603050405020304" pitchFamily="18" charset="0"/>
                <a:cs typeface="Times New Roman" panose="02020603050405020304" pitchFamily="18" charset="0"/>
              </a:rPr>
              <a:t>, придбання, перевезення, пересилання, зберігання з метою збуту або збут отруйних чи сильнодіючих речовин або отруйних чи сильнодіючих лікарських засобів.</a:t>
            </a:r>
          </a:p>
          <a:p>
            <a:pPr marL="0" indent="0" algn="just">
              <a:buNone/>
            </a:pP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1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028" y="127721"/>
            <a:ext cx="10313178" cy="1280890"/>
          </a:xfrm>
        </p:spPr>
        <p:txBody>
          <a:bodyPr>
            <a:normAutofit fontScale="90000"/>
          </a:bodyPr>
          <a:lstStyle/>
          <a:p>
            <a:pPr algn="ctr"/>
            <a:r>
              <a:rPr lang="uk-UA"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2.Особливості проведення огляду місця події при виявленні </a:t>
            </a:r>
            <a:r>
              <a:rPr lang="uk-UA" i="1"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нарколабораторії</a:t>
            </a:r>
            <a: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439680" y="1408610"/>
            <a:ext cx="10752319" cy="5449389"/>
          </a:xfrm>
        </p:spPr>
        <p:txBody>
          <a:bodyPr/>
          <a:lstStyle/>
          <a:p>
            <a:pPr marL="0" indent="0" algn="just">
              <a:buNone/>
            </a:pP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разі виявлення нелегальних</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нарколабораторій</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визначаючи межі огляду місця події</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треба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обмежуватися безпосередньо приміщенням, яке використовувалося для виготовлення наркотичних</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засобів</a:t>
            </a:r>
            <a:r>
              <a:rPr lang="ru-RU"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або психотропних речовин.</a:t>
            </a:r>
          </a:p>
          <a:p>
            <a:pPr marL="0" indent="0" algn="just">
              <a:buNone/>
            </a:pPr>
            <a:r>
              <a:rPr lang="uk-UA"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Необхідно передбачити випадки викидання у вікна або через балкони різних предметів та хімічних речовин, які свідчать про незаконну діяльність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наркоділків</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 саме відходів синтезу наркотиків, порожніх ампул, хімічного посуду, шприців тощо. Також не виключена можливість знищення різних предметів і під час огляду. Крім місцевості, приміщень, предметів огляду підлягають особи, їх речі, посилки, бандеролі, листи або багаж. При таких обставинах можливе вилучення інших предметів, які можуть бути речовими доказами.</a:t>
            </a:r>
          </a:p>
          <a:p>
            <a:pPr marL="0" indent="0" algn="just">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descr="E:\Завьялов\Гемор\drags_12.gif"/>
          <p:cNvPicPr/>
          <p:nvPr/>
        </p:nvPicPr>
        <p:blipFill>
          <a:blip r:embed="rId2">
            <a:extLst>
              <a:ext uri="{28A0092B-C50C-407E-A947-70E740481C1C}">
                <a14:useLocalDpi xmlns:a14="http://schemas.microsoft.com/office/drawing/2010/main" val="0"/>
              </a:ext>
            </a:extLst>
          </a:blip>
          <a:srcRect/>
          <a:stretch>
            <a:fillRect/>
          </a:stretch>
        </p:blipFill>
        <p:spPr bwMode="auto">
          <a:xfrm>
            <a:off x="169817" y="4443077"/>
            <a:ext cx="3540034" cy="2414921"/>
          </a:xfrm>
          <a:prstGeom prst="rect">
            <a:avLst/>
          </a:prstGeom>
          <a:noFill/>
          <a:ln>
            <a:noFill/>
          </a:ln>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74" y="4443077"/>
            <a:ext cx="3996825" cy="245101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852" y="4432446"/>
            <a:ext cx="4485322" cy="2425552"/>
          </a:xfrm>
          <a:prstGeom prst="rect">
            <a:avLst/>
          </a:prstGeom>
        </p:spPr>
      </p:pic>
    </p:spTree>
    <p:extLst>
      <p:ext uri="{BB962C8B-B14F-4D97-AF65-F5344CB8AC3E}">
        <p14:creationId xmlns:p14="http://schemas.microsoft.com/office/powerpoint/2010/main" val="134841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3" y="5566815"/>
            <a:ext cx="1723799" cy="1291185"/>
          </a:xfrm>
          <a:prstGeom prst="rect">
            <a:avLst/>
          </a:prstGeom>
        </p:spPr>
      </p:pic>
      <p:sp>
        <p:nvSpPr>
          <p:cNvPr id="3" name="Объект 2"/>
          <p:cNvSpPr>
            <a:spLocks noGrp="1"/>
          </p:cNvSpPr>
          <p:nvPr>
            <p:ph idx="1"/>
          </p:nvPr>
        </p:nvSpPr>
        <p:spPr>
          <a:xfrm>
            <a:off x="1632857" y="0"/>
            <a:ext cx="10559143" cy="6858000"/>
          </a:xfrm>
        </p:spPr>
        <p:txBody>
          <a:bodyPr>
            <a:normAutofit/>
          </a:bodyPr>
          <a:lstStyle/>
          <a:p>
            <a:pPr marL="0" indent="0">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 </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огляді місця події слідчим враховуються заяви та пояснення власника підпільної лабораторії про технологію виготовлення наркотиків. Демонтаж обладнання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нарколабораторії</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проводиться спеціалістом після застосування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фото-</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відеозйомки</a:t>
            </a: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всіх предметів, які мають відношення до її роботи</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Також, треба зважати на те, що певні наркотичні засоби та психотропні речовини (такі як </a:t>
            </a:r>
            <a:r>
              <a:rPr lang="uk-UA" sz="2000" i="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ефедрон</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під дією світла та кисню повітря протягом короткого часу розкладаються, що робить неможливим їх подальше визначення, тому такі речові докази повинні бути негайно направленні на експертизу із вживанням необхідних засобів збереження (в темному закритому флаконі). </a:t>
            </a:r>
          </a:p>
          <a:p>
            <a:pPr marL="0" indent="0" algn="just">
              <a:buNone/>
            </a:pP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 разі необхідності, після завершення огляду місця події потрібно доручити спеціалістам вжити необхідні заходи дезактивації заражених територій, приміщень, предметів.</a:t>
            </a:r>
            <a:endParaRPr lang="ru-RU" sz="2000" dirty="0" smtClean="0"/>
          </a:p>
          <a:p>
            <a:pPr marL="0" indent="0" algn="just">
              <a:buNone/>
            </a:pPr>
            <a:r>
              <a:rPr lang="uk-UA" sz="20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результатами затримання в лабораторії підозрюваних осіб можливе проведення обшуків за місцем їх проживання, інвентаризації або документальних ревізій в державних та інших установах, або ж проведення інших слідчо – розшукових дій згідно закону.</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428" y="0"/>
            <a:ext cx="2316908" cy="142082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7866" y="0"/>
            <a:ext cx="1984134" cy="133241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778838" cy="133241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055" y="0"/>
            <a:ext cx="2354716" cy="1409661"/>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181497"/>
            <a:ext cx="1632857" cy="1913708"/>
          </a:xfrm>
          <a:prstGeom prst="rect">
            <a:avLst/>
          </a:prstGeom>
        </p:spPr>
      </p:pic>
    </p:spTree>
    <p:extLst>
      <p:ext uri="{BB962C8B-B14F-4D97-AF65-F5344CB8AC3E}">
        <p14:creationId xmlns:p14="http://schemas.microsoft.com/office/powerpoint/2010/main" val="40404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1405" y="195943"/>
            <a:ext cx="10330595" cy="1280890"/>
          </a:xfrm>
        </p:spPr>
        <p:txBody>
          <a:bodyPr>
            <a:normAutofit/>
          </a:bodyPr>
          <a:lstStyle/>
          <a:p>
            <a:pPr algn="ctr"/>
            <a:r>
              <a:rPr lang="uk-UA" sz="3200" b="1" i="1"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Заходи безпеки під час огляду місцевості, приміщення, речей та документів</a:t>
            </a:r>
            <a:endParaRPr lang="ru-RU" sz="3200"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26618" y="1571896"/>
            <a:ext cx="10765382" cy="5286103"/>
          </a:xfrm>
        </p:spPr>
        <p:txBody>
          <a:bodyPr>
            <a:normAutofit/>
          </a:bodyPr>
          <a:lstStyle/>
          <a:p>
            <a:pPr marL="0" indent="0">
              <a:buNone/>
            </a:pP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Перед початком огляду всім членам слідчо – оперативної групи спеціалістом роз'яснюються заходи безпеки. Одночасно визначається послідовність дій та обов'язки кожного з учасників групи.</a:t>
            </a:r>
          </a:p>
          <a:p>
            <a:pPr marL="0" indent="0" algn="just">
              <a:buNone/>
            </a:pP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Понятим, які будуть брати участь у огляді також доводиться інструктаж щодо дотримання ними заходів безпеки.</a:t>
            </a:r>
          </a:p>
          <a:p>
            <a:pPr marL="0" indent="0" algn="just">
              <a:buNone/>
            </a:pP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826" y="4688696"/>
            <a:ext cx="2945174" cy="219755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012" y="3586947"/>
            <a:ext cx="2937814" cy="22005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20585"/>
            <a:ext cx="3092323" cy="231625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322" y="4684121"/>
            <a:ext cx="3216690" cy="2160113"/>
          </a:xfrm>
          <a:prstGeom prst="rect">
            <a:avLst/>
          </a:prstGeom>
        </p:spPr>
      </p:pic>
    </p:spTree>
    <p:extLst>
      <p:ext uri="{BB962C8B-B14F-4D97-AF65-F5344CB8AC3E}">
        <p14:creationId xmlns:p14="http://schemas.microsoft.com/office/powerpoint/2010/main" val="12109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4468" y="169817"/>
            <a:ext cx="10317532" cy="1225732"/>
          </a:xfrm>
        </p:spPr>
        <p:txBody>
          <a:bodyPr>
            <a:normAutofit fontScale="90000"/>
          </a:bodyPr>
          <a:lstStyle/>
          <a:p>
            <a:pPr algn="ctr"/>
            <a:r>
              <a:rPr lang="uk-UA"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огляду місцевості, приміщення, речей та документів категорично забороняється:</a:t>
            </a:r>
            <a:r>
              <a:rPr lang="ru-RU" dirty="0"/>
              <a:t/>
            </a:r>
            <a:br>
              <a:rPr lang="ru-RU" dirty="0"/>
            </a:br>
            <a:endParaRPr lang="ru-RU" dirty="0"/>
          </a:p>
        </p:txBody>
      </p:sp>
      <p:sp>
        <p:nvSpPr>
          <p:cNvPr id="3" name="Объект 2"/>
          <p:cNvSpPr>
            <a:spLocks noGrp="1"/>
          </p:cNvSpPr>
          <p:nvPr>
            <p:ph idx="1"/>
          </p:nvPr>
        </p:nvSpPr>
        <p:spPr>
          <a:xfrm>
            <a:off x="940526" y="1598022"/>
            <a:ext cx="11251474" cy="5259977"/>
          </a:xfrm>
        </p:spPr>
        <p:txBody>
          <a:bodyPr>
            <a:normAutofit/>
          </a:bodyPr>
          <a:lstStyle/>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входити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одному в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приміщення;</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дозволу спеціаліста торкатися, переміщати предмети та відкривати ємності з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хімікатами;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вмикати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або вимикати світло та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електроприлади;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нюхати</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пробувати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речовини;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змішувати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між собою різні препарати та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хімікати;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торкатися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руками відкритих частин тіла, особливо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обличчя;</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залишати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 нагляду діючі прилади або установки, газові пальники та електронагрівальні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прилади;</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працювати </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 вогненебезпечними і вибухонебезпечними речовинами при запалених пальниках та включених електронагрівальних приладах із відкритою </a:t>
            </a:r>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спіраллю;</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uk-UA" sz="22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палити</a:t>
            </a:r>
            <a:r>
              <a:rPr lang="uk-UA"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приносити із собою в приміщення та вживати їжу, напої, тощо.</a:t>
            </a:r>
            <a:endParaRPr lang="ru-RU"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2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154" y="209005"/>
            <a:ext cx="10382846" cy="1280890"/>
          </a:xfrm>
        </p:spPr>
        <p:txBody>
          <a:bodyPr/>
          <a:lstStyle/>
          <a:p>
            <a:pPr algn="ctr"/>
            <a:r>
              <a:rPr lang="uk-UA" b="1"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 час огляду місцевості, приміщення, речей та документів необхідно:</a:t>
            </a:r>
            <a:endParaRPr lang="ru-RU" i="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58537" y="1698171"/>
            <a:ext cx="10833463" cy="5159829"/>
          </a:xfrm>
        </p:spPr>
        <p:txBody>
          <a:bodyPr/>
          <a:lstStyle/>
          <a:p>
            <a:pPr lvl="0"/>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увійшовши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приміщення, вжити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заходів щодо його </a:t>
            </a:r>
            <a:r>
              <a:rPr lang="uk-UA" sz="2400"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провітрення</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досконало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перевіряти все, що викликає підозру;</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вважати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всі порошки вибуховою речовиною доти, доки її склад не перевірить експерт;</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мати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собі аптечку та засоби </a:t>
            </a:r>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пожежогасіння</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uk-UA" sz="24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працювати </a:t>
            </a:r>
            <a:r>
              <a:rPr lang="uk-UA"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тільки у засобах індивідуального захисту органів зору та дихання (рукавички, респіратору, захисні костюми).</a:t>
            </a:r>
            <a:endParaRPr lang="ru-RU" sz="24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137" y="4882682"/>
            <a:ext cx="3204908" cy="19616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77" y="4882682"/>
            <a:ext cx="2893732" cy="194788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2045" y="4896400"/>
            <a:ext cx="2899955" cy="194788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6709" y="4882681"/>
            <a:ext cx="3030428" cy="1947883"/>
          </a:xfrm>
          <a:prstGeom prst="rect">
            <a:avLst/>
          </a:prstGeom>
        </p:spPr>
      </p:pic>
    </p:spTree>
    <p:extLst>
      <p:ext uri="{BB962C8B-B14F-4D97-AF65-F5344CB8AC3E}">
        <p14:creationId xmlns:p14="http://schemas.microsoft.com/office/powerpoint/2010/main" val="25897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280</TotalTime>
  <Words>1493</Words>
  <Application>Microsoft Office PowerPoint</Application>
  <PresentationFormat>Произвольный</PresentationFormat>
  <Paragraphs>106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Легкий дым</vt:lpstr>
      <vt:lpstr>ОСОБЛИВОСТІ УЧАСТІ СПЕЦІАЛІСТА В ОГЛЯДІ МІСЦЯ ПОДІЇ ПІД ЧАС РОЗСЛІДУВАННЯ КРИМІНАЛЬНИХ ПРАВОПОРУШЕНЬ У СФЕРІ ОБІГУ НАРКОТИЧНИХ ЗАСОБІВ</vt:lpstr>
      <vt:lpstr>План:</vt:lpstr>
      <vt:lpstr> Нормативно – правове забезпечення </vt:lpstr>
      <vt:lpstr>Презентация PowerPoint</vt:lpstr>
      <vt:lpstr>2.Особливості проведення огляду місця події при виявленні нарколабораторії </vt:lpstr>
      <vt:lpstr>Презентация PowerPoint</vt:lpstr>
      <vt:lpstr>Заходи безпеки під час огляду місцевості, приміщення, речей та документів</vt:lpstr>
      <vt:lpstr>Під час огляду місцевості, приміщення, речей та документів категорично забороняється: </vt:lpstr>
      <vt:lpstr>Під час огляду місцевості, приміщення, речей та документів необхідно:</vt:lpstr>
      <vt:lpstr>Дії спеціаліста під час огляду місця події, направлені на фіксацію обстановки:</vt:lpstr>
      <vt:lpstr> У протоколі предмети описуються послідовно, як були виявлені та оглянуті, та в тому вигляді, у якому знаходились на момент їх виявлення:</vt:lpstr>
      <vt:lpstr>Під час огляду предметів описуються їх характерні ознаки:</vt:lpstr>
      <vt:lpstr>Під час огляду вилученню підлягають: </vt:lpstr>
      <vt:lpstr>Презентация PowerPoint</vt:lpstr>
      <vt:lpstr>Організація вилучення, пакування, перевезення речових доказів:</vt:lpstr>
      <vt:lpstr>Презентация PowerPoint</vt:lpstr>
      <vt:lpstr> ВИСНОВКИ: </vt:lpstr>
      <vt:lpstr>СПИСОК ВИКОРИСТАНИХ ДЖЕРЕЛ:</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УЧАСТІ СПЕЦІАЛІСТА В ОГЛЯДІ МІСЦЯ ПОДІЇ</dc:title>
  <dc:creator>Пользователь Windows;Евгения</dc:creator>
  <cp:lastModifiedBy>Admin</cp:lastModifiedBy>
  <cp:revision>46</cp:revision>
  <dcterms:created xsi:type="dcterms:W3CDTF">2017-04-03T19:46:09Z</dcterms:created>
  <dcterms:modified xsi:type="dcterms:W3CDTF">2018-02-26T11:04:46Z</dcterms:modified>
</cp:coreProperties>
</file>