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media/image7.jpg" ContentType="image/pn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84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5" r:id="rId27"/>
    <p:sldId id="283" r:id="rId2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24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Объект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Объект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Объект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06.11.2018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://allref.com.ua/uk/skachaty/" TargetMode="Externa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9552" y="404664"/>
            <a:ext cx="8136904" cy="2808312"/>
          </a:xfrm>
        </p:spPr>
        <p:txBody>
          <a:bodyPr>
            <a:noAutofit/>
          </a:bodyPr>
          <a:lstStyle/>
          <a:p>
            <a:pPr algn="ctr"/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Виявлення, фіксація, вилучення запахових слідів людини на місці події і можливості їх дослідження</a:t>
            </a:r>
            <a:r>
              <a:rPr lang="uk-UA" sz="3600" dirty="0"/>
              <a:t>.</a:t>
            </a:r>
            <a:br>
              <a:rPr lang="ru-RU" sz="3600" dirty="0"/>
            </a:b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24286674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16632"/>
            <a:ext cx="8496944" cy="635732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 і вилучення слідів запаху людини, адсорбованих на носіях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 algn="just">
              <a:buNone/>
            </a:pPr>
            <a:endParaRPr lang="uk-UA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Криміналістична і розшукова тактика знають кілька прийомів розшуку злочинця за “</a:t>
            </a:r>
            <a:r>
              <a:rPr lang="uk-UA" sz="2800">
                <a:latin typeface="Times New Roman" panose="02020603050405020304" pitchFamily="18" charset="0"/>
                <a:cs typeface="Times New Roman" panose="02020603050405020304" pitchFamily="18" charset="0"/>
              </a:rPr>
              <a:t>гарячими слідами”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місці події. Одним з них є розшук за слідами запаху шляхом використання біологічного детектора – нюху службово-розшукового собаки за двома способами: переслідування злочинця під управлінням кінолога і фіксація запахового сліду злочинця на місці події для наступного його дослідження з метою встановлення злочинця шляхом вибірки.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76845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568952" cy="6480720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На збереження запахових слідів впливає цілий ряд факторів, які слід враховувати в ході їх виявлення та вилучення, що здійснюється в рамках окремих слідчих дій (огляду, обшуку, виїмки та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з додержанням відповідних процесуальних вимог. </a:t>
            </a:r>
          </a:p>
          <a:p>
            <a:pPr marL="0" indent="0" algn="just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Висока температура повітря, низька вологість, переміщення повітряних потоків (вітер, протяг) сприяють швидкому випаровуванню запахових речовин. </a:t>
            </a:r>
          </a:p>
          <a:p>
            <a:pPr marL="0" indent="0" algn="just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Слідчий, приступаючи до огляду місця події або іншим слідчим діям, повинен прийняти заходи щодо збереження запахових слідів, по можливості усунувши або послабивши вплив негативних факторів, і повністю виключити невиправдане дотик до предметів-носіїв запахових слідів до їх вилучення.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4650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16632"/>
            <a:ext cx="8640960" cy="626469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Після прибуття на місце події на початку стадії орієнтуючого огляду слідчий з кінологом визначають предмети, які можуть бути джерелами запаху злочинця (слід взуття, загублений предмет, знаряддя злочину тощо). Для цього використовується метод 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мисленнєвого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моделювання дій злочинця на основі ретельного аналізу обстановки місця події, показань потерпілих і очевидців. </a:t>
            </a:r>
          </a:p>
          <a:p>
            <a:pPr marL="0" indent="0" algn="just">
              <a:buNone/>
            </a:pP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При цьому встановлюють всі зміни, внесені в обстановку місця події, визначають шляхи підходу і відходу злочинця, місця проникнення в приміщення.</a:t>
            </a:r>
          </a:p>
          <a:p>
            <a:pPr marL="0" indent="0" algn="just">
              <a:buNone/>
            </a:pP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Джерелом запаху людини може бути будь-який предмет матеріальної обстановки, його треба вилучити і законсервувати. Якщо предмети – великогабаритні меблі, дверцята сейфа, стіна, дверна ручка тощо, то слід запаху від носія можна відокремити і перенести на нейтральний носій, а останній законсервувати.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9662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7992888" cy="5472608"/>
          </a:xfrm>
        </p:spPr>
        <p:txBody>
          <a:bodyPr/>
          <a:lstStyle/>
          <a:p>
            <a:pPr marL="0" indent="0" algn="just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Зараз на практиці застосовуються принаймні </a:t>
            </a:r>
            <a:r>
              <a:rPr lang="uk-UA" sz="32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три прийоми відділення сліду запаху від його носія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1) відсмоктування (забір) молекул запаху шприцом;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2) забір молекул запаху безпосередньо ємністю;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3) адсорбування запахового сліду на нейтральний носій.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6016" y="4221088"/>
            <a:ext cx="3968168" cy="2377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8917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568952" cy="648072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У зв'язку з тим, що запаховий слід містить не тільки запах злочинця, але й сторонні - "фонові" запахи, які можуть негативно впливати на результати </a:t>
            </a: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одорологічної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ідентифікації, на місці події також вилучаються контрольні зразки фонового запаху. </a:t>
            </a:r>
          </a:p>
          <a:p>
            <a:pPr marL="0" indent="0" algn="just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З цією метою в приміщенні, неподалік від досліджуваних об'єктів на предметах, які явно не містять людського запаху, розміщують серветки адсорбенту і проводять відбір проб. Час збору фонового запаху теж, що і при зборі запахових слідів - година.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0230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47134" y="332656"/>
            <a:ext cx="8501329" cy="487375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Також потрібно знати ще два способи вилучення запахових слідів – вилучення безпосередньо самого об’єкта запахового сліду, тобто, предмета-</a:t>
            </a: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слідоносія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а також комбінований – вилучення об’єкта-</a:t>
            </a: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слідоносія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 контакті із адсорбентом.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2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3573016"/>
            <a:ext cx="7992888" cy="3128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50235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7856"/>
            <a:ext cx="7467600" cy="1143000"/>
          </a:xfrm>
        </p:spPr>
        <p:txBody>
          <a:bodyPr/>
          <a:lstStyle/>
          <a:p>
            <a:pPr algn="ctr"/>
            <a:r>
              <a:rPr lang="uk-UA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Приклад процесів при збереженні</a:t>
            </a:r>
            <a:endParaRPr lang="ru-RU" b="1" u="sng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1373978"/>
            <a:ext cx="8556430" cy="5457770"/>
          </a:xfrm>
        </p:spPr>
      </p:pic>
    </p:spTree>
    <p:extLst>
      <p:ext uri="{BB962C8B-B14F-4D97-AF65-F5344CB8AC3E}">
        <p14:creationId xmlns:p14="http://schemas.microsoft.com/office/powerpoint/2010/main" val="27358662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Inverted="1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260648"/>
            <a:ext cx="7467600" cy="652934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Фіксація.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412776"/>
            <a:ext cx="8424936" cy="5328592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У зв'язку з тим, що існують неоднозначні оцінки доказового значення запахових слідів, їх вилучення з місця події повинно бути особливо ретельно і процесуально правильно оформлено. Фотографічна фіксація запахових слідів має обмежене застосування. </a:t>
            </a: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Тим не менш об'єкти, з яких проводиться збір запахових слідів, повинні бути зафіксовані оглядовою і вузловою фотозйомкою. При фотографуванні й опису в протоколі ці об'єкти позначають номерними знаками, не змінними до кінця огляду.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Об'єкти-</a:t>
            </a:r>
            <a:r>
              <a:rPr lang="uk-UA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слідоносії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фотографують як до накладення на них адсорбенту, так і під час адсорбції, що дозволяє точно зафіксувати місце локалізації запахового сліду.</a:t>
            </a:r>
            <a:endParaRPr lang="ru-RU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5062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188640"/>
            <a:ext cx="8280920" cy="640871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Якщо на об'єкті крім запахових є й інші сліди, які можуть бути пошкоджені адсорбентом, їх фотографують масштабним методом, за правилами зйомки відповідно до конкретного виду слідів. Якщо при огляді місця події використовується відеозапис, то з його допомогою необхідно зафіксувати всю процедуру збирання слідів запаху.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Місця збору запахових слідів відзначаються також на схемі або плані місця події.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Процес вилучення слідів потрібно продемонструвати понятим, яким роз'яснюють необхідність і правила збирання запаху; у їхній присутності здійснюють упаковку адсорбенту і опечатування банок.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240675"/>
      </p:ext>
    </p:extLst>
  </p:cSld>
  <p:clrMapOvr>
    <a:masterClrMapping/>
  </p:clrMapOvr>
  <p:transition spd="slow">
    <p:wheel spokes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352928" cy="63367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 Вилучення слідів запаху докладно фіксується в протоколі огляду місця події. При цьому слід відобразити: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найменування і місцезнаходження об'єкта;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точну локалізацію ділянки поверхні, з якого проведений збір запаху;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вид, стан і матеріал ділянки поверхні, з якого здійснена адсорбція запаху;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спосіб вилучення запаху;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матеріал, розміри, кількість і колір адсорбенту;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час контакту з поверхнею адсорбенту;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49346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980728"/>
            <a:ext cx="8496944" cy="4873752"/>
          </a:xfrm>
        </p:spPr>
        <p:txBody>
          <a:bodyPr>
            <a:noAutofit/>
          </a:bodyPr>
          <a:lstStyle/>
          <a:p>
            <a:pPr marL="365760" lvl="1" indent="0" algn="just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Як і сліди рук, запахові сліди також являються індивідуальними. Кожна людина має свій власний, відносно стійкий і незмінний запах. Але відносно слідів рук даний вид сліду має свою перевагу. Володіючи стійкістю у зовнішньому середовищі, вони не сприймаються людським нюхом і тому не контролюються, а значить, не можуть бути знищені. </a:t>
            </a:r>
          </a:p>
        </p:txBody>
      </p:sp>
    </p:spTree>
    <p:extLst>
      <p:ext uri="{BB962C8B-B14F-4D97-AF65-F5344CB8AC3E}">
        <p14:creationId xmlns:p14="http://schemas.microsoft.com/office/powerpoint/2010/main" val="1438942909"/>
      </p:ext>
    </p:extLst>
  </p:cSld>
  <p:clrMapOvr>
    <a:masterClrMapping/>
  </p:clrMapOvr>
  <p:transition spd="slow">
    <p:push dir="u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260648"/>
            <a:ext cx="8496944" cy="62133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температура навколишнього середовища і погодні умови;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спосіб упаковки запахових слідів, вид і місткість тари;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спосіб опечатування, пояснювальні написи на упаковці; 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спосіб упаковки об'єктів - носіїв запаху.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Отже фіксація відбувається декілька ми способами: за допомогою фотографування, відеозапису, фіксування в протоколі.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67941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260648"/>
            <a:ext cx="7467600" cy="1143000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Можливості дослідження. </a:t>
            </a: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003232" cy="506916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Для проведення порівняльного дослідження речові докази і запахові зразки направляються для лабораторного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одорологічного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дослідження. Сутність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одорологічної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експертизи полягає в тому, що суб'єкт дослідження – фахівець-кінолог – з допомогою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біоприбора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-індикатора (спеціально навченої службової собаки) вирішує завдання індивідуальної ідентифікації. </a:t>
            </a:r>
          </a:p>
          <a:p>
            <a:pPr marL="0" indent="0" algn="just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На спеціальному манежі у визначених секторах розташовуються банки із зразками запаху людини – в тому числі і підозрюваного.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665976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51920" y="3380507"/>
            <a:ext cx="4838700" cy="3305175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188640"/>
            <a:ext cx="8439100" cy="4873752"/>
          </a:xfrm>
        </p:spPr>
        <p:txBody>
          <a:bodyPr/>
          <a:lstStyle/>
          <a:p>
            <a:pPr marL="0" indent="0" algn="just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Спочатку собаці пред'являють адсорбент із запахом, вилученим з місця події, після чого – контрольні запахи. Ідентичність запахів з місця події і контрольного зразка собака позначає відповідною сигнальною поведінкою. Процес дослідження повторюється з використанням двох інших собак. Хід і результати дослідження фіксуються за допомогою відеомагнітофона.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14706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14:flythrough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251520" y="260648"/>
            <a:ext cx="8496944" cy="626469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 результаті лабораторного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одорологічного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дослідження вирішуються такі завдання: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 учасників злочину за їх запаховими слідами;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 індивідуального запаху особи в запахових слідах, вилучених з різних місць подій;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 приналежності предметів, виявлених на місці події (вилучених у злочинця); 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встановлення походження запахових слідів від конкретних осіб при комплексному експертному дослідженні волосся, слідів крові, предметів одягу і т. п.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9279367"/>
      </p:ext>
    </p:extLst>
  </p:cSld>
  <p:clrMapOvr>
    <a:masterClrMapping/>
  </p:clrMapOvr>
  <p:transition spd="slow">
    <p:randomBar dir="vert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95536" y="260648"/>
            <a:ext cx="8280920" cy="621330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Об'єктами </a:t>
            </a:r>
            <a:r>
              <a:rPr lang="uk-UA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одорологічного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дослідження є: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предмети-</a:t>
            </a:r>
            <a:r>
              <a:rPr lang="uk-UA" sz="32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слідоносії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запаху людини;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запахові проби, вилучені з місця події;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запахові проби (порівняльні зразки запаху), вилучені в особи, що перевіряється.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9180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332656"/>
            <a:ext cx="7601272" cy="614129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З допомогою експертизи можуть бути вирішені наступні основні питання.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1. Чи є на представлених предметах (у відібраних пробах) індивідуальний запах особи, що перевіряється?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2. Є індивідуальний запах даної особи в вилучених слідах крові, рук, на волоссі?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3. Чи належать запахові сліди, що є на представлених предметах (фрагментах одного предмета), конкретної особи?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84070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467600" cy="566936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Список використаних джерел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124744"/>
            <a:ext cx="8640960" cy="5733256"/>
          </a:xfrm>
        </p:spPr>
        <p:txBody>
          <a:bodyPr>
            <a:noAutofit/>
          </a:bodyPr>
          <a:lstStyle/>
          <a:p>
            <a:pPr marL="0" indent="0" algn="justLow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1.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Биленчук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П.Д. Методика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обнаружения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и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одорологической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информации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процессе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раскрытия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преступлений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uk-UA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Киев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1993. – Електронний ресурс: [Режим доступу] – </a:t>
            </a:r>
            <a:r>
              <a:rPr lang="af-Z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http://ua.textreferat.com</a:t>
            </a:r>
            <a:endParaRPr lang="uk-UA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buNone/>
            </a:pP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2. </a:t>
            </a:r>
            <a:r>
              <a:rPr lang="uk-UA" dirty="0">
                <a:solidFill>
                  <a:srgbClr val="404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Технічні засоби виявлення і консервування запахових слідів</a:t>
            </a:r>
            <a:r>
              <a:rPr lang="en-US" dirty="0">
                <a:solidFill>
                  <a:srgbClr val="404B55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-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Електронний ресурс: [Режим доступу]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http://allref.com.ua/uk/skachaty/</a:t>
            </a:r>
            <a:endParaRPr lang="en-US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Low"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uk-UA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Разумов</a:t>
            </a:r>
            <a:r>
              <a:rPr lang="uk-UA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Э. А., </a:t>
            </a:r>
            <a:r>
              <a:rPr lang="uk-UA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Молибога</a:t>
            </a:r>
            <a:r>
              <a:rPr lang="uk-UA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Н. П. </a:t>
            </a:r>
            <a:r>
              <a:rPr lang="uk-UA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Осмотр</a:t>
            </a:r>
            <a:r>
              <a:rPr lang="uk-UA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места</a:t>
            </a:r>
            <a:r>
              <a:rPr lang="uk-UA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происшествия</a:t>
            </a:r>
            <a:r>
              <a:rPr lang="uk-UA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.— К.: РИО МВД </a:t>
            </a:r>
            <a:r>
              <a:rPr lang="uk-UA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Украины</a:t>
            </a:r>
            <a:r>
              <a:rPr lang="uk-UA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1994</a:t>
            </a: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uk-UA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 </a:t>
            </a:r>
            <a:r>
              <a:rPr lang="uk-UA" dirty="0" err="1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ил</a:t>
            </a:r>
            <a:r>
              <a:rPr lang="uk-UA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dirty="0">
                <a:solidFill>
                  <a:srgbClr val="22222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c. 542-562.</a:t>
            </a:r>
          </a:p>
          <a:p>
            <a:pPr marL="0" indent="0" algn="justLow">
              <a:buNone/>
            </a:pP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Шамонова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Т.М.,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Старовойтов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В.І. Гриценко В.В. та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ін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Використання </a:t>
            </a:r>
            <a:r>
              <a:rPr lang="uk-UA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эапаховой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інформації при розслідуванні вбивств та інших злочинів проти особистості.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М., 1997.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 </a:t>
            </a:r>
            <a:r>
              <a:rPr lang="uk-UA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Електронний ресурс: [Режим доступу]</a:t>
            </a:r>
            <a:r>
              <a:rPr lang="en-US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– http://bibliograph.com.ua</a:t>
            </a:r>
            <a:endParaRPr lang="uk-UA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1530842"/>
      </p:ext>
    </p:extLst>
  </p:cSld>
  <p:clrMapOvr>
    <a:masterClrMapping/>
  </p:clrMapOvr>
  <p:transition spd="slow">
    <p:push dir="u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467544" y="1124744"/>
            <a:ext cx="7467600" cy="4873752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uk-UA" sz="88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ДЯКУЄМО ЗА УВАГУ!</a:t>
            </a:r>
            <a:endParaRPr lang="ru-RU" sz="88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44013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r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23528" y="332656"/>
            <a:ext cx="8280920" cy="6141296"/>
          </a:xfrm>
        </p:spPr>
        <p:txBody>
          <a:bodyPr/>
          <a:lstStyle/>
          <a:p>
            <a:pPr marL="0" lvl="1" indent="0" algn="just">
              <a:spcBef>
                <a:spcPts val="600"/>
              </a:spcBef>
              <a:buSzPct val="70000"/>
              <a:buNone/>
            </a:pPr>
            <a:r>
              <a:rPr lang="uk-UA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Крім того, злочинець, навіть якщо захоче, не зможе не залишити свої запахові сліди на місці події, так як практично у всіх випадках він контактує із предметами місця події.</a:t>
            </a: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Для розслідування злочинів даний факт має велике значення та перспективу.</a:t>
            </a:r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3068960"/>
            <a:ext cx="7416824" cy="3651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3470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116632"/>
            <a:ext cx="8424936" cy="1143000"/>
          </a:xfrm>
        </p:spPr>
        <p:txBody>
          <a:bodyPr>
            <a:noAutofit/>
          </a:bodyPr>
          <a:lstStyle/>
          <a:p>
            <a:pPr algn="ctr"/>
            <a:r>
              <a:rPr lang="uk-UA" sz="4000" b="1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Науково-технічні засоби вилучення запахових слідів.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484784"/>
            <a:ext cx="8568952" cy="5205192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Технічні засоби криміналістичної </a:t>
            </a:r>
            <a:r>
              <a:rPr lang="uk-UA" sz="3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одорології</a:t>
            </a: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доцільно розділити на: </a:t>
            </a:r>
          </a:p>
          <a:p>
            <a:pPr marL="0" indent="0" algn="just">
              <a:buNone/>
            </a:pP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а) засоби роботи з запаховими слідами на місці події, для виявлення, вивчення і консервування слідів, 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б) засоби аналітичного лабораторного дослідження.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sz="280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59905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579296" cy="1359024"/>
          </a:xfrm>
        </p:spPr>
        <p:txBody>
          <a:bodyPr>
            <a:noAutofit/>
          </a:bodyPr>
          <a:lstStyle/>
          <a:p>
            <a:pPr algn="ctr"/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Технічні засоби, що входять в </a:t>
            </a:r>
            <a:r>
              <a:rPr lang="uk-UA" sz="32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одорологічну</a:t>
            </a:r>
            <a:r>
              <a:rPr lang="uk-U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валізу, на думку багатьох авторів, повинні включати: 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07504" y="1700808"/>
            <a:ext cx="8352928" cy="5017768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а) детектори запаху;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Детектори запаху, які можна було б включити в комплект, повинні відрізнятися насамперед портативністю і простотою експлуатації. Вони повинні реагувати вибірково на різні запахові речовини і їхні сполучення, наприклад на запах поту людини. Однак таких приладів у практиці поки немає. Створені дотепер детектори: ПЭГАС, «Пошук-1», трубка Мохова-Шинкаренко, «детектор </a:t>
            </a:r>
            <a:r>
              <a:rPr lang="uk-UA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Бансгаарда</a:t>
            </a: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» — усі вони реагують тільки на молекули однієї речовини.</a:t>
            </a:r>
          </a:p>
          <a:p>
            <a:pPr marL="0" indent="0" algn="just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119965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1510" y="2566361"/>
            <a:ext cx="4628618" cy="4095279"/>
          </a:xfrm>
          <a:prstGeom prst="rect">
            <a:avLst/>
          </a:prstGeom>
        </p:spPr>
      </p:pic>
      <p:pic>
        <p:nvPicPr>
          <p:cNvPr id="4" name="Объект 3"/>
          <p:cNvPicPr>
            <a:picLocks noGrp="1" noChangeAspect="1"/>
          </p:cNvPicPr>
          <p:nvPr>
            <p:ph sz="quarter"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16633"/>
            <a:ext cx="4108714" cy="3081536"/>
          </a:xfrm>
        </p:spPr>
      </p:pic>
      <p:sp>
        <p:nvSpPr>
          <p:cNvPr id="5" name="Прямоугольник 4"/>
          <p:cNvSpPr/>
          <p:nvPr/>
        </p:nvSpPr>
        <p:spPr>
          <a:xfrm>
            <a:off x="4355976" y="476672"/>
            <a:ext cx="399955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uk-UA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трубка Мохова-Шинкаренко </a:t>
            </a:r>
            <a:r>
              <a:rPr lang="uk-UA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</a:t>
            </a:r>
            <a:r>
              <a:rPr lang="uk-UA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</a:t>
            </a:r>
            <a:endParaRPr lang="ru-R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1610" y="6085676"/>
            <a:ext cx="37444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прибор Шершень мал.2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251520" y="3198168"/>
            <a:ext cx="84561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uk-UA" sz="2000" dirty="0" err="1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</a:t>
            </a:r>
            <a:r>
              <a:rPr lang="uk-UA" sz="20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1</a:t>
            </a:r>
            <a:endParaRPr lang="ru-RU" sz="16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915596" y="6292308"/>
            <a:ext cx="781496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20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мал.2</a:t>
            </a:r>
            <a:endParaRPr lang="ru-RU" sz="2000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31416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4965" y="3617703"/>
            <a:ext cx="3757138" cy="3019935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735360" y="188640"/>
            <a:ext cx="7529264" cy="5493224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б) прилади добору запахових слідів;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Прилади для добору запахових слідів — це медичні і ветеринарні шприци, ін'єкційні голки, серветки з фланелевої тканини, фільтрувальний папір, марлеві тампони, тканина АУТ, поліетиленові й інші пристрої, що володіють властивістю усмоктування.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098745" y="5314199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pPr algn="just"/>
            <a:r>
              <a:rPr lang="ru-RU" sz="2000" dirty="0"/>
              <a:t>Адсорбент </a:t>
            </a:r>
            <a:r>
              <a:rPr lang="ru-RU" sz="2000" dirty="0" err="1"/>
              <a:t>загального</a:t>
            </a:r>
            <a:r>
              <a:rPr lang="ru-RU" sz="2000" dirty="0"/>
              <a:t> </a:t>
            </a:r>
            <a:r>
              <a:rPr lang="ru-RU" sz="2000" dirty="0" err="1"/>
              <a:t>призначення</a:t>
            </a:r>
            <a:r>
              <a:rPr lang="ru-RU" sz="2000" dirty="0"/>
              <a:t> АОН-М1</a:t>
            </a:r>
          </a:p>
          <a:p>
            <a:pPr algn="just"/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3961686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640960" cy="626469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в) засобу збереження і консервування; 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Засоби збереження і консервації — це різні герметично зачинені та стерильні ємності: скляні банки з металевою кришкою, що загвинчується, судини з притертими пробками, пробірки, поліетиленові кульки. Зберігати джерело запаху можна в будь-якій ємності, що герметично закривається і яку можна легко і багаторазово відкривати для використання запаху в доведенні по кримінальній справі.</a:t>
            </a:r>
            <a:r>
              <a:rPr lang="uk-UA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 algn="just">
              <a:buNone/>
            </a:pPr>
            <a:r>
              <a:rPr lang="uk-UA" sz="28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г) допоміжні приналежності.</a:t>
            </a:r>
            <a:endParaRPr lang="ru-RU" sz="28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uk-U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Допоміжні приналежності — це гумові рукавички, пінцети, скальпелі, затиски, дезінфікуючі засоби (спирт), пакувальний матеріал (поліетилен, папір, пластилін, сургуч і т. п. ).</a:t>
            </a: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4927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uk-UA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Виявлення та вилучення. </a:t>
            </a:r>
            <a:br>
              <a:rPr lang="ru-RU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3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980728"/>
            <a:ext cx="8496944" cy="561662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	Причино пов’язаними з діями злочинця на місці події можуть бути об’єкти двох видів: 1) предмети-носії власного запаху і 2) предмети-носії запаху людини.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	</a:t>
            </a:r>
            <a:r>
              <a:rPr lang="uk-UA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 першої групи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відносяться речі, предмети або частки твердих, сипучих речовин, об’єми рідких тіл у вигляді плям, а також частки, що відокремились від тіла людини, шматочки епідермісу, волосся, зрізані нігті, плями сухої крові, об’єми рідкої крові тощо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uk-UA" b="1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До другої групи</a:t>
            </a:r>
            <a:r>
              <a:rPr lang="uk-UA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uk-UA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запахових джерел відносяться предмети, що зберігають запах слідів рук, ніг, шкіряного покриву обличчя людини – будь-які тверді об’єкти, яких вона торкалася, предмети постійного контакту – одяг, взуття, предмети туалету, супутні речі, нарешті, предмети праці і інструменти, засоби вчинення злочину, що перебували в руках злочинця чи на ньому.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14939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Перспектива">
      <a:dk1>
        <a:sysClr val="windowText" lastClr="000000"/>
      </a:dk1>
      <a:lt1>
        <a:sysClr val="window" lastClr="FFFFFF"/>
      </a:lt1>
      <a:dk2>
        <a:srgbClr val="283138"/>
      </a:dk2>
      <a:lt2>
        <a:srgbClr val="FF8600"/>
      </a:lt2>
      <a:accent1>
        <a:srgbClr val="838D9B"/>
      </a:accent1>
      <a:accent2>
        <a:srgbClr val="D2610C"/>
      </a:accent2>
      <a:accent3>
        <a:srgbClr val="80716A"/>
      </a:accent3>
      <a:accent4>
        <a:srgbClr val="94147C"/>
      </a:accent4>
      <a:accent5>
        <a:srgbClr val="5D5AD2"/>
      </a:accent5>
      <a:accent6>
        <a:srgbClr val="6F6C7D"/>
      </a:accent6>
      <a:hlink>
        <a:srgbClr val="6187E3"/>
      </a:hlink>
      <a:folHlink>
        <a:srgbClr val="7B8EB8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157</TotalTime>
  <Words>122</Words>
  <Application>Microsoft Office PowerPoint</Application>
  <PresentationFormat>Экран (4:3)</PresentationFormat>
  <Paragraphs>88</Paragraphs>
  <Slides>27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27</vt:i4>
      </vt:variant>
    </vt:vector>
  </HeadingPairs>
  <TitlesOfParts>
    <vt:vector size="32" baseType="lpstr">
      <vt:lpstr>Century Schoolbook</vt:lpstr>
      <vt:lpstr>Times New Roman</vt:lpstr>
      <vt:lpstr>Wingdings</vt:lpstr>
      <vt:lpstr>Wingdings 2</vt:lpstr>
      <vt:lpstr>Эркер</vt:lpstr>
      <vt:lpstr>Виявлення, фіксація, вилучення запахових слідів людини на місці події і можливості їх дослідження. </vt:lpstr>
      <vt:lpstr>Презентация PowerPoint</vt:lpstr>
      <vt:lpstr>Презентация PowerPoint</vt:lpstr>
      <vt:lpstr>Науково-технічні засоби вилучення запахових слідів.</vt:lpstr>
      <vt:lpstr>Технічні засоби, що входять в одорологічну валізу, на думку багатьох авторів, повинні включати: </vt:lpstr>
      <vt:lpstr>Презентация PowerPoint</vt:lpstr>
      <vt:lpstr>Презентация PowerPoint</vt:lpstr>
      <vt:lpstr>Презентация PowerPoint</vt:lpstr>
      <vt:lpstr>Виявлення та вилучення. 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Приклад процесів при збереженні</vt:lpstr>
      <vt:lpstr>Фіксація.</vt:lpstr>
      <vt:lpstr>Презентация PowerPoint</vt:lpstr>
      <vt:lpstr>Презентация PowerPoint</vt:lpstr>
      <vt:lpstr>Презентация PowerPoint</vt:lpstr>
      <vt:lpstr>Можливості дослідження. </vt:lpstr>
      <vt:lpstr>Презентация PowerPoint</vt:lpstr>
      <vt:lpstr>Презентация PowerPoint</vt:lpstr>
      <vt:lpstr>Презентация PowerPoint</vt:lpstr>
      <vt:lpstr>Презентация PowerPoint</vt:lpstr>
      <vt:lpstr>Список використаних джерел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Виявлення, фіксація, вилучення запахових слідів людини на місці події і можливості їх дослідження.</dc:title>
  <dc:creator>Home</dc:creator>
  <cp:lastModifiedBy>Пользователь</cp:lastModifiedBy>
  <cp:revision>17</cp:revision>
  <dcterms:created xsi:type="dcterms:W3CDTF">2017-02-20T13:39:58Z</dcterms:created>
  <dcterms:modified xsi:type="dcterms:W3CDTF">2018-11-06T13:21:30Z</dcterms:modified>
</cp:coreProperties>
</file>