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1" r:id="rId5"/>
    <p:sldId id="259" r:id="rId6"/>
    <p:sldId id="273" r:id="rId7"/>
    <p:sldId id="272" r:id="rId8"/>
    <p:sldId id="274" r:id="rId9"/>
    <p:sldId id="260" r:id="rId10"/>
    <p:sldId id="261" r:id="rId11"/>
    <p:sldId id="275" r:id="rId12"/>
    <p:sldId id="262" r:id="rId13"/>
    <p:sldId id="263" r:id="rId14"/>
    <p:sldId id="264" r:id="rId15"/>
    <p:sldId id="265" r:id="rId16"/>
    <p:sldId id="266" r:id="rId17"/>
    <p:sldId id="267" r:id="rId18"/>
    <p:sldId id="268" r:id="rId19"/>
    <p:sldId id="269"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autoAdjust="0"/>
  </p:normalViewPr>
  <p:slideViewPr>
    <p:cSldViewPr snapToGrid="0">
      <p:cViewPr varScale="1">
        <p:scale>
          <a:sx n="86" d="100"/>
          <a:sy n="86" d="100"/>
        </p:scale>
        <p:origin x="330" y="66"/>
      </p:cViewPr>
      <p:guideLst>
        <p:guide orient="horz" pos="2160"/>
        <p:guide pos="3840"/>
      </p:guideLst>
    </p:cSldViewPr>
  </p:slideViewPr>
  <p:outlineViewPr>
    <p:cViewPr>
      <p:scale>
        <a:sx n="33" d="100"/>
        <a:sy n="33" d="100"/>
      </p:scale>
      <p:origin x="48" y="13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194C930-E39D-4C17-94EE-079606F7A4F9}" type="datetimeFigureOut">
              <a:rPr lang="ru-RU" smtClean="0"/>
              <a:t>06.11.2018</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42F7B82-F06B-446E-9B6B-3BD263084FF0}" type="slidenum">
              <a:rPr lang="ru-RU" smtClean="0"/>
              <a:t>‹#›</a:t>
            </a:fld>
            <a:endParaRPr lang="ru-RU"/>
          </a:p>
        </p:txBody>
      </p:sp>
    </p:spTree>
    <p:extLst>
      <p:ext uri="{BB962C8B-B14F-4D97-AF65-F5344CB8AC3E}">
        <p14:creationId xmlns:p14="http://schemas.microsoft.com/office/powerpoint/2010/main" val="421249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194C930-E39D-4C17-94EE-079606F7A4F9}" type="datetimeFigureOut">
              <a:rPr lang="ru-RU" smtClean="0"/>
              <a:t>06.11.2018</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42F7B82-F06B-446E-9B6B-3BD263084FF0}" type="slidenum">
              <a:rPr lang="ru-RU" smtClean="0"/>
              <a:t>‹#›</a:t>
            </a:fld>
            <a:endParaRPr lang="ru-RU"/>
          </a:p>
        </p:txBody>
      </p:sp>
    </p:spTree>
    <p:extLst>
      <p:ext uri="{BB962C8B-B14F-4D97-AF65-F5344CB8AC3E}">
        <p14:creationId xmlns:p14="http://schemas.microsoft.com/office/powerpoint/2010/main" val="379313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194C930-E39D-4C17-94EE-079606F7A4F9}" type="datetimeFigureOut">
              <a:rPr lang="ru-RU" smtClean="0"/>
              <a:t>06.11.2018</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42F7B82-F06B-446E-9B6B-3BD263084FF0}"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60042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194C930-E39D-4C17-94EE-079606F7A4F9}" type="datetimeFigureOut">
              <a:rPr lang="ru-RU" smtClean="0"/>
              <a:t>06.11.2018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2F7B82-F06B-446E-9B6B-3BD263084FF0}" type="slidenum">
              <a:rPr lang="ru-RU" smtClean="0"/>
              <a:t>‹#›</a:t>
            </a:fld>
            <a:endParaRPr lang="ru-RU"/>
          </a:p>
        </p:txBody>
      </p:sp>
    </p:spTree>
    <p:extLst>
      <p:ext uri="{BB962C8B-B14F-4D97-AF65-F5344CB8AC3E}">
        <p14:creationId xmlns:p14="http://schemas.microsoft.com/office/powerpoint/2010/main" val="2612889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194C930-E39D-4C17-94EE-079606F7A4F9}" type="datetimeFigureOut">
              <a:rPr lang="ru-RU" smtClean="0"/>
              <a:t>06.11.2018</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2F7B82-F06B-446E-9B6B-3BD263084FF0}"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2300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194C930-E39D-4C17-94EE-079606F7A4F9}" type="datetimeFigureOut">
              <a:rPr lang="ru-RU" smtClean="0"/>
              <a:t>06.11.2018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2F7B82-F06B-446E-9B6B-3BD263084FF0}" type="slidenum">
              <a:rPr lang="ru-RU" smtClean="0"/>
              <a:t>‹#›</a:t>
            </a:fld>
            <a:endParaRPr lang="ru-RU"/>
          </a:p>
        </p:txBody>
      </p:sp>
    </p:spTree>
    <p:extLst>
      <p:ext uri="{BB962C8B-B14F-4D97-AF65-F5344CB8AC3E}">
        <p14:creationId xmlns:p14="http://schemas.microsoft.com/office/powerpoint/2010/main" val="3554634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194C930-E39D-4C17-94EE-079606F7A4F9}" type="datetimeFigureOut">
              <a:rPr lang="ru-RU" smtClean="0"/>
              <a:t>06.11.2018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42F7B82-F06B-446E-9B6B-3BD263084FF0}" type="slidenum">
              <a:rPr lang="ru-RU" smtClean="0"/>
              <a:t>‹#›</a:t>
            </a:fld>
            <a:endParaRPr lang="ru-RU"/>
          </a:p>
        </p:txBody>
      </p:sp>
    </p:spTree>
    <p:extLst>
      <p:ext uri="{BB962C8B-B14F-4D97-AF65-F5344CB8AC3E}">
        <p14:creationId xmlns:p14="http://schemas.microsoft.com/office/powerpoint/2010/main" val="1868687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194C930-E39D-4C17-94EE-079606F7A4F9}" type="datetimeFigureOut">
              <a:rPr lang="ru-RU" smtClean="0"/>
              <a:t>06.11.2018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42F7B82-F06B-446E-9B6B-3BD263084FF0}" type="slidenum">
              <a:rPr lang="ru-RU" smtClean="0"/>
              <a:t>‹#›</a:t>
            </a:fld>
            <a:endParaRPr lang="ru-RU"/>
          </a:p>
        </p:txBody>
      </p:sp>
    </p:spTree>
    <p:extLst>
      <p:ext uri="{BB962C8B-B14F-4D97-AF65-F5344CB8AC3E}">
        <p14:creationId xmlns:p14="http://schemas.microsoft.com/office/powerpoint/2010/main" val="427024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194C930-E39D-4C17-94EE-079606F7A4F9}" type="datetimeFigureOut">
              <a:rPr lang="ru-RU" smtClean="0"/>
              <a:t>06.11.2018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42F7B82-F06B-446E-9B6B-3BD263084FF0}" type="slidenum">
              <a:rPr lang="ru-RU" smtClean="0"/>
              <a:t>‹#›</a:t>
            </a:fld>
            <a:endParaRPr lang="ru-RU"/>
          </a:p>
        </p:txBody>
      </p:sp>
    </p:spTree>
    <p:extLst>
      <p:ext uri="{BB962C8B-B14F-4D97-AF65-F5344CB8AC3E}">
        <p14:creationId xmlns:p14="http://schemas.microsoft.com/office/powerpoint/2010/main" val="362864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194C930-E39D-4C17-94EE-079606F7A4F9}" type="datetimeFigureOut">
              <a:rPr lang="ru-RU" smtClean="0"/>
              <a:t>06.11.2018</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42F7B82-F06B-446E-9B6B-3BD263084FF0}" type="slidenum">
              <a:rPr lang="ru-RU" smtClean="0"/>
              <a:t>‹#›</a:t>
            </a:fld>
            <a:endParaRPr lang="ru-RU"/>
          </a:p>
        </p:txBody>
      </p:sp>
    </p:spTree>
    <p:extLst>
      <p:ext uri="{BB962C8B-B14F-4D97-AF65-F5344CB8AC3E}">
        <p14:creationId xmlns:p14="http://schemas.microsoft.com/office/powerpoint/2010/main" val="258078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194C930-E39D-4C17-94EE-079606F7A4F9}" type="datetimeFigureOut">
              <a:rPr lang="ru-RU" smtClean="0"/>
              <a:t>06.11.2018</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42F7B82-F06B-446E-9B6B-3BD263084FF0}" type="slidenum">
              <a:rPr lang="ru-RU" smtClean="0"/>
              <a:t>‹#›</a:t>
            </a:fld>
            <a:endParaRPr lang="ru-RU"/>
          </a:p>
        </p:txBody>
      </p:sp>
    </p:spTree>
    <p:extLst>
      <p:ext uri="{BB962C8B-B14F-4D97-AF65-F5344CB8AC3E}">
        <p14:creationId xmlns:p14="http://schemas.microsoft.com/office/powerpoint/2010/main" val="354067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194C930-E39D-4C17-94EE-079606F7A4F9}" type="datetimeFigureOut">
              <a:rPr lang="ru-RU" smtClean="0"/>
              <a:t>06.11.2018</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42F7B82-F06B-446E-9B6B-3BD263084FF0}" type="slidenum">
              <a:rPr lang="ru-RU" smtClean="0"/>
              <a:t>‹#›</a:t>
            </a:fld>
            <a:endParaRPr lang="ru-RU"/>
          </a:p>
        </p:txBody>
      </p:sp>
    </p:spTree>
    <p:extLst>
      <p:ext uri="{BB962C8B-B14F-4D97-AF65-F5344CB8AC3E}">
        <p14:creationId xmlns:p14="http://schemas.microsoft.com/office/powerpoint/2010/main" val="420352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194C930-E39D-4C17-94EE-079606F7A4F9}" type="datetimeFigureOut">
              <a:rPr lang="ru-RU" smtClean="0"/>
              <a:t>06.11.2018</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42F7B82-F06B-446E-9B6B-3BD263084FF0}" type="slidenum">
              <a:rPr lang="ru-RU" smtClean="0"/>
              <a:t>‹#›</a:t>
            </a:fld>
            <a:endParaRPr lang="ru-RU"/>
          </a:p>
        </p:txBody>
      </p:sp>
    </p:spTree>
    <p:extLst>
      <p:ext uri="{BB962C8B-B14F-4D97-AF65-F5344CB8AC3E}">
        <p14:creationId xmlns:p14="http://schemas.microsoft.com/office/powerpoint/2010/main" val="186034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4C930-E39D-4C17-94EE-079606F7A4F9}" type="datetimeFigureOut">
              <a:rPr lang="ru-RU" smtClean="0"/>
              <a:t>06.11.2018</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42F7B82-F06B-446E-9B6B-3BD263084FF0}" type="slidenum">
              <a:rPr lang="ru-RU" smtClean="0"/>
              <a:t>‹#›</a:t>
            </a:fld>
            <a:endParaRPr lang="ru-RU"/>
          </a:p>
        </p:txBody>
      </p:sp>
    </p:spTree>
    <p:extLst>
      <p:ext uri="{BB962C8B-B14F-4D97-AF65-F5344CB8AC3E}">
        <p14:creationId xmlns:p14="http://schemas.microsoft.com/office/powerpoint/2010/main" val="256153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194C930-E39D-4C17-94EE-079606F7A4F9}" type="datetimeFigureOut">
              <a:rPr lang="ru-RU" smtClean="0"/>
              <a:t>06.11.2018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42F7B82-F06B-446E-9B6B-3BD263084FF0}" type="slidenum">
              <a:rPr lang="ru-RU" smtClean="0"/>
              <a:t>‹#›</a:t>
            </a:fld>
            <a:endParaRPr lang="ru-RU"/>
          </a:p>
        </p:txBody>
      </p:sp>
    </p:spTree>
    <p:extLst>
      <p:ext uri="{BB962C8B-B14F-4D97-AF65-F5344CB8AC3E}">
        <p14:creationId xmlns:p14="http://schemas.microsoft.com/office/powerpoint/2010/main" val="266929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194C930-E39D-4C17-94EE-079606F7A4F9}" type="datetimeFigureOut">
              <a:rPr lang="ru-RU" smtClean="0"/>
              <a:t>06.11.2018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2F7B82-F06B-446E-9B6B-3BD263084FF0}" type="slidenum">
              <a:rPr lang="ru-RU" smtClean="0"/>
              <a:t>‹#›</a:t>
            </a:fld>
            <a:endParaRPr lang="ru-RU"/>
          </a:p>
        </p:txBody>
      </p:sp>
    </p:spTree>
    <p:extLst>
      <p:ext uri="{BB962C8B-B14F-4D97-AF65-F5344CB8AC3E}">
        <p14:creationId xmlns:p14="http://schemas.microsoft.com/office/powerpoint/2010/main" val="382943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194C930-E39D-4C17-94EE-079606F7A4F9}" type="datetimeFigureOut">
              <a:rPr lang="ru-RU" smtClean="0"/>
              <a:t>06.11.2018</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42F7B82-F06B-446E-9B6B-3BD263084FF0}" type="slidenum">
              <a:rPr lang="ru-RU" smtClean="0"/>
              <a:t>‹#›</a:t>
            </a:fld>
            <a:endParaRPr lang="ru-RU"/>
          </a:p>
        </p:txBody>
      </p:sp>
    </p:spTree>
    <p:extLst>
      <p:ext uri="{BB962C8B-B14F-4D97-AF65-F5344CB8AC3E}">
        <p14:creationId xmlns:p14="http://schemas.microsoft.com/office/powerpoint/2010/main" val="3250077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109" y="1789613"/>
            <a:ext cx="11996057" cy="927463"/>
          </a:xfrm>
        </p:spPr>
        <p:txBody>
          <a:bodyPr>
            <a:noAutofit/>
          </a:bodyPr>
          <a:lstStyle/>
          <a:p>
            <a:pPr algn="ctr"/>
            <a:br>
              <a:rPr lang="uk-UA"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uk-UA"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uk-UA"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uk-UA"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uk-UA"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Участь спеціаліста в отриманні зразків для експертизи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60421"/>
            <a:ext cx="4663440" cy="3497579"/>
          </a:xfrm>
          <a:prstGeom prst="rect">
            <a:avLst/>
          </a:prstGeom>
        </p:spPr>
      </p:pic>
    </p:spTree>
    <p:extLst>
      <p:ext uri="{BB962C8B-B14F-4D97-AF65-F5344CB8AC3E}">
        <p14:creationId xmlns:p14="http://schemas.microsoft.com/office/powerpoint/2010/main" val="1219231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2323070" y="-19233"/>
            <a:ext cx="9436443"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603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60375" algn="just" defTabSz="914400" rtl="0" eaLnBrk="0" fontAlgn="base" latinLnBrk="0" hangingPunct="0">
              <a:lnSpc>
                <a:spcPct val="100000"/>
              </a:lnSpc>
              <a:spcBef>
                <a:spcPct val="0"/>
              </a:spcBef>
              <a:spcAft>
                <a:spcPct val="0"/>
              </a:spcAft>
              <a:buClrTx/>
              <a:buSzTx/>
              <a:buFontTx/>
              <a:buNone/>
              <a:tabLst/>
            </a:pPr>
            <a:endParaRPr kumimoji="0" lang="uk-UA" altLang="ru-RU" sz="2800" b="0" u="none" strike="noStrike" cap="none" normalizeH="0" baseline="0" dirty="0">
              <a:ln>
                <a:noFill/>
              </a:ln>
              <a:solidFill>
                <a:schemeClr val="tx1">
                  <a:lumMod val="75000"/>
                  <a:lumOff val="25000"/>
                </a:schemeClr>
              </a:solidFill>
              <a:latin typeface="Times New Roman" panose="02020603050405020304" pitchFamily="18" charset="0"/>
              <a:cs typeface="Times New Roman" panose="02020603050405020304" pitchFamily="18" charset="0"/>
            </a:endParaRPr>
          </a:p>
          <a:p>
            <a:pPr marL="0" marR="0" lvl="0" indent="460375" algn="just" defTabSz="914400" rtl="0" eaLnBrk="0" fontAlgn="base" latinLnBrk="0" hangingPunct="0">
              <a:lnSpc>
                <a:spcPct val="100000"/>
              </a:lnSpc>
              <a:spcBef>
                <a:spcPct val="0"/>
              </a:spcBef>
              <a:spcAft>
                <a:spcPct val="0"/>
              </a:spcAft>
              <a:buClrTx/>
              <a:buSzTx/>
              <a:buFontTx/>
              <a:buNone/>
              <a:tabLst/>
            </a:pPr>
            <a:r>
              <a:rPr kumimoji="0" lang="uk-UA" altLang="ru-RU" sz="2800" b="0" u="none" strike="noStrike" cap="none" normalizeH="0" baseline="0" dirty="0">
                <a:ln>
                  <a:noFill/>
                </a:ln>
                <a:solidFill>
                  <a:schemeClr val="tx1">
                    <a:lumMod val="75000"/>
                    <a:lumOff val="25000"/>
                  </a:schemeClr>
                </a:solidFill>
                <a:latin typeface="Times New Roman" panose="02020603050405020304" pitchFamily="18" charset="0"/>
                <a:cs typeface="Times New Roman" panose="02020603050405020304" pitchFamily="18" charset="0"/>
              </a:rPr>
              <a:t>На початку слідчої дії слідчий оголошує її учасникам постанову прокурора чи ухвалу слідчого судді про одержання зразків для порівняльного дослідження та роз'яснює учас­никам слідчої дії їхні права й обов'язки, виходячи з їх процесуального статусу.</a:t>
            </a:r>
          </a:p>
          <a:p>
            <a:pPr marL="0" marR="0" lvl="0" indent="460375" algn="just" defTabSz="914400" rtl="0" eaLnBrk="0" fontAlgn="base" latinLnBrk="0" hangingPunct="0">
              <a:lnSpc>
                <a:spcPct val="100000"/>
              </a:lnSpc>
              <a:spcBef>
                <a:spcPct val="0"/>
              </a:spcBef>
              <a:spcAft>
                <a:spcPct val="0"/>
              </a:spcAft>
              <a:buClrTx/>
              <a:buSzTx/>
              <a:buFontTx/>
              <a:buNone/>
              <a:tabLst/>
            </a:pPr>
            <a:r>
              <a:rPr kumimoji="0" lang="uk-UA" altLang="ru-RU" sz="2800" b="0" u="none" strike="noStrike" cap="none" normalizeH="0" baseline="0" dirty="0">
                <a:ln>
                  <a:noFill/>
                </a:ln>
                <a:solidFill>
                  <a:schemeClr val="tx1">
                    <a:lumMod val="75000"/>
                    <a:lumOff val="25000"/>
                  </a:schemeClr>
                </a:solidFill>
                <a:latin typeface="Times New Roman" panose="02020603050405020304" pitchFamily="18" charset="0"/>
                <a:cs typeface="Times New Roman" panose="02020603050405020304" pitchFamily="18" charset="0"/>
              </a:rPr>
              <a:t>Слід забезпечити обов'язкову участь фахівця-медика у примусовому вилученні зразків біологічного походження.</a:t>
            </a:r>
          </a:p>
          <a:p>
            <a:pPr marL="0" marR="0" lvl="0" indent="460375" algn="just" defTabSz="914400" rtl="0" eaLnBrk="0" fontAlgn="base" latinLnBrk="0" hangingPunct="0">
              <a:lnSpc>
                <a:spcPct val="100000"/>
              </a:lnSpc>
              <a:spcBef>
                <a:spcPct val="0"/>
              </a:spcBef>
              <a:spcAft>
                <a:spcPct val="0"/>
              </a:spcAft>
              <a:buClrTx/>
              <a:buSzTx/>
              <a:buFontTx/>
              <a:buNone/>
              <a:tabLst/>
            </a:pPr>
            <a:r>
              <a:rPr kumimoji="0" lang="uk-UA" altLang="ru-RU" sz="2800" b="0" u="none" strike="noStrike" cap="none" normalizeH="0" baseline="0" dirty="0">
                <a:ln>
                  <a:noFill/>
                </a:ln>
                <a:solidFill>
                  <a:schemeClr val="tx1">
                    <a:lumMod val="75000"/>
                    <a:lumOff val="25000"/>
                  </a:schemeClr>
                </a:solidFill>
                <a:latin typeface="Times New Roman" panose="02020603050405020304" pitchFamily="18" charset="0"/>
                <a:cs typeface="Times New Roman" panose="02020603050405020304" pitchFamily="18" charset="0"/>
              </a:rPr>
              <a:t>Примусове відібрання зразків провадиться у присутності понятих. Понятим має бути роз'яснено їхнє право звертати увагу слідчого на будь-які обставини, які торкаються про­ваджуваної слідчої дії, і робити зауваження з приводу проведених дій. Ці зауваження під­лягають обов'язковому внесенню до протоколу.</a:t>
            </a:r>
          </a:p>
        </p:txBody>
      </p:sp>
    </p:spTree>
    <p:extLst>
      <p:ext uri="{BB962C8B-B14F-4D97-AF65-F5344CB8AC3E}">
        <p14:creationId xmlns:p14="http://schemas.microsoft.com/office/powerpoint/2010/main" val="980226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55278" y="254615"/>
            <a:ext cx="9395038" cy="5087406"/>
          </a:xfrm>
        </p:spPr>
        <p:txBody>
          <a:bodyPr>
            <a:noAutofit/>
          </a:bodyPr>
          <a:lstStyle/>
          <a:p>
            <a:pPr marL="0" indent="0" algn="ctr">
              <a:buNone/>
            </a:pPr>
            <a:r>
              <a:rPr lang="uk-UA"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400" b="1" dirty="0">
                <a:latin typeface="Times New Roman" panose="02020603050405020304" pitchFamily="18" charset="0"/>
                <a:cs typeface="Times New Roman" panose="02020603050405020304" pitchFamily="18" charset="0"/>
              </a:rPr>
              <a:t>Вимоги до процесу отримання зразків:</a:t>
            </a:r>
            <a:endParaRPr lang="uk-UA"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одержання зразків належною особою у передбаченому порядку;</a:t>
            </a:r>
          </a:p>
          <a:p>
            <a:pPr algn="just">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забезпечення безсумнівності походження зразків від конкретного об'єкта, їх достовірності;</a:t>
            </a:r>
          </a:p>
          <a:p>
            <a:pPr algn="just">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одержання зразків необхідної якості; одержання їх у необхідній кількості;</a:t>
            </a:r>
          </a:p>
          <a:p>
            <a:pPr algn="just">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 правильне документування ходу і результатів слідчої дії.</a:t>
            </a:r>
          </a:p>
          <a:p>
            <a:pPr marL="0" indent="0" algn="ctr">
              <a:buNone/>
            </a:pPr>
            <a:r>
              <a:rPr lang="uk-UA" sz="2400" b="1" dirty="0">
                <a:solidFill>
                  <a:schemeClr val="tx1">
                    <a:lumMod val="85000"/>
                    <a:lumOff val="15000"/>
                  </a:schemeClr>
                </a:solidFill>
                <a:latin typeface="Times New Roman" panose="02020603050405020304" pitchFamily="18" charset="0"/>
                <a:cs typeface="Times New Roman" panose="02020603050405020304" pitchFamily="18" charset="0"/>
              </a:rPr>
              <a:t>Вимоги до зразків:</a:t>
            </a:r>
          </a:p>
          <a:p>
            <a:pPr algn="just">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порівнювана спроможність (ознаки зразка дають можливість порівнювати їх з озна­ками досліджуваного об'єкта);</a:t>
            </a:r>
          </a:p>
          <a:p>
            <a:pPr algn="just">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повнота (</a:t>
            </a:r>
            <a:r>
              <a:rPr lang="uk-UA" sz="2400" dirty="0">
                <a:solidFill>
                  <a:schemeClr val="tx1">
                    <a:lumMod val="85000"/>
                    <a:lumOff val="15000"/>
                  </a:schemeClr>
                </a:solidFill>
                <a:latin typeface="Times New Roman" panose="02020603050405020304" pitchFamily="18" charset="0"/>
                <a:cs typeface="Times New Roman" panose="02020603050405020304" pitchFamily="18" charset="0"/>
              </a:rPr>
              <a:t>властивість</a:t>
            </a:r>
            <a:r>
              <a:rPr lang="uk-UA" sz="2400" dirty="0">
                <a:latin typeface="Times New Roman" panose="02020603050405020304" pitchFamily="18" charset="0"/>
                <a:cs typeface="Times New Roman" panose="02020603050405020304" pitchFamily="18" charset="0"/>
              </a:rPr>
              <a:t> зразків, що полягає у максимально точному передаванні ознак об'єкта, який ідентифікується);</a:t>
            </a:r>
          </a:p>
          <a:p>
            <a:pPr algn="just">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 незмінюваність (спроможність зразків тривалий час зберігати ідентифікаційні ознаки).</a:t>
            </a:r>
          </a:p>
          <a:p>
            <a:pPr marL="0" indent="0" algn="just">
              <a:buNone/>
            </a:pPr>
            <a:endParaRPr lang="uk-UA"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uk-UA"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uk-UA"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uk-UA" sz="2400" dirty="0">
              <a:latin typeface="Times New Roman" panose="02020603050405020304" pitchFamily="18" charset="0"/>
              <a:cs typeface="Times New Roman" panose="02020603050405020304" pitchFamily="18" charset="0"/>
            </a:endParaRPr>
          </a:p>
          <a:p>
            <a:pPr marL="0" indent="0" algn="just">
              <a:buNone/>
            </a:pPr>
            <a:endParaRPr lang="ru-RU" sz="2400" dirty="0"/>
          </a:p>
        </p:txBody>
      </p:sp>
    </p:spTree>
    <p:extLst>
      <p:ext uri="{BB962C8B-B14F-4D97-AF65-F5344CB8AC3E}">
        <p14:creationId xmlns:p14="http://schemas.microsoft.com/office/powerpoint/2010/main" val="2782091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1619794" y="0"/>
            <a:ext cx="10572206" cy="5911222"/>
          </a:xfrm>
        </p:spPr>
        <p:txBody>
          <a:bodyPr>
            <a:normAutofit/>
          </a:bodyPr>
          <a:lstStyle/>
          <a:p>
            <a:pPr marL="0" indent="0" algn="just">
              <a:buNone/>
            </a:pPr>
            <a:r>
              <a:rPr lang="uk-UA" dirty="0">
                <a:latin typeface="Times New Roman" panose="02020603050405020304" pitchFamily="18" charset="0"/>
                <a:cs typeface="Times New Roman" panose="02020603050405020304" pitchFamily="18" charset="0"/>
              </a:rPr>
              <a:t>	У тактичному плані одержання зразків умовно можна поділити на три етапи: </a:t>
            </a:r>
          </a:p>
          <a:p>
            <a:pPr marL="0" indent="0" algn="just">
              <a:buNone/>
            </a:pPr>
            <a:r>
              <a:rPr lang="uk-UA" dirty="0">
                <a:latin typeface="Times New Roman" panose="02020603050405020304" pitchFamily="18" charset="0"/>
                <a:cs typeface="Times New Roman" panose="02020603050405020304" pitchFamily="18" charset="0"/>
              </a:rPr>
              <a:t>1) підготовка до даної слідчої дії; </a:t>
            </a:r>
          </a:p>
          <a:p>
            <a:pPr marL="0" indent="0" algn="just">
              <a:buNone/>
            </a:pPr>
            <a:r>
              <a:rPr lang="uk-UA" dirty="0">
                <a:latin typeface="Times New Roman" panose="02020603050405020304" pitchFamily="18" charset="0"/>
                <a:cs typeface="Times New Roman" panose="02020603050405020304" pitchFamily="18" charset="0"/>
              </a:rPr>
              <a:t>2) вилучення або відібрання зразків; </a:t>
            </a:r>
          </a:p>
          <a:p>
            <a:pPr marL="0" indent="0" algn="just">
              <a:buNone/>
            </a:pPr>
            <a:r>
              <a:rPr lang="uk-UA" dirty="0">
                <a:latin typeface="Times New Roman" panose="02020603050405020304" pitchFamily="18" charset="0"/>
                <a:cs typeface="Times New Roman" panose="02020603050405020304" pitchFamily="18" charset="0"/>
              </a:rPr>
              <a:t>3) складання протоколу, упаковка та оформлення отриманих зразків. </a:t>
            </a:r>
          </a:p>
          <a:p>
            <a:pPr marL="0" indent="0" algn="just">
              <a:buNone/>
            </a:pPr>
            <a:r>
              <a:rPr lang="uk-UA" dirty="0">
                <a:latin typeface="Times New Roman" panose="02020603050405020304" pitchFamily="18" charset="0"/>
                <a:cs typeface="Times New Roman" panose="02020603050405020304" pitchFamily="18" charset="0"/>
              </a:rPr>
              <a:t>	На кожному з цих етапів слідчий може звернутися за допомогою до спеціалістів. При підготовці до одержання зразків слідчий повинен вирішити питання про участь у названій дії спеціаліста певного профілю знань і запросити його. </a:t>
            </a:r>
          </a:p>
          <a:p>
            <a:pPr marL="0" indent="0" algn="just">
              <a:buNone/>
            </a:pPr>
            <a:r>
              <a:rPr lang="uk-UA" dirty="0">
                <a:latin typeface="Times New Roman" panose="02020603050405020304" pitchFamily="18" charset="0"/>
                <a:cs typeface="Times New Roman" panose="02020603050405020304" pitchFamily="18" charset="0"/>
              </a:rPr>
              <a:t>	На етапі вилучення або відібрання зразків може бути використана допомога спеціаліста у створенні обставин та умов отримання зразків, застосуванні інструментів і приладів, визначенні якісності та достатньої кількості отриманих зразків, роз'ясненні правил і способів їх вилучення або відібрання тощо. </a:t>
            </a:r>
          </a:p>
          <a:p>
            <a:pPr marL="0" indent="0" algn="just">
              <a:buNone/>
            </a:pPr>
            <a:r>
              <a:rPr lang="uk-UA" dirty="0">
                <a:latin typeface="Times New Roman" panose="02020603050405020304" pitchFamily="18" charset="0"/>
                <a:cs typeface="Times New Roman" panose="02020603050405020304" pitchFamily="18" charset="0"/>
              </a:rPr>
              <a:t>	При складанні протоколу спеціаліст допоможе слідчому правильно описати назву зразків, їх якість, особливості упаковки та інші обставини, які повинні бути у ньому відображені. Крім загальних процесуальних і тактичних правил при одержанні окремих зразків, важливо додержуватися й специфічних правил, які випливають з їх особливостей, а також існуючих технічних, санітарних та інших нормативів.</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6812" y="5111927"/>
            <a:ext cx="2325188" cy="1746073"/>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437" y="5111927"/>
            <a:ext cx="2635067" cy="1746073"/>
          </a:xfrm>
          <a:prstGeom prst="rect">
            <a:avLst/>
          </a:prstGeom>
        </p:spPr>
      </p:pic>
    </p:spTree>
    <p:extLst>
      <p:ext uri="{BB962C8B-B14F-4D97-AF65-F5344CB8AC3E}">
        <p14:creationId xmlns:p14="http://schemas.microsoft.com/office/powerpoint/2010/main" val="397111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795" y="182880"/>
            <a:ext cx="10572206" cy="979714"/>
          </a:xfrm>
        </p:spPr>
        <p:txBody>
          <a:bodyPr/>
          <a:lstStyle/>
          <a:p>
            <a:pPr algn="ctr"/>
            <a:r>
              <a:rPr lang="uk-UA" b="1" i="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Відбір зразків хімічних речовин</a:t>
            </a:r>
            <a:endParaRPr lang="ru-RU" b="1" i="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2069" y="1162594"/>
            <a:ext cx="11969931" cy="5603966"/>
          </a:xfrm>
        </p:spPr>
        <p:txBody>
          <a:bodyPr>
            <a:noAutofit/>
          </a:bodyPr>
          <a:lstStyle/>
          <a:p>
            <a:pPr marL="0" indent="0" algn="just">
              <a:buNone/>
            </a:pPr>
            <a:r>
              <a:rPr lang="uk-UA" dirty="0">
                <a:solidFill>
                  <a:schemeClr val="tx1">
                    <a:lumMod val="85000"/>
                    <a:lumOff val="15000"/>
                  </a:schemeClr>
                </a:solidFill>
                <a:latin typeface="Times New Roman" panose="02020603050405020304" pitchFamily="18" charset="0"/>
                <a:cs typeface="Times New Roman" panose="02020603050405020304" pitchFamily="18" charset="0"/>
              </a:rPr>
              <a:t>	Спеціаліст може допомогти слідчому визначити цілі й завдання експертизи, з'ясувати, які речовини і предмети можуть бути порівняльними зразками, їх кількість, ознайомитися з чинними державними стандартами України та іншими документами, що визначають порядок і правила відбору останніх. Для отримання зразків сипучих речовин і рідини часто потрібні спеціальні пристосування (щупи для вилучення зерна, мірники для рідини тощо), а також посуд і пакувальні матеріали. Наприклад, кислоти мають відбиратися у скляний посуд з притертою скляною пробкою. При вилученні зразків рідких, сипучих або газоподібних речовин головну увагу необхідно звертати на забезпечення їх однорідності. Зразок повинен відображати особливості своєї маси (мати репрезентативність). </a:t>
            </a:r>
          </a:p>
          <a:p>
            <a:pPr marL="0" indent="0" algn="just">
              <a:buNone/>
            </a:pPr>
            <a:r>
              <a:rPr lang="uk-UA" dirty="0">
                <a:solidFill>
                  <a:schemeClr val="tx1">
                    <a:lumMod val="85000"/>
                    <a:lumOff val="15000"/>
                  </a:schemeClr>
                </a:solidFill>
                <a:latin typeface="Times New Roman" panose="02020603050405020304" pitchFamily="18" charset="0"/>
                <a:cs typeface="Times New Roman" panose="02020603050405020304" pitchFamily="18" charset="0"/>
              </a:rPr>
              <a:t>	Якщо речові докази виявлені у великій кількості, то від них необхідно відібрати з різних місць і рівнів виїмки, з яких складається середній зразок рідини (наприклад, з бочки). Потрібно старанно її перемішати, а потім виділити необхідну кількість (приблизно 1 л. ). Зразки відбираються окремо з кожної ємкості. Середній зразок сипучих речовин: борошно, цемент, зерно тощо відбираються так. Спеціальним щупом з різних за глибиною місць упаковки (наприклад, з мішка) відбирається 3-5 виїмок (зверху, зсередини і з </a:t>
            </a:r>
            <a:r>
              <a:rPr lang="uk-UA" dirty="0" err="1">
                <a:solidFill>
                  <a:schemeClr val="tx1">
                    <a:lumMod val="85000"/>
                    <a:lumOff val="15000"/>
                  </a:schemeClr>
                </a:solidFill>
                <a:latin typeface="Times New Roman" panose="02020603050405020304" pitchFamily="18" charset="0"/>
                <a:cs typeface="Times New Roman" panose="02020603050405020304" pitchFamily="18" charset="0"/>
              </a:rPr>
              <a:t>дна</a:t>
            </a:r>
            <a:r>
              <a:rPr lang="uk-UA" dirty="0">
                <a:solidFill>
                  <a:schemeClr val="tx1">
                    <a:lumMod val="85000"/>
                    <a:lumOff val="15000"/>
                  </a:schemeClr>
                </a:solidFill>
                <a:latin typeface="Times New Roman" panose="02020603050405020304" pitchFamily="18" charset="0"/>
                <a:cs typeface="Times New Roman" panose="02020603050405020304" pitchFamily="18" charset="0"/>
              </a:rPr>
              <a:t>). Виїмки перемішують і від загальної суміші відбирається середній зразок вагою 1-2 кг. Середній зразок речовин, які знаходяться у великих </a:t>
            </a:r>
            <a:r>
              <a:rPr lang="uk-UA" dirty="0" err="1">
                <a:solidFill>
                  <a:schemeClr val="tx1">
                    <a:lumMod val="85000"/>
                    <a:lumOff val="15000"/>
                  </a:schemeClr>
                </a:solidFill>
                <a:latin typeface="Times New Roman" panose="02020603050405020304" pitchFamily="18" charset="0"/>
                <a:cs typeface="Times New Roman" panose="02020603050405020304" pitchFamily="18" charset="0"/>
              </a:rPr>
              <a:t>ємкостях</a:t>
            </a:r>
            <a:r>
              <a:rPr lang="uk-UA" dirty="0">
                <a:solidFill>
                  <a:schemeClr val="tx1">
                    <a:lumMod val="85000"/>
                    <a:lumOff val="15000"/>
                  </a:schemeClr>
                </a:solidFill>
                <a:latin typeface="Times New Roman" panose="02020603050405020304" pitchFamily="18" charset="0"/>
                <a:cs typeface="Times New Roman" panose="02020603050405020304" pitchFamily="18" charset="0"/>
              </a:rPr>
              <a:t> (наприклад, вагон, склад, комора), відбирається аналогічно з кожного кута і по центру. Іноді при відібранні рідких речовин доводиться використовувати спеціальні прилади й інструменти. Так, відбір зразків вибухонебезпечних і хімічних рідин здійснюється за допомогою відповідної хімічної апаратури. </a:t>
            </a:r>
          </a:p>
          <a:p>
            <a:pPr marL="0" indent="0" algn="just">
              <a:buNone/>
            </a:pPr>
            <a:endParaRPr lang="uk-UA"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181" y="5450777"/>
            <a:ext cx="2031819" cy="1407223"/>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122" y="5450777"/>
            <a:ext cx="3540185" cy="1407223"/>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32" y="5579812"/>
            <a:ext cx="786085" cy="1278187"/>
          </a:xfrm>
          <a:prstGeom prst="rect">
            <a:avLst/>
          </a:prstGeom>
        </p:spPr>
      </p:pic>
    </p:spTree>
    <p:extLst>
      <p:ext uri="{BB962C8B-B14F-4D97-AF65-F5344CB8AC3E}">
        <p14:creationId xmlns:p14="http://schemas.microsoft.com/office/powerpoint/2010/main" val="2585410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82770" y="374605"/>
            <a:ext cx="10598331" cy="6296297"/>
          </a:xfrm>
        </p:spPr>
        <p:txBody>
          <a:bodyPr/>
          <a:lstStyle/>
          <a:p>
            <a:pPr marL="0" indent="0" algn="just">
              <a:buNone/>
            </a:pPr>
            <a:r>
              <a:rPr lang="uk-UA" dirty="0">
                <a:solidFill>
                  <a:schemeClr val="tx1">
                    <a:lumMod val="85000"/>
                    <a:lumOff val="15000"/>
                  </a:schemeClr>
                </a:solidFill>
                <a:latin typeface="Times New Roman" panose="02020603050405020304" pitchFamily="18" charset="0"/>
                <a:cs typeface="Times New Roman" panose="02020603050405020304" pitchFamily="18" charset="0"/>
              </a:rPr>
              <a:t>	</a:t>
            </a:r>
          </a:p>
          <a:p>
            <a:pPr marL="0" indent="0" algn="just">
              <a:buNone/>
            </a:pPr>
            <a:r>
              <a:rPr lang="uk-UA" dirty="0">
                <a:solidFill>
                  <a:schemeClr val="tx1">
                    <a:lumMod val="85000"/>
                    <a:lumOff val="15000"/>
                  </a:schemeClr>
                </a:solidFill>
                <a:latin typeface="Times New Roman" panose="02020603050405020304" pitchFamily="18" charset="0"/>
                <a:cs typeface="Times New Roman" panose="02020603050405020304" pitchFamily="18" charset="0"/>
              </a:rPr>
              <a:t>	Отже, спеціаліст, котрий здійснює відбір проб, зобов'язаний знати і надати відповідні пояснення слідчому, зокрема, якими властивостями наділена ця речовина, та забезпечити дотримання правил техніки безпеки. </a:t>
            </a:r>
          </a:p>
          <a:p>
            <a:pPr marL="0" indent="0" algn="just">
              <a:buNone/>
            </a:pPr>
            <a:r>
              <a:rPr lang="uk-UA" dirty="0">
                <a:solidFill>
                  <a:schemeClr val="tx1">
                    <a:lumMod val="85000"/>
                    <a:lumOff val="15000"/>
                  </a:schemeClr>
                </a:solidFill>
                <a:latin typeface="Times New Roman" panose="02020603050405020304" pitchFamily="18" charset="0"/>
                <a:cs typeface="Times New Roman" panose="02020603050405020304" pitchFamily="18" charset="0"/>
              </a:rPr>
              <a:t>	Відібрані зразки слід охороняти від впливу атмосферних явищ, які можуть призвести до зміни їх властивостей. Наприклад, підлягають консервації (щільній закупорці) світлі нафтопродукти з метою виключення зміни їхнього складу внаслідок фракційного випару. </a:t>
            </a:r>
          </a:p>
          <a:p>
            <a:pPr marL="0" indent="0" algn="just">
              <a:buNone/>
            </a:pPr>
            <a:r>
              <a:rPr lang="uk-UA" dirty="0">
                <a:solidFill>
                  <a:schemeClr val="tx1">
                    <a:lumMod val="85000"/>
                    <a:lumOff val="15000"/>
                  </a:schemeClr>
                </a:solidFill>
                <a:latin typeface="Times New Roman" panose="02020603050405020304" pitchFamily="18" charset="0"/>
                <a:cs typeface="Times New Roman" panose="02020603050405020304" pitchFamily="18" charset="0"/>
              </a:rPr>
              <a:t>	Зразки повинні зберігатися у тому вигляді, у якому були виявлені й вилучені. У цих випадках важливо враховувати вимоги </a:t>
            </a:r>
            <a:r>
              <a:rPr lang="uk-UA" dirty="0" err="1">
                <a:solidFill>
                  <a:schemeClr val="tx1">
                    <a:lumMod val="85000"/>
                    <a:lumOff val="15000"/>
                  </a:schemeClr>
                </a:solidFill>
                <a:latin typeface="Times New Roman" panose="02020603050405020304" pitchFamily="18" charset="0"/>
                <a:cs typeface="Times New Roman" panose="02020603050405020304" pitchFamily="18" charset="0"/>
              </a:rPr>
              <a:t>держстандартів</a:t>
            </a:r>
            <a:r>
              <a:rPr lang="uk-UA" dirty="0">
                <a:solidFill>
                  <a:schemeClr val="tx1">
                    <a:lumMod val="85000"/>
                    <a:lumOff val="15000"/>
                  </a:schemeClr>
                </a:solidFill>
                <a:latin typeface="Times New Roman" panose="02020603050405020304" pitchFamily="18" charset="0"/>
                <a:cs typeface="Times New Roman" panose="02020603050405020304" pitchFamily="18" charset="0"/>
              </a:rPr>
              <a:t> і технічних умов, використовувати зазначені у них методи відбору проб та зразків. У тому разі, коли відібрання проводить спеціаліст, він зобов'язаний пояснити слідчому і особам, котрі беруть участь у цій дії, умови і методи, які ним застосувались при відібранні зразків, якими положеннями, інструкціями, нормами він керувався, тощо.</a:t>
            </a:r>
          </a:p>
          <a:p>
            <a:pPr marL="0" indent="0" algn="just">
              <a:buNone/>
            </a:pPr>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3636" y="4541247"/>
            <a:ext cx="3038364" cy="2316753"/>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1" y="4354149"/>
            <a:ext cx="1881050" cy="2508066"/>
          </a:xfrm>
          <a:prstGeom prst="rect">
            <a:avLst/>
          </a:prstGeom>
        </p:spPr>
      </p:pic>
    </p:spTree>
    <p:extLst>
      <p:ext uri="{BB962C8B-B14F-4D97-AF65-F5344CB8AC3E}">
        <p14:creationId xmlns:p14="http://schemas.microsoft.com/office/powerpoint/2010/main" val="4015591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6273" y="261256"/>
            <a:ext cx="10565727" cy="1019633"/>
          </a:xfrm>
        </p:spPr>
        <p:txBody>
          <a:bodyPr/>
          <a:lstStyle/>
          <a:p>
            <a:pPr algn="ctr"/>
            <a:r>
              <a:rPr lang="uk-UA"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Відбір зразків ґрунту </a:t>
            </a:r>
            <a:endPar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69817" y="1280889"/>
            <a:ext cx="12022183" cy="5577111"/>
          </a:xfrm>
        </p:spPr>
        <p:txBody>
          <a:bodyPr/>
          <a:lstStyle/>
          <a:p>
            <a:pPr marL="0" indent="0" algn="just">
              <a:buNone/>
            </a:pPr>
            <a:r>
              <a:rPr lang="uk-UA" dirty="0">
                <a:latin typeface="Times New Roman" panose="02020603050405020304" pitchFamily="18" charset="0"/>
                <a:cs typeface="Times New Roman" panose="02020603050405020304" pitchFamily="18" charset="0"/>
              </a:rPr>
              <a:t>	Дуже складним є відбір зразків ґрунту на відкритій місцевості (для порівняння зі слідами ґрунту на одязі, тілі, взутті, транспортному засобі тощо). їх відбір доцільно проводити за допомогою спеціаліста. Зразки повинні відбиратися у зонах можливих контактів об'єктів із ґрунтом, а також з різних точок місця події, які назве спеціаліст, у кількості 50-200 г. Правильний відбір зразків ґрунту звільняє експертів від необхідності направлення запитів про надання додаткових проб. На жаль, аналіз матеріалів слідчої та експертної практики свідчить, що слідчі не завжди направляють на експертизу відповідну кількість ґрунту, </a:t>
            </a:r>
            <a:r>
              <a:rPr lang="uk-UA" dirty="0" err="1">
                <a:latin typeface="Times New Roman" panose="02020603050405020304" pitchFamily="18" charset="0"/>
                <a:cs typeface="Times New Roman" panose="02020603050405020304" pitchFamily="18" charset="0"/>
              </a:rPr>
              <a:t>рідко</a:t>
            </a:r>
            <a:r>
              <a:rPr lang="uk-UA" dirty="0">
                <a:latin typeface="Times New Roman" panose="02020603050405020304" pitchFamily="18" charset="0"/>
                <a:cs typeface="Times New Roman" panose="02020603050405020304" pitchFamily="18" charset="0"/>
              </a:rPr>
              <a:t> складають схему його вилучення і майже не використовують допомогу спеціалістів. Це у подальшому призводить до втрати відповідних зразків — речових доказів.</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734" y="3384462"/>
            <a:ext cx="3147060" cy="2360295"/>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80" y="3615934"/>
            <a:ext cx="1879870" cy="1500959"/>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6821" y="5192726"/>
            <a:ext cx="2620530" cy="1611139"/>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2411" y="0"/>
            <a:ext cx="2099589" cy="1226160"/>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5177" y="5192726"/>
            <a:ext cx="3426823" cy="1799082"/>
          </a:xfrm>
          <a:prstGeom prst="rect">
            <a:avLst/>
          </a:prstGeom>
        </p:spPr>
      </p:pic>
    </p:spTree>
    <p:extLst>
      <p:ext uri="{BB962C8B-B14F-4D97-AF65-F5344CB8AC3E}">
        <p14:creationId xmlns:p14="http://schemas.microsoft.com/office/powerpoint/2010/main" val="1679242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1074" y="1359266"/>
            <a:ext cx="11760926" cy="4724400"/>
          </a:xfrm>
        </p:spPr>
        <p:txBody>
          <a:bodyPr>
            <a:normAutofit lnSpcReduction="10000"/>
          </a:bodyPr>
          <a:lstStyle/>
          <a:p>
            <a:pPr marL="0" indent="0" algn="just">
              <a:buNone/>
            </a:pPr>
            <a:r>
              <a:rPr lang="uk-UA" dirty="0">
                <a:latin typeface="Times New Roman" panose="02020603050405020304" pitchFamily="18" charset="0"/>
                <a:cs typeface="Times New Roman" panose="02020603050405020304" pitchFamily="18" charset="0"/>
              </a:rPr>
              <a:t>	Є види зразків, відбір яких вимагає обов'язкової участі спеціаліста. Так, зразки крові та інші виділення людського організму мають відбиратися лише в умовах медичного закладу при дотриманні санітарних норм, що виключали б можливі шкідливі наслідки для здоров'я особи, у якої вони відбираються. При такому відібранні слідчий повинен керуватися відповідними інструкціями і методичними рекомендаціями. Перед відбором зразків з організму людини необхідно дотримуватися наступних тактичних рекомендацій. Після ознайомлення із завданнями по відбору зразків та обговорення підготовчих заходів спеціаліст за дорученням слідчого готує відповідний інструментарій (шприци, пробірки, гумові або коркові пробки, сургуч, віск). Зразки крові у осіб, які проходять у справі, мають відбиратися у відділеннях судово-медичної експертизи, а також поза ними особами, які володіють даною маніпуляцією. Відібрані зразки рідкої крові у кількості 3-5 мл вміщуються у стерильну пробірку (флакон) і опечатуються. На упаковці повинно бути зазначено, що у ній міститься й засвідчено слідчим і спеціалістом. На практиці трапляються випадки, коли зразки крові відбираються у відсутності слідчого лікарем судово-медичної лабораторії, де буде проводитись дослідження. Вказані дії судово-медичних експертів, якщо вони і проводяться за завданням слідчого, варто вважати такими, що суперечать вимогам Закону. </a:t>
            </a:r>
          </a:p>
          <a:p>
            <a:pPr marL="0" indent="0" algn="just">
              <a:buNone/>
            </a:pPr>
            <a:r>
              <a:rPr lang="uk-UA" dirty="0">
                <a:latin typeface="Times New Roman" panose="02020603050405020304" pitchFamily="18" charset="0"/>
                <a:cs typeface="Times New Roman" panose="02020603050405020304" pitchFamily="18" charset="0"/>
              </a:rPr>
              <a:t>	Зразки волосся мають бути отримані з тім'яної, потиличної та скроневої областей (в разі необхідності і з інших частин тіла) та надані у вигляді пучків, у кожному з яких має бути не менше 15 волосин. Разом з волоссям, а також слідами біологічного походження (слина, сперма тощо) на експертизу має бути направлена рідка кров у обсязі не менше 2 мл.</a:t>
            </a:r>
          </a:p>
        </p:txBody>
      </p:sp>
      <p:sp>
        <p:nvSpPr>
          <p:cNvPr id="4" name="Заголовок 1"/>
          <p:cNvSpPr txBox="1">
            <a:spLocks/>
          </p:cNvSpPr>
          <p:nvPr/>
        </p:nvSpPr>
        <p:spPr>
          <a:xfrm>
            <a:off x="2684365" y="195942"/>
            <a:ext cx="8911687" cy="108494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Відбір зразків біологічного походження</a:t>
            </a:r>
            <a:br>
              <a:rPr lang="uk-UA"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9400" y="5522796"/>
            <a:ext cx="2862600" cy="1335203"/>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196" y="5512526"/>
            <a:ext cx="2678011" cy="1345474"/>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672046" cy="1332411"/>
          </a:xfrm>
          <a:prstGeom prst="rect">
            <a:avLst/>
          </a:prstGeom>
        </p:spPr>
      </p:pic>
    </p:spTree>
    <p:extLst>
      <p:ext uri="{BB962C8B-B14F-4D97-AF65-F5344CB8AC3E}">
        <p14:creationId xmlns:p14="http://schemas.microsoft.com/office/powerpoint/2010/main" val="1538968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98170" y="0"/>
            <a:ext cx="10493829" cy="6688183"/>
          </a:xfrm>
        </p:spPr>
        <p:txBody>
          <a:bodyPr>
            <a:normAutofit fontScale="92500" lnSpcReduction="10000"/>
          </a:bodyPr>
          <a:lstStyle/>
          <a:p>
            <a:pPr marL="0" indent="0" algn="just">
              <a:buNone/>
            </a:pPr>
            <a:r>
              <a:rPr lang="uk-UA" dirty="0">
                <a:latin typeface="Times New Roman" panose="02020603050405020304" pitchFamily="18" charset="0"/>
                <a:cs typeface="Times New Roman" panose="02020603050405020304" pitchFamily="18" charset="0"/>
              </a:rPr>
              <a:t>	</a:t>
            </a:r>
            <a:r>
              <a:rPr lang="uk-UA" sz="1900" dirty="0">
                <a:latin typeface="Times New Roman" panose="02020603050405020304" pitchFamily="18" charset="0"/>
                <a:cs typeface="Times New Roman" panose="02020603050405020304" pitchFamily="18" charset="0"/>
              </a:rPr>
              <a:t>Проаналізувавши слідчу практику в кримінальних справ, за якими відбирались зразки крові для експертного дослідження було отримано такі результати. Зокрема, у 30% випадків зразки крові відбирались лікарями </a:t>
            </a:r>
            <a:r>
              <a:rPr lang="uk-UA" sz="1900" dirty="0" err="1">
                <a:latin typeface="Times New Roman" panose="02020603050405020304" pitchFamily="18" charset="0"/>
                <a:cs typeface="Times New Roman" panose="02020603050405020304" pitchFamily="18" charset="0"/>
              </a:rPr>
              <a:t>поліклінік</a:t>
            </a:r>
            <a:r>
              <a:rPr lang="uk-UA" sz="1900" dirty="0">
                <a:latin typeface="Times New Roman" panose="02020603050405020304" pitchFamily="18" charset="0"/>
                <a:cs typeface="Times New Roman" panose="02020603050405020304" pitchFamily="18" charset="0"/>
              </a:rPr>
              <a:t> (лікарень) у присутності слідчого, у 25% — лікарями закладів місць позбавлення волі, у 45% випадків судово-медичними експертами, які у подальшому проводили експертне дослідження. Останнім часом, як свідчать матеріали слідчої та експертної практики, зразки крові відбираються у бюро судово-медичної експертизи чи лікарями </a:t>
            </a:r>
            <a:r>
              <a:rPr lang="uk-UA" sz="1900" dirty="0" err="1">
                <a:latin typeface="Times New Roman" panose="02020603050405020304" pitchFamily="18" charset="0"/>
                <a:cs typeface="Times New Roman" panose="02020603050405020304" pitchFamily="18" charset="0"/>
              </a:rPr>
              <a:t>поліклінік</a:t>
            </a:r>
            <a:r>
              <a:rPr lang="uk-UA" sz="1900" dirty="0">
                <a:latin typeface="Times New Roman" panose="02020603050405020304" pitchFamily="18" charset="0"/>
                <a:cs typeface="Times New Roman" panose="02020603050405020304" pitchFamily="18" charset="0"/>
              </a:rPr>
              <a:t> (лікарень) у присутності слідчих, а потім направляються на експертне дослідження. </a:t>
            </a:r>
          </a:p>
          <a:p>
            <a:pPr marL="0" indent="0" algn="just">
              <a:buNone/>
            </a:pPr>
            <a:r>
              <a:rPr lang="uk-UA" sz="1900" dirty="0">
                <a:latin typeface="Times New Roman" panose="02020603050405020304" pitchFamily="18" charset="0"/>
                <a:cs typeface="Times New Roman" panose="02020603050405020304" pitchFamily="18" charset="0"/>
              </a:rPr>
              <a:t>	Під час проведення судово-медичних та біологічних експертиз при дослідженні інших виділень людського організму (зокрема, при вирішенні питання про можливість походження виділень від цієї особи) встановлюють ступінь «виділень» антигенів у підозрюваних або обвинувачених (якщо під час проведення експертизи ці особи відомі), а коли виникає потреба, то й у потерпілих. Слідча й експертна практики свідчать, що при проведенні таких видів експертиз найчастіше використовуються зразки слини. Останні відбираються у пробірку, після чого виливаються на складений у 5-6 шарів бинт (марлю), який потім висушують (подалі від нагрівальних приладів і без впливу прямих сонячних променів) на аркуші чистого паперу за кімнатної температури у приміщенні, де не повинно бути випарів формаліну та йоду. Після відбору зразків бинт (марлю) із слиною вміщують у пакет. Окремо упаковують шматок незаплямованої частини бинта (марлі) для контролю. На пакетах роблять пояснювальні написи. </a:t>
            </a:r>
          </a:p>
          <a:p>
            <a:pPr marL="0" indent="0" algn="just">
              <a:buNone/>
            </a:pPr>
            <a:r>
              <a:rPr lang="uk-UA" sz="1900" dirty="0">
                <a:latin typeface="Times New Roman" panose="02020603050405020304" pitchFamily="18" charset="0"/>
                <a:cs typeface="Times New Roman" panose="02020603050405020304" pitchFamily="18" charset="0"/>
              </a:rPr>
              <a:t>	У 85% випадків слідчі самостійно відбирають зразки слини для подальшого направлення на експертизу. При цьому допускаються наступні помилки: слину відбирають у рідкому вигляді та несвоєчасно направляють на експертизу. Щоб запобігти вказаному, необхідно додержуватися наступних рекомендацій. Відбір таких зразків слід проводити у судово-медичній лабораторії, до якої надійшли на дослідження речові докази. Якщо вони не відбираються у лабораторних умовах, то повинні направлятися висушеними на марлі, з додаванням для контролю чистого шматка тієї ж марлі. У протоколі мають бути вказані дата, час і умови відібрання та просушування кожного зразка.</a:t>
            </a:r>
            <a:endParaRPr lang="ru-RU" sz="19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7" y="5421086"/>
            <a:ext cx="1820740" cy="1267097"/>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27" y="169817"/>
            <a:ext cx="1724297" cy="109728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27" y="2510065"/>
            <a:ext cx="1804098" cy="1668052"/>
          </a:xfrm>
          <a:prstGeom prst="rect">
            <a:avLst/>
          </a:prstGeom>
        </p:spPr>
      </p:pic>
    </p:spTree>
    <p:extLst>
      <p:ext uri="{BB962C8B-B14F-4D97-AF65-F5344CB8AC3E}">
        <p14:creationId xmlns:p14="http://schemas.microsoft.com/office/powerpoint/2010/main" val="4082703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4481" y="0"/>
            <a:ext cx="10637519" cy="1280890"/>
          </a:xfrm>
        </p:spPr>
        <p:txBody>
          <a:bodyPr>
            <a:normAutofit/>
          </a:bodyPr>
          <a:lstStyle/>
          <a:p>
            <a:pPr algn="ctr"/>
            <a:r>
              <a:rPr lang="uk-UA"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Відбір експериментальних зразків почерку</a:t>
            </a:r>
            <a:br>
              <a:rPr lang="uk-UA"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496388" y="1280889"/>
            <a:ext cx="11695612" cy="4710837"/>
          </a:xfrm>
        </p:spPr>
        <p:txBody>
          <a:bodyPr>
            <a:normAutofit lnSpcReduction="10000"/>
          </a:bodyPr>
          <a:lstStyle/>
          <a:p>
            <a:pPr marL="0" indent="0" algn="just">
              <a:buNone/>
            </a:pPr>
            <a:r>
              <a:rPr lang="uk-UA" dirty="0">
                <a:latin typeface="Times New Roman" panose="02020603050405020304" pitchFamily="18" charset="0"/>
                <a:cs typeface="Times New Roman" panose="02020603050405020304" pitchFamily="18" charset="0"/>
              </a:rPr>
              <a:t>	На відміну від вільних експериментальні зразки спеціально відбираються для проведення експертизи. Необхідність отримання названих зразків може обумовлюватися різними причинами. Наприклад, у одних випадках слідчим (судом) зібрана недостатня для дослідження кількість вільних зразків (один документ з дійсним підписом конкретної особи, а їх необхідно сім-десять), а у інших — вільних зразків за кількістю зібрано достатньо, але вони відрізняються від досліджуваних об'єктів (наприклад, текст досліджуваного документа написаний олівцем, а вільні зразки — чорнилом). 	Особливість вільних зразків для </a:t>
            </a:r>
            <a:r>
              <a:rPr lang="uk-UA" dirty="0" err="1">
                <a:latin typeface="Times New Roman" panose="02020603050405020304" pitchFamily="18" charset="0"/>
                <a:cs typeface="Times New Roman" panose="02020603050405020304" pitchFamily="18" charset="0"/>
              </a:rPr>
              <a:t>авторознавчої</a:t>
            </a:r>
            <a:r>
              <a:rPr lang="uk-UA" dirty="0">
                <a:latin typeface="Times New Roman" panose="02020603050405020304" pitchFamily="18" charset="0"/>
                <a:cs typeface="Times New Roman" panose="02020603050405020304" pitchFamily="18" charset="0"/>
              </a:rPr>
              <a:t> експертизи полягає у тому, що вони повинні відображати словниковий запас і ступінь володіння </a:t>
            </a:r>
            <a:r>
              <a:rPr lang="uk-UA" dirty="0" err="1">
                <a:latin typeface="Times New Roman" panose="02020603050405020304" pitchFamily="18" charset="0"/>
                <a:cs typeface="Times New Roman" panose="02020603050405020304" pitchFamily="18" charset="0"/>
              </a:rPr>
              <a:t>мовними</a:t>
            </a:r>
            <a:r>
              <a:rPr lang="uk-UA" dirty="0">
                <a:latin typeface="Times New Roman" panose="02020603050405020304" pitchFamily="18" charset="0"/>
                <a:cs typeface="Times New Roman" panose="02020603050405020304" pitchFamily="18" charset="0"/>
              </a:rPr>
              <a:t> засобами письма конкретною особою, а також мати певні сполучення слів і фраз, які зустрічаються в основному досліджуваному документі. Виявлення та вилучення таких зразків, як свідчить аналіз вивчення нами </a:t>
            </a:r>
            <a:r>
              <a:rPr lang="uk-UA" dirty="0" err="1">
                <a:latin typeface="Times New Roman" panose="02020603050405020304" pitchFamily="18" charset="0"/>
                <a:cs typeface="Times New Roman" panose="02020603050405020304" pitchFamily="18" charset="0"/>
              </a:rPr>
              <a:t>авторознавчих</a:t>
            </a:r>
            <a:r>
              <a:rPr lang="uk-UA" dirty="0">
                <a:latin typeface="Times New Roman" panose="02020603050405020304" pitchFamily="18" charset="0"/>
                <a:cs typeface="Times New Roman" panose="02020603050405020304" pitchFamily="18" charset="0"/>
              </a:rPr>
              <a:t> експертиз, має певні ускладнення і повинно здійснюватися слідчим з участю спеціаліста-криміналіста, який займається проведенням експертиз цієї категорії. Його допомога може полягати у наданні консультації та участі у виявленні і отриманні вільних зразків почерку (підписів). Останні мають першорядне значення під час експертного дослідження рукописів та підписів. Важливим тактичним правилом відбору вільних зразків письма та підпису є встановлення факту виконання їх підозрюваним, обвинуваченим, потерпілим. Тому вилучені рукописи та підписи пред'являються особі для огляду й засвідчення того, що вони виконані саме нею. Після встановлення належності зразків почерку (підписів), слідчий або спеціаліст попередньо їх вивчає з метою визначення достатності та придатності для експертного дослідження</a:t>
            </a:r>
          </a:p>
          <a:p>
            <a:pPr marL="0" indent="0" algn="just">
              <a:buNone/>
            </a:pPr>
            <a:r>
              <a:rPr lang="uk-UA" dirty="0">
                <a:latin typeface="Times New Roman" panose="02020603050405020304" pitchFamily="18" charset="0"/>
                <a:cs typeface="Times New Roman" panose="02020603050405020304" pitchFamily="18" charset="0"/>
              </a:rPr>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5833" y="5775357"/>
            <a:ext cx="2526167" cy="1082643"/>
          </a:xfrm>
          <a:prstGeom prst="rect">
            <a:avLst/>
          </a:prstGeom>
        </p:spPr>
      </p:pic>
    </p:spTree>
    <p:extLst>
      <p:ext uri="{BB962C8B-B14F-4D97-AF65-F5344CB8AC3E}">
        <p14:creationId xmlns:p14="http://schemas.microsoft.com/office/powerpoint/2010/main" val="3194052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6689" y="1279392"/>
            <a:ext cx="11643360" cy="4604936"/>
          </a:xfrm>
        </p:spPr>
        <p:txBody>
          <a:bodyPr>
            <a:normAutofit fontScale="92500" lnSpcReduction="20000"/>
          </a:bodyPr>
          <a:lstStyle/>
          <a:p>
            <a:pPr marL="0" indent="0" algn="just">
              <a:buNone/>
            </a:pPr>
            <a:r>
              <a:rPr lang="uk-UA" dirty="0">
                <a:latin typeface="Times New Roman" panose="02020603050405020304" pitchFamily="18" charset="0"/>
                <a:cs typeface="Times New Roman" panose="02020603050405020304" pitchFamily="18" charset="0"/>
              </a:rPr>
              <a:t>	</a:t>
            </a:r>
          </a:p>
          <a:p>
            <a:pPr marL="0" indent="0" algn="just">
              <a:buNone/>
            </a:pPr>
            <a:endParaRPr lang="uk-UA"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	Одержання експериментальних зразків проводиться відповідно до ст. </a:t>
            </a:r>
            <a:r>
              <a:rPr lang="uk-UA">
                <a:latin typeface="Times New Roman" panose="02020603050405020304" pitchFamily="18" charset="0"/>
                <a:cs typeface="Times New Roman" panose="02020603050405020304" pitchFamily="18" charset="0"/>
              </a:rPr>
              <a:t>245 </a:t>
            </a:r>
            <a:r>
              <a:rPr lang="uk-UA" dirty="0">
                <a:latin typeface="Times New Roman" panose="02020603050405020304" pitchFamily="18" charset="0"/>
                <a:cs typeface="Times New Roman" panose="02020603050405020304" pitchFamily="18" charset="0"/>
              </a:rPr>
              <a:t>КПК і має примусовий характер. Наприклад, вказані зразки почерку та інші можуть відбиратись у підозрюваного, обвинуваченого, потерпілого тощо. Тому отримувати їх повинен слідчий або інша особа, яка на це має процесуальні повноваження. При одержанні експериментальних зразків слідчим і судом як консультанти можуть залучатися спеціалісти. При цьому повинні бути створені такі умови, які забезпечували б одержання необхідної їх кількості та якості, а також гарантували б безсумнівність їх походження. Наприклад, особа, у якої відбираються експериментальні зразки, не повинна бачити досліджуваний документ. Експериментальні зразки підпису мають відбиратися на таких же бланках, як і досліджуваний документ (касові ордери, відомості тощо), або на окремих аркушах паперу, на яких місце для виконання підпису за розміром повинно бути приблизно таким, як і на досліджуваному документі. При отриманні зразків складається протокол, в якому перелічуються підібрані зразки, зазначаються умови й засіб їх одержання. Вільні зразки почерку обов'язково повинні бути пред'явлені особі, від імені якої вони зазначені, для впізнання і засвідчення підписом останньої і слідчого. Експериментальні зразки рукописів, підписів, креслень тощо також мають бути засвідчені підписом їх виконавця і слідчого. При одержанні зразків і підготовці матеріалів на експертизу слідчий і суд (суддя) повинні керуватися правилами, викладеними у інструкціях про призначення та проведення деяких видів судових експертиз. Всі досліджувані об'єкти й зразки мають бути відповідно упаковані, опечатані і засвідчені пояснювальним написом та підписом слідчого. Упаковка добирається з урахуванням особливостей об'єктів дослідження і повинна захищати їх від пошкоджень. Документи поміщаються у конверти, причому невеликі за розміром — в розгорнутому вигляді, а великі складають тільки за існуючими на них перегинами.</a:t>
            </a:r>
          </a:p>
          <a:p>
            <a:pPr marL="0" indent="0" algn="just">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459" y="5498726"/>
            <a:ext cx="1695450" cy="146685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85" y="0"/>
            <a:ext cx="3003086" cy="1881051"/>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6618" y="0"/>
            <a:ext cx="2610974" cy="160479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6527" y="0"/>
            <a:ext cx="1607416" cy="1989376"/>
          </a:xfrm>
          <a:prstGeom prst="rect">
            <a:avLst/>
          </a:prstGeom>
        </p:spPr>
      </p:pic>
    </p:spTree>
    <p:extLst>
      <p:ext uri="{BB962C8B-B14F-4D97-AF65-F5344CB8AC3E}">
        <p14:creationId xmlns:p14="http://schemas.microsoft.com/office/powerpoint/2010/main" val="411633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102" y="127722"/>
            <a:ext cx="8911687" cy="1280890"/>
          </a:xfrm>
        </p:spPr>
        <p:txBody>
          <a:bodyPr>
            <a:normAutofit/>
          </a:bodyPr>
          <a:lstStyle/>
          <a:p>
            <a:pPr algn="ctr"/>
            <a:r>
              <a:rPr lang="uk-UA"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План:</a:t>
            </a:r>
            <a:endParaRPr lang="ru-RU"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14000" y="1728650"/>
            <a:ext cx="10478000" cy="5129349"/>
          </a:xfrm>
        </p:spPr>
        <p:txBody>
          <a:bodyPr>
            <a:normAutofit/>
          </a:bodyPr>
          <a:lstStyle/>
          <a:p>
            <a:pPr marL="0" indent="0">
              <a:buNone/>
            </a:pPr>
            <a:r>
              <a:rPr lang="uk-UA" sz="2400" b="1" dirty="0">
                <a:solidFill>
                  <a:schemeClr val="tx1">
                    <a:lumMod val="85000"/>
                    <a:lumOff val="15000"/>
                  </a:schemeClr>
                </a:solidFill>
                <a:latin typeface="Times New Roman" panose="02020603050405020304" pitchFamily="18" charset="0"/>
                <a:cs typeface="Times New Roman" panose="02020603050405020304" pitchFamily="18" charset="0"/>
              </a:rPr>
              <a:t>1. Загальні положення</a:t>
            </a:r>
          </a:p>
          <a:p>
            <a:pPr marL="0" indent="0">
              <a:buNone/>
            </a:pPr>
            <a:r>
              <a:rPr lang="uk-UA" sz="2400" b="1" dirty="0">
                <a:solidFill>
                  <a:schemeClr val="tx1">
                    <a:lumMod val="85000"/>
                    <a:lumOff val="15000"/>
                  </a:schemeClr>
                </a:solidFill>
                <a:latin typeface="Times New Roman" panose="02020603050405020304" pitchFamily="18" charset="0"/>
                <a:cs typeface="Times New Roman" panose="02020603050405020304" pitchFamily="18" charset="0"/>
              </a:rPr>
              <a:t>2. Відбір зразків хімічних речовин</a:t>
            </a:r>
          </a:p>
          <a:p>
            <a:pPr marL="0" indent="0">
              <a:buNone/>
            </a:pPr>
            <a:r>
              <a:rPr lang="uk-UA" sz="2400" b="1" dirty="0">
                <a:solidFill>
                  <a:schemeClr val="tx1">
                    <a:lumMod val="85000"/>
                    <a:lumOff val="15000"/>
                  </a:schemeClr>
                </a:solidFill>
                <a:latin typeface="Times New Roman" panose="02020603050405020304" pitchFamily="18" charset="0"/>
                <a:cs typeface="Times New Roman" panose="02020603050405020304" pitchFamily="18" charset="0"/>
              </a:rPr>
              <a:t>3. Відбір зразків ґрунту </a:t>
            </a:r>
          </a:p>
          <a:p>
            <a:pPr marL="0" indent="0">
              <a:buNone/>
            </a:pPr>
            <a:r>
              <a:rPr lang="uk-UA" sz="2400" b="1" dirty="0">
                <a:solidFill>
                  <a:schemeClr val="tx1">
                    <a:lumMod val="85000"/>
                    <a:lumOff val="15000"/>
                  </a:schemeClr>
                </a:solidFill>
                <a:latin typeface="Times New Roman" panose="02020603050405020304" pitchFamily="18" charset="0"/>
                <a:cs typeface="Times New Roman" panose="02020603050405020304" pitchFamily="18" charset="0"/>
              </a:rPr>
              <a:t>4. Відбір зразків біологічного походження</a:t>
            </a:r>
          </a:p>
          <a:p>
            <a:pPr marL="0" indent="0">
              <a:buNone/>
            </a:pPr>
            <a:r>
              <a:rPr lang="uk-UA" sz="2400" b="1" dirty="0">
                <a:solidFill>
                  <a:schemeClr val="tx1">
                    <a:lumMod val="85000"/>
                    <a:lumOff val="15000"/>
                  </a:schemeClr>
                </a:solidFill>
                <a:latin typeface="Times New Roman" panose="02020603050405020304" pitchFamily="18" charset="0"/>
                <a:cs typeface="Times New Roman" panose="02020603050405020304" pitchFamily="18" charset="0"/>
              </a:rPr>
              <a:t>5. Відбір експериментальних зразків почерку</a:t>
            </a:r>
          </a:p>
          <a:p>
            <a:pPr marL="0" indent="0">
              <a:buNone/>
            </a:pPr>
            <a:r>
              <a:rPr lang="uk-UA" sz="2400" b="1" dirty="0">
                <a:solidFill>
                  <a:schemeClr val="tx1">
                    <a:lumMod val="85000"/>
                    <a:lumOff val="15000"/>
                  </a:schemeClr>
                </a:solidFill>
                <a:latin typeface="Times New Roman" panose="02020603050405020304" pitchFamily="18" charset="0"/>
                <a:cs typeface="Times New Roman" panose="02020603050405020304" pitchFamily="18" charset="0"/>
              </a:rPr>
              <a:t>6. Список використаних джерел</a:t>
            </a:r>
          </a:p>
          <a:p>
            <a:pPr marL="0" indent="0">
              <a:buNone/>
            </a:pPr>
            <a:endParaRPr lang="uk-UA" sz="2400" i="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ru-RU" sz="2400" i="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027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Список використаних джерел</a:t>
            </a:r>
            <a:br>
              <a:rPr lang="uk-UA"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b="1" dirty="0"/>
          </a:p>
        </p:txBody>
      </p:sp>
      <p:sp>
        <p:nvSpPr>
          <p:cNvPr id="3" name="Объект 2"/>
          <p:cNvSpPr>
            <a:spLocks noGrp="1"/>
          </p:cNvSpPr>
          <p:nvPr>
            <p:ph idx="1"/>
          </p:nvPr>
        </p:nvSpPr>
        <p:spPr>
          <a:xfrm>
            <a:off x="2490537" y="1423737"/>
            <a:ext cx="9420726" cy="2582779"/>
          </a:xfrm>
        </p:spPr>
        <p:txBody>
          <a:bodyPr/>
          <a:lstStyle/>
          <a:p>
            <a:pPr marL="0" indent="0" algn="just">
              <a:buNone/>
            </a:pPr>
            <a:r>
              <a:rPr lang="ru-RU" dirty="0">
                <a:latin typeface="Times New Roman" panose="02020603050405020304" pitchFamily="18" charset="0"/>
                <a:cs typeface="Times New Roman" panose="02020603050405020304" pitchFamily="18" charset="0"/>
              </a:rPr>
              <a:t>1. </a:t>
            </a:r>
            <a:r>
              <a:rPr lang="ru-RU" altLang="zh-CN" dirty="0" err="1">
                <a:latin typeface="Times New Roman" panose="02020603050405020304" pitchFamily="18" charset="0"/>
                <a:cs typeface="Times New Roman" panose="02020603050405020304" pitchFamily="18" charset="0"/>
              </a:rPr>
              <a:t>Кримінальний</a:t>
            </a:r>
            <a:r>
              <a:rPr lang="ru-RU" altLang="zh-CN" dirty="0">
                <a:latin typeface="Times New Roman" panose="02020603050405020304" pitchFamily="18" charset="0"/>
                <a:cs typeface="Times New Roman" panose="02020603050405020304" pitchFamily="18" charset="0"/>
              </a:rPr>
              <a:t> </a:t>
            </a:r>
            <a:r>
              <a:rPr lang="ru-RU" altLang="zh-CN" dirty="0" err="1">
                <a:latin typeface="Times New Roman" panose="02020603050405020304" pitchFamily="18" charset="0"/>
                <a:cs typeface="Times New Roman" panose="02020603050405020304" pitchFamily="18" charset="0"/>
              </a:rPr>
              <a:t>процесуальний</a:t>
            </a:r>
            <a:r>
              <a:rPr lang="ru-RU" altLang="zh-CN" dirty="0">
                <a:latin typeface="Times New Roman" panose="02020603050405020304" pitchFamily="18" charset="0"/>
                <a:cs typeface="Times New Roman" panose="02020603050405020304" pitchFamily="18" charset="0"/>
              </a:rPr>
              <a:t> кодекс </a:t>
            </a:r>
            <a:r>
              <a:rPr lang="ru-RU" altLang="zh-CN" dirty="0" err="1">
                <a:latin typeface="Times New Roman" panose="02020603050405020304" pitchFamily="18" charset="0"/>
                <a:cs typeface="Times New Roman" panose="02020603050405020304" pitchFamily="18" charset="0"/>
              </a:rPr>
              <a:t>України</a:t>
            </a:r>
            <a:r>
              <a:rPr lang="ru-RU" altLang="zh-CN" dirty="0">
                <a:latin typeface="Times New Roman" panose="02020603050405020304" pitchFamily="18" charset="0"/>
                <a:cs typeface="Times New Roman" panose="02020603050405020304" pitchFamily="18" charset="0"/>
              </a:rPr>
              <a:t>. – К., 2012.</a:t>
            </a:r>
          </a:p>
          <a:p>
            <a:pPr marL="0" indent="0" algn="just">
              <a:buNone/>
            </a:pPr>
            <a:r>
              <a:rPr lang="ru-RU" dirty="0">
                <a:latin typeface="Times New Roman" panose="02020603050405020304" pitchFamily="18" charset="0"/>
                <a:cs typeface="Times New Roman" panose="02020603050405020304" pitchFamily="18" charset="0"/>
              </a:rPr>
              <a:t>2. Клименко Н. І. </a:t>
            </a:r>
            <a:r>
              <a:rPr lang="ru-RU" dirty="0" err="1">
                <a:latin typeface="Times New Roman" panose="02020603050405020304" pitchFamily="18" charset="0"/>
                <a:cs typeface="Times New Roman" panose="02020603050405020304" pitchFamily="18" charset="0"/>
              </a:rPr>
              <a:t>Судова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експертологія</a:t>
            </a:r>
            <a:r>
              <a:rPr lang="ru-RU" dirty="0">
                <a:latin typeface="Times New Roman" panose="02020603050405020304" pitchFamily="18" charset="0"/>
                <a:cs typeface="Times New Roman" panose="02020603050405020304" pitchFamily="18" charset="0"/>
              </a:rPr>
              <a:t>: Курс </a:t>
            </a:r>
            <a:r>
              <a:rPr lang="ru-RU" dirty="0" err="1">
                <a:latin typeface="Times New Roman" panose="02020603050405020304" pitchFamily="18" charset="0"/>
                <a:cs typeface="Times New Roman" panose="02020603050405020304" pitchFamily="18" charset="0"/>
              </a:rPr>
              <a:t>лекцій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посіб</a:t>
            </a:r>
            <a:r>
              <a:rPr lang="ru-RU" dirty="0">
                <a:latin typeface="Times New Roman" panose="02020603050405020304" pitchFamily="18" charset="0"/>
                <a:cs typeface="Times New Roman" panose="02020603050405020304" pitchFamily="18" charset="0"/>
              </a:rPr>
              <a:t>. для студ. </a:t>
            </a:r>
            <a:r>
              <a:rPr lang="ru-RU" dirty="0" err="1">
                <a:latin typeface="Times New Roman" panose="02020603050405020304" pitchFamily="18" charset="0"/>
                <a:cs typeface="Times New Roman" panose="02020603050405020304" pitchFamily="18" charset="0"/>
              </a:rPr>
              <a:t>юрид</a:t>
            </a:r>
            <a:r>
              <a:rPr lang="ru-RU" dirty="0">
                <a:latin typeface="Times New Roman" panose="02020603050405020304" pitchFamily="18" charset="0"/>
                <a:cs typeface="Times New Roman" panose="02020603050405020304" pitchFamily="18" charset="0"/>
              </a:rPr>
              <a:t>. спец. </a:t>
            </a:r>
            <a:r>
              <a:rPr lang="ru-RU" dirty="0" err="1">
                <a:latin typeface="Times New Roman" panose="02020603050405020304" pitchFamily="18" charset="0"/>
                <a:cs typeface="Times New Roman" panose="02020603050405020304" pitchFamily="18" charset="0"/>
              </a:rPr>
              <a:t>вищ</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закл</a:t>
            </a:r>
            <a:r>
              <a:rPr lang="ru-RU" dirty="0">
                <a:latin typeface="Times New Roman" panose="02020603050405020304" pitchFamily="18" charset="0"/>
                <a:cs typeface="Times New Roman" panose="02020603050405020304" pitchFamily="18" charset="0"/>
              </a:rPr>
              <a:t>. /     Н. І. Клименко – К.: </a:t>
            </a:r>
            <a:r>
              <a:rPr lang="ru-RU" dirty="0" err="1">
                <a:latin typeface="Times New Roman" panose="02020603050405020304" pitchFamily="18" charset="0"/>
                <a:cs typeface="Times New Roman" panose="02020603050405020304" pitchFamily="18" charset="0"/>
              </a:rPr>
              <a:t>Видавничий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ІнЮре</a:t>
            </a:r>
            <a:r>
              <a:rPr lang="ru-RU" dirty="0">
                <a:latin typeface="Times New Roman" panose="02020603050405020304" pitchFamily="18" charset="0"/>
                <a:cs typeface="Times New Roman" panose="02020603050405020304" pitchFamily="18" charset="0"/>
              </a:rPr>
              <a:t>», 2007. – 528 с. </a:t>
            </a:r>
          </a:p>
          <a:p>
            <a:pPr marL="0" indent="0" algn="just">
              <a:buNone/>
            </a:pPr>
            <a:r>
              <a:rPr lang="ru-RU" dirty="0">
                <a:latin typeface="Times New Roman" panose="02020603050405020304" pitchFamily="18" charset="0"/>
                <a:cs typeface="Times New Roman" panose="02020603050405020304" pitchFamily="18" charset="0"/>
              </a:rPr>
              <a:t>3. </a:t>
            </a:r>
            <a:r>
              <a:rPr lang="ru-RU" dirty="0" err="1">
                <a:latin typeface="Times New Roman" panose="02020603050405020304" pitchFamily="18" charset="0"/>
                <a:cs typeface="Times New Roman" panose="02020603050405020304" pitchFamily="18" charset="0"/>
              </a:rPr>
              <a:t>Дидковская</a:t>
            </a:r>
            <a:r>
              <a:rPr lang="ru-RU" dirty="0">
                <a:latin typeface="Times New Roman" panose="02020603050405020304" pitchFamily="18" charset="0"/>
                <a:cs typeface="Times New Roman" panose="02020603050405020304" pitchFamily="18" charset="0"/>
              </a:rPr>
              <a:t> С. П. Подготовка и проведение отдельных видов судебной </a:t>
            </a:r>
            <a:r>
              <a:rPr lang="ru-RU" dirty="0" err="1">
                <a:latin typeface="Times New Roman" panose="02020603050405020304" pitchFamily="18" charset="0"/>
                <a:cs typeface="Times New Roman" panose="02020603050405020304" pitchFamily="18" charset="0"/>
              </a:rPr>
              <a:t>зкспертизы</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Дидковская</a:t>
            </a:r>
            <a:r>
              <a:rPr lang="ru-RU" dirty="0">
                <a:latin typeface="Times New Roman" panose="02020603050405020304" pitchFamily="18" charset="0"/>
                <a:cs typeface="Times New Roman" panose="02020603050405020304" pitchFamily="18" charset="0"/>
              </a:rPr>
              <a:t> С. П., Клименко Н. И., </a:t>
            </a:r>
            <a:r>
              <a:rPr lang="ru-RU" dirty="0" err="1">
                <a:latin typeface="Times New Roman" panose="02020603050405020304" pitchFamily="18" charset="0"/>
                <a:cs typeface="Times New Roman" panose="02020603050405020304" pitchFamily="18" charset="0"/>
              </a:rPr>
              <a:t>Лисиченко</a:t>
            </a:r>
            <a:r>
              <a:rPr lang="ru-RU" dirty="0">
                <a:latin typeface="Times New Roman" panose="02020603050405020304" pitchFamily="18" charset="0"/>
                <a:cs typeface="Times New Roman" panose="02020603050405020304" pitchFamily="18" charset="0"/>
              </a:rPr>
              <a:t> В. К. – Киев, 1997. – 267 c. </a:t>
            </a:r>
          </a:p>
          <a:p>
            <a:pPr marL="0" indent="0" algn="just">
              <a:buNone/>
            </a:pPr>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Вандер</a:t>
            </a:r>
            <a:r>
              <a:rPr lang="ru-RU" dirty="0">
                <a:latin typeface="Times New Roman" panose="02020603050405020304" pitchFamily="18" charset="0"/>
                <a:cs typeface="Times New Roman" panose="02020603050405020304" pitchFamily="18" charset="0"/>
              </a:rPr>
              <a:t> М. Б. Криминалистическая </a:t>
            </a:r>
            <a:r>
              <a:rPr lang="ru-RU" dirty="0" err="1">
                <a:latin typeface="Times New Roman" panose="02020603050405020304" pitchFamily="18" charset="0"/>
                <a:cs typeface="Times New Roman" panose="02020603050405020304" pitchFamily="18" charset="0"/>
              </a:rPr>
              <a:t>зкспертиза</a:t>
            </a:r>
            <a:r>
              <a:rPr lang="ru-RU" dirty="0">
                <a:latin typeface="Times New Roman" panose="02020603050405020304" pitchFamily="18" charset="0"/>
                <a:cs typeface="Times New Roman" panose="02020603050405020304" pitchFamily="18" charset="0"/>
              </a:rPr>
              <a:t> материалов, веществ, изделий / М. </a:t>
            </a:r>
            <a:r>
              <a:rPr lang="ru-RU" dirty="0" err="1">
                <a:latin typeface="Times New Roman" panose="02020603050405020304" pitchFamily="18" charset="0"/>
                <a:cs typeface="Times New Roman" panose="02020603050405020304" pitchFamily="18" charset="0"/>
              </a:rPr>
              <a:t>Вандер</a:t>
            </a:r>
            <a:r>
              <a:rPr lang="ru-RU" dirty="0">
                <a:latin typeface="Times New Roman" panose="02020603050405020304" pitchFamily="18" charset="0"/>
                <a:cs typeface="Times New Roman" panose="02020603050405020304" pitchFamily="18" charset="0"/>
              </a:rPr>
              <a:t>. – Питер, 2001. – 289 с. </a:t>
            </a:r>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30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8052" y="1129938"/>
            <a:ext cx="9774454" cy="3438187"/>
          </a:xfrm>
        </p:spPr>
        <p:txBody>
          <a:bodyPr>
            <a:noAutofit/>
          </a:bodyPr>
          <a:lstStyle/>
          <a:p>
            <a:pPr algn="just"/>
            <a:r>
              <a:rPr lang="uk-UA"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uk-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	</a:t>
            </a:r>
            <a:r>
              <a:rPr lang="uk-UA" sz="2800" b="1" dirty="0">
                <a:latin typeface="Times New Roman" panose="02020603050405020304" pitchFamily="18" charset="0"/>
                <a:cs typeface="Times New Roman" panose="02020603050405020304" pitchFamily="18" charset="0"/>
              </a:rPr>
              <a:t>Стаття 245 кримінального процесуального Кодексу України «Отримання зразків для експертизи»:</a:t>
            </a:r>
            <a:br>
              <a:rPr lang="uk-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	1. У разі необхідності отримання зразків для проведення експертизи вони відбира­ються стороною кримінального провадження, яка звернулася за проведенням експер­тизи або за клопотанням якої експертиза призначена слідчим суддею. У випадку, якщо проведення експертизи доручено судом, відібрання зразків для її проведення здійсню­ється судом або за його дорученням залученим спеціалістом.</a:t>
            </a:r>
            <a:endParaRPr lang="uk-UA"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1554480" y="222069"/>
            <a:ext cx="10515600" cy="584775"/>
          </a:xfrm>
          <a:prstGeom prst="rect">
            <a:avLst/>
          </a:prstGeom>
          <a:noFill/>
        </p:spPr>
        <p:txBody>
          <a:bodyPr wrap="square" rtlCol="0">
            <a:spAutoFit/>
          </a:bodyPr>
          <a:lstStyle/>
          <a:p>
            <a:pPr algn="ctr"/>
            <a:r>
              <a:rPr lang="uk-UA" sz="3200" b="1" i="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Загальні положення</a:t>
            </a:r>
            <a:endParaRPr lang="ru-RU" sz="3200" b="1" i="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34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33600" y="493550"/>
            <a:ext cx="9242156" cy="5262979"/>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2. Порядок відібрання зразків з речей і документів встановлюється згідно з поло­женнями про тимчасовий доступ до речей і документів.</a:t>
            </a:r>
            <a:br>
              <a:rPr lang="uk-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	3. Відбирання біологічних зразків у особи здійснюється за правилами, передбаче­ними статтею 241 КПК. У разі відмови особи добровільно надати біологічні зразки слідчий суддя, суд за клопотанням сторони кримінального провадження, що роз­глядається в порядку, передбаченому статтями 160–166 КПК, має право дозво­лити слідчому, прокурору (або зобов'язати їх, якщо клопотання було подано стороною захисту) здійснити відбирання біологічних зразків примусово. </a:t>
            </a:r>
          </a:p>
        </p:txBody>
      </p:sp>
    </p:spTree>
    <p:extLst>
      <p:ext uri="{BB962C8B-B14F-4D97-AF65-F5344CB8AC3E}">
        <p14:creationId xmlns:p14="http://schemas.microsoft.com/office/powerpoint/2010/main" val="3310533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43790" y="645925"/>
            <a:ext cx="9938084" cy="3637317"/>
          </a:xfrm>
        </p:spPr>
        <p:txBody>
          <a:bodyPr>
            <a:noAutofit/>
          </a:bodyPr>
          <a:lstStyle/>
          <a:p>
            <a:pPr marL="0" indent="0" algn="just">
              <a:buNone/>
            </a:pPr>
            <a:r>
              <a:rPr lang="uk-UA" sz="2800" dirty="0">
                <a:latin typeface="Times New Roman" panose="02020603050405020304" pitchFamily="18" charset="0"/>
                <a:cs typeface="Times New Roman" panose="02020603050405020304" pitchFamily="18" charset="0"/>
              </a:rPr>
              <a:t>	</a:t>
            </a:r>
            <a:r>
              <a:rPr lang="uk-UA" sz="2800" b="1" dirty="0">
                <a:latin typeface="Times New Roman" panose="02020603050405020304" pitchFamily="18" charset="0"/>
                <a:cs typeface="Times New Roman" panose="02020603050405020304" pitchFamily="18" charset="0"/>
              </a:rPr>
              <a:t>Отримання зразків для експертизи </a:t>
            </a:r>
            <a:r>
              <a:rPr lang="uk-UA" sz="2800" dirty="0">
                <a:latin typeface="Times New Roman" panose="02020603050405020304" pitchFamily="18" charset="0"/>
                <a:cs typeface="Times New Roman" panose="02020603050405020304" pitchFamily="18" charset="0"/>
              </a:rPr>
              <a:t>— слідча дія, яка полягає у вилученні і фіксації матеріальних об'єктів, необхідних для експертної ідентифікації або визначення групової належності особи, речових доказів чи документів, необхідних для проведення експертного дослідження.</a:t>
            </a:r>
          </a:p>
          <a:p>
            <a:pPr marL="0" indent="0" algn="just">
              <a:buNone/>
            </a:pPr>
            <a:r>
              <a:rPr lang="uk-UA" sz="2800" dirty="0">
                <a:latin typeface="Times New Roman" panose="02020603050405020304" pitchFamily="18" charset="0"/>
                <a:cs typeface="Times New Roman" panose="02020603050405020304" pitchFamily="18" charset="0"/>
              </a:rPr>
              <a:t>	Під </a:t>
            </a:r>
            <a:r>
              <a:rPr lang="uk-UA" sz="2800" b="1" dirty="0">
                <a:latin typeface="Times New Roman" panose="02020603050405020304" pitchFamily="18" charset="0"/>
                <a:cs typeface="Times New Roman" panose="02020603050405020304" pitchFamily="18" charset="0"/>
              </a:rPr>
              <a:t>зразками для експертного дослідження</a:t>
            </a:r>
            <a:r>
              <a:rPr lang="uk-UA" sz="2800" dirty="0">
                <a:latin typeface="Times New Roman" panose="02020603050405020304" pitchFamily="18" charset="0"/>
                <a:cs typeface="Times New Roman" panose="02020603050405020304" pitchFamily="18" charset="0"/>
              </a:rPr>
              <a:t> розуміють речовини або предмети, а також їх матеріально фіксовані відображення, котрі характеризують властивості певних об'єктів чи осіб, що підлягають експертному дослідженню (відбитки пальців рук, взуття, зліпки зубів, проби крові, слини, зразки почерку, шрифту друкарської машинки та інші).</a:t>
            </a:r>
          </a:p>
        </p:txBody>
      </p:sp>
    </p:spTree>
    <p:extLst>
      <p:ext uri="{BB962C8B-B14F-4D97-AF65-F5344CB8AC3E}">
        <p14:creationId xmlns:p14="http://schemas.microsoft.com/office/powerpoint/2010/main" val="831263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52862" y="164663"/>
            <a:ext cx="9565105" cy="966306"/>
          </a:xfrm>
        </p:spPr>
        <p:txBody>
          <a:bodyPr>
            <a:noAutofit/>
          </a:bodyPr>
          <a:lstStyle/>
          <a:p>
            <a:pPr marL="0" indent="0" algn="ctr">
              <a:buNone/>
            </a:pPr>
            <a:r>
              <a:rPr lang="uk-UA" sz="2800" b="1" dirty="0">
                <a:latin typeface="Times New Roman" panose="02020603050405020304" pitchFamily="18" charset="0"/>
                <a:cs typeface="Times New Roman" panose="02020603050405020304" pitchFamily="18" charset="0"/>
              </a:rPr>
              <a:t>У широкому розумінні зразками для порівняльного дослідження є:</a:t>
            </a:r>
          </a:p>
        </p:txBody>
      </p:sp>
      <p:sp>
        <p:nvSpPr>
          <p:cNvPr id="2" name="Прямоугольник 1"/>
          <p:cNvSpPr/>
          <p:nvPr/>
        </p:nvSpPr>
        <p:spPr>
          <a:xfrm>
            <a:off x="2073442" y="1245457"/>
            <a:ext cx="9585158" cy="4832092"/>
          </a:xfrm>
          <a:prstGeom prst="rect">
            <a:avLst/>
          </a:prstGeom>
        </p:spPr>
        <p:txBody>
          <a:bodyPr wrap="square">
            <a:spAutoFit/>
          </a:bodyPr>
          <a:lstStyle/>
          <a:p>
            <a:pPr marL="457200" indent="-457200" algn="just">
              <a:buFont typeface="Wingdings" panose="05000000000000000000" pitchFamily="2" charset="2"/>
              <a:buChar char="§"/>
            </a:pPr>
            <a:r>
              <a:rPr lang="uk-UA" sz="2800" dirty="0">
                <a:latin typeface="Times New Roman" panose="02020603050405020304" pitchFamily="18" charset="0"/>
                <a:cs typeface="Times New Roman" panose="02020603050405020304" pitchFamily="18" charset="0"/>
              </a:rPr>
              <a:t>зразки матеріалу або речовини (крові, волосся тощо);</a:t>
            </a:r>
          </a:p>
          <a:p>
            <a:pPr marL="457200" indent="-457200" algn="just">
              <a:buFont typeface="Wingdings" panose="05000000000000000000" pitchFamily="2" charset="2"/>
              <a:buChar char="§"/>
            </a:pPr>
            <a:r>
              <a:rPr lang="uk-UA" sz="2800" dirty="0">
                <a:latin typeface="Times New Roman" panose="02020603050405020304" pitchFamily="18" charset="0"/>
                <a:cs typeface="Times New Roman" panose="02020603050405020304" pitchFamily="18" charset="0"/>
              </a:rPr>
              <a:t>зразки - безпосередні відображення (відбитки пальців тощо);</a:t>
            </a:r>
          </a:p>
          <a:p>
            <a:pPr marL="457200" indent="-457200" algn="just">
              <a:buFont typeface="Wingdings" panose="05000000000000000000" pitchFamily="2" charset="2"/>
              <a:buChar char="§"/>
            </a:pPr>
            <a:r>
              <a:rPr lang="uk-UA" sz="2800" dirty="0">
                <a:latin typeface="Times New Roman" panose="02020603050405020304" pitchFamily="18" charset="0"/>
                <a:cs typeface="Times New Roman" panose="02020603050405020304" pitchFamily="18" charset="0"/>
              </a:rPr>
              <a:t>зразки - складні відображення навику як своєрідного прояву динамічного стереотипу, вираженого в почерку, професійних прийомах тощо;</a:t>
            </a:r>
          </a:p>
          <a:p>
            <a:pPr marL="457200" indent="-457200" algn="just">
              <a:buFont typeface="Wingdings" panose="05000000000000000000" pitchFamily="2" charset="2"/>
              <a:buChar char="§"/>
            </a:pPr>
            <a:r>
              <a:rPr lang="uk-UA" sz="2800" dirty="0">
                <a:latin typeface="Times New Roman" panose="02020603050405020304" pitchFamily="18" charset="0"/>
                <a:cs typeface="Times New Roman" panose="02020603050405020304" pitchFamily="18" charset="0"/>
              </a:rPr>
              <a:t>зразки - фотозображення (альбоми для впізнання злочинців тощо);</a:t>
            </a:r>
          </a:p>
          <a:p>
            <a:pPr marL="457200" indent="-457200" algn="just">
              <a:buFont typeface="Wingdings" panose="05000000000000000000" pitchFamily="2" charset="2"/>
              <a:buChar char="§"/>
            </a:pPr>
            <a:r>
              <a:rPr lang="uk-UA" sz="2800" dirty="0">
                <a:latin typeface="Times New Roman" panose="02020603050405020304" pitchFamily="18" charset="0"/>
                <a:cs typeface="Times New Roman" panose="02020603050405020304" pitchFamily="18" charset="0"/>
              </a:rPr>
              <a:t>зразки - “середні проби” і інші зразки, які можуть бути порівняльними об’єктами при встановленні групової приналежності (сорт, клас, вид тощо).</a:t>
            </a:r>
          </a:p>
        </p:txBody>
      </p:sp>
    </p:spTree>
    <p:extLst>
      <p:ext uri="{BB962C8B-B14F-4D97-AF65-F5344CB8AC3E}">
        <p14:creationId xmlns:p14="http://schemas.microsoft.com/office/powerpoint/2010/main" val="247019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16768" y="297009"/>
            <a:ext cx="9998243" cy="4106549"/>
          </a:xfrm>
        </p:spPr>
        <p:txBody>
          <a:bodyPr>
            <a:noAutofit/>
          </a:bodyPr>
          <a:lstStyle/>
          <a:p>
            <a:pPr marL="0" indent="0" algn="just">
              <a:buNone/>
            </a:pPr>
            <a:r>
              <a:rPr lang="uk-UA" sz="2400" dirty="0">
                <a:latin typeface="Times New Roman" panose="02020603050405020304" pitchFamily="18" charset="0"/>
                <a:cs typeface="Times New Roman" panose="02020603050405020304" pitchFamily="18" charset="0"/>
              </a:rPr>
              <a:t>	</a:t>
            </a:r>
            <a:r>
              <a:rPr lang="uk-UA" sz="2400" b="1" dirty="0">
                <a:latin typeface="Times New Roman" panose="02020603050405020304" pitchFamily="18" charset="0"/>
                <a:cs typeface="Times New Roman" panose="02020603050405020304" pitchFamily="18" charset="0"/>
              </a:rPr>
              <a:t>Види зразків:</a:t>
            </a:r>
          </a:p>
          <a:p>
            <a:pPr marL="0" indent="0" algn="just">
              <a:buNone/>
            </a:pPr>
            <a:r>
              <a:rPr lang="uk-UA" sz="2400" dirty="0">
                <a:latin typeface="Times New Roman" panose="02020603050405020304" pitchFamily="18" charset="0"/>
                <a:cs typeface="Times New Roman" panose="02020603050405020304" pitchFamily="18" charset="0"/>
              </a:rPr>
              <a:t>	Залежно від часу виникнення й умов отримання зразки поділяються на три групи: вільні, умовно вільні та експериментальні.</a:t>
            </a:r>
          </a:p>
          <a:p>
            <a:pPr marL="0" indent="0" algn="just">
              <a:buNone/>
            </a:pPr>
            <a:r>
              <a:rPr lang="uk-UA" sz="2400" dirty="0">
                <a:latin typeface="Times New Roman" panose="02020603050405020304" pitchFamily="18" charset="0"/>
                <a:cs typeface="Times New Roman" panose="02020603050405020304" pitchFamily="18" charset="0"/>
              </a:rPr>
              <a:t>	</a:t>
            </a:r>
            <a:r>
              <a:rPr lang="uk-UA" sz="2400" b="1" dirty="0">
                <a:latin typeface="Times New Roman" panose="02020603050405020304" pitchFamily="18" charset="0"/>
                <a:cs typeface="Times New Roman" panose="02020603050405020304" pitchFamily="18" charset="0"/>
              </a:rPr>
              <a:t>Вільні зразки </a:t>
            </a:r>
            <a:r>
              <a:rPr lang="uk-UA" sz="2400" dirty="0">
                <a:latin typeface="Times New Roman" panose="02020603050405020304" pitchFamily="18" charset="0"/>
                <a:cs typeface="Times New Roman" panose="02020603050405020304" pitchFamily="18" charset="0"/>
              </a:rPr>
              <a:t>- це зразки, створені поза розслідуваним кримінальним провадженням (напри­клад, власноручно написана автобіографія, щоденники та інші рукописні документи).</a:t>
            </a:r>
          </a:p>
          <a:p>
            <a:pPr marL="0" indent="0" algn="just">
              <a:buNone/>
            </a:pPr>
            <a:r>
              <a:rPr lang="uk-UA" sz="2400" dirty="0">
                <a:latin typeface="Times New Roman" panose="02020603050405020304" pitchFamily="18" charset="0"/>
                <a:cs typeface="Times New Roman" panose="02020603050405020304" pitchFamily="18" charset="0"/>
              </a:rPr>
              <a:t>	</a:t>
            </a:r>
            <a:r>
              <a:rPr lang="uk-UA" sz="2400" b="1" dirty="0">
                <a:latin typeface="Times New Roman" panose="02020603050405020304" pitchFamily="18" charset="0"/>
                <a:cs typeface="Times New Roman" panose="02020603050405020304" pitchFamily="18" charset="0"/>
              </a:rPr>
              <a:t>Умовно вільні зразки </a:t>
            </a:r>
            <a:r>
              <a:rPr lang="uk-UA" sz="2400" dirty="0">
                <a:latin typeface="Times New Roman" panose="02020603050405020304" pitchFamily="18" charset="0"/>
                <a:cs typeface="Times New Roman" panose="02020603050405020304" pitchFamily="18" charset="0"/>
              </a:rPr>
              <a:t>створюються в процесі розслідування, але не винятково з метою їх отримання. Це можуть бути зразки почерку, які містяться у з'явленні із зізнанням, кло­потаннях підозрюваного та в інших складених в період слідства документах, за умови, що особа (автор) не знає, що такі будуть досліджуватись експертом.</a:t>
            </a:r>
          </a:p>
          <a:p>
            <a:pPr marL="0" indent="0" algn="just">
              <a:buNone/>
            </a:pPr>
            <a:r>
              <a:rPr lang="uk-UA" sz="2400" dirty="0">
                <a:latin typeface="Times New Roman" panose="02020603050405020304" pitchFamily="18" charset="0"/>
                <a:cs typeface="Times New Roman" panose="02020603050405020304" pitchFamily="18" charset="0"/>
              </a:rPr>
              <a:t>	</a:t>
            </a:r>
            <a:r>
              <a:rPr lang="uk-UA" sz="2400" b="1" dirty="0">
                <a:latin typeface="Times New Roman" panose="02020603050405020304" pitchFamily="18" charset="0"/>
                <a:cs typeface="Times New Roman" panose="02020603050405020304" pitchFamily="18" charset="0"/>
              </a:rPr>
              <a:t>Експериментальні зразки </a:t>
            </a:r>
            <a:r>
              <a:rPr lang="uk-UA" sz="2400" dirty="0">
                <a:latin typeface="Times New Roman" panose="02020603050405020304" pitchFamily="18" charset="0"/>
                <a:cs typeface="Times New Roman" panose="02020603050405020304" pitchFamily="18" charset="0"/>
              </a:rPr>
              <a:t>- це матеріальні об'єкти, одержувані слідчим у процесі розслідування за допомогою проведення спеціальної слідчої дії - одержання зразків для експертизи.</a:t>
            </a:r>
          </a:p>
          <a:p>
            <a:pPr marL="0" indent="0" algn="just">
              <a:buNone/>
            </a:pPr>
            <a:endParaRPr lang="ru-RU" sz="2400" dirty="0"/>
          </a:p>
        </p:txBody>
      </p:sp>
    </p:spTree>
    <p:extLst>
      <p:ext uri="{BB962C8B-B14F-4D97-AF65-F5344CB8AC3E}">
        <p14:creationId xmlns:p14="http://schemas.microsoft.com/office/powerpoint/2010/main" val="1411857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93329" y="290133"/>
            <a:ext cx="9365272" cy="3006520"/>
          </a:xfrm>
        </p:spPr>
        <p:txBody>
          <a:bodyPr>
            <a:noAutofit/>
          </a:bodyPr>
          <a:lstStyle/>
          <a:p>
            <a:pPr marL="0" indent="0" algn="just">
              <a:buNone/>
            </a:pPr>
            <a:r>
              <a:rPr lang="uk-UA" sz="2700" dirty="0">
                <a:latin typeface="Times New Roman" panose="02020603050405020304" pitchFamily="18" charset="0"/>
                <a:cs typeface="Times New Roman" panose="02020603050405020304" pitchFamily="18" charset="0"/>
              </a:rPr>
              <a:t>	</a:t>
            </a:r>
            <a:r>
              <a:rPr lang="uk-UA" sz="2700" b="1" dirty="0">
                <a:latin typeface="Times New Roman" panose="02020603050405020304" pitchFamily="18" charset="0"/>
                <a:cs typeface="Times New Roman" panose="02020603050405020304" pitchFamily="18" charset="0"/>
              </a:rPr>
              <a:t>Одержання зразків для експертного дослідження </a:t>
            </a:r>
            <a:r>
              <a:rPr lang="uk-UA" sz="2700" dirty="0">
                <a:latin typeface="Times New Roman" panose="02020603050405020304" pitchFamily="18" charset="0"/>
                <a:cs typeface="Times New Roman" panose="02020603050405020304" pitchFamily="18" charset="0"/>
              </a:rPr>
              <a:t>— слідча дія, що полягає в одер­жанні експериментальним шляхом у підозрюваного, обвинуваченого, свідка або інших осіб об'єктів, що є продуктами життєдіяльності їхнього організму, або від утворюваних ними об'єктів чи від об'єктів, що відображають властивості відповідних предметів, частин предметів, речовин або їх матеріально фіксованих відбитків, необхідних для порівняння з речовими доказами з метою ідентифікації або встановлення їх групової належності.</a:t>
            </a:r>
          </a:p>
          <a:p>
            <a:pPr marL="0" indent="0" algn="just">
              <a:buNone/>
            </a:pPr>
            <a:r>
              <a:rPr lang="uk-UA" sz="2700" dirty="0">
                <a:latin typeface="Times New Roman" panose="02020603050405020304" pitchFamily="18" charset="0"/>
                <a:cs typeface="Times New Roman" panose="02020603050405020304" pitchFamily="18" charset="0"/>
              </a:rPr>
              <a:t>	У разі потреби слідчий має право винести постанову про вилучення або відібрання зразків почерку та інших зразків, необхідних для експертного дослідження. У цьому разі отримання зразків є процесуальною дією, яка полягає в отриманні порівняльних матеріалів для експертного дослідження.</a:t>
            </a:r>
          </a:p>
          <a:p>
            <a:pPr marL="0" indent="0" algn="just">
              <a:buNone/>
            </a:pPr>
            <a:r>
              <a:rPr lang="uk-UA" sz="2700" dirty="0">
                <a:latin typeface="Times New Roman" panose="02020603050405020304" pitchFamily="18" charset="0"/>
                <a:cs typeface="Times New Roman" panose="02020603050405020304" pitchFamily="18" charset="0"/>
              </a:rPr>
              <a:t>	</a:t>
            </a:r>
            <a:endParaRPr lang="ru-RU" sz="2700" dirty="0"/>
          </a:p>
        </p:txBody>
      </p:sp>
    </p:spTree>
    <p:extLst>
      <p:ext uri="{BB962C8B-B14F-4D97-AF65-F5344CB8AC3E}">
        <p14:creationId xmlns:p14="http://schemas.microsoft.com/office/powerpoint/2010/main" val="206691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1297" y="362323"/>
            <a:ext cx="9521683" cy="3150899"/>
          </a:xfrm>
        </p:spPr>
        <p:txBody>
          <a:bodyPr>
            <a:noAutofit/>
          </a:bodyPr>
          <a:lstStyle/>
          <a:p>
            <a:pPr marL="0" indent="0" algn="just">
              <a:buNone/>
            </a:pPr>
            <a:r>
              <a:rPr lang="uk-UA" sz="2800" dirty="0">
                <a:latin typeface="Times New Roman" panose="02020603050405020304" pitchFamily="18" charset="0"/>
                <a:cs typeface="Times New Roman" panose="02020603050405020304" pitchFamily="18" charset="0"/>
              </a:rPr>
              <a:t>		Відбирання біологічних зразків у особи здійснюється за правилами </a:t>
            </a:r>
            <a:r>
              <a:rPr lang="uk-UA" sz="2800" dirty="0" err="1">
                <a:latin typeface="Times New Roman" panose="02020603050405020304" pitchFamily="18" charset="0"/>
                <a:cs typeface="Times New Roman" panose="02020603050405020304" pitchFamily="18" charset="0"/>
              </a:rPr>
              <a:t>освідування</a:t>
            </a:r>
            <a:r>
              <a:rPr lang="uk-UA" sz="2800" dirty="0">
                <a:latin typeface="Times New Roman" panose="02020603050405020304" pitchFamily="18" charset="0"/>
                <a:cs typeface="Times New Roman" panose="02020603050405020304" pitchFamily="18" charset="0"/>
              </a:rPr>
              <a:t> (ст. 241 КПК), на  під­ставі постанови прокурора та, за необхідності, за участю судово-медичного експерта або лікаря.</a:t>
            </a:r>
          </a:p>
          <a:p>
            <a:pPr marL="0" indent="0" algn="just">
              <a:buNone/>
            </a:pPr>
            <a:r>
              <a:rPr lang="uk-UA" sz="2800" dirty="0">
                <a:latin typeface="Times New Roman" panose="02020603050405020304" pitchFamily="18" charset="0"/>
                <a:cs typeface="Times New Roman" panose="02020603050405020304" pitchFamily="18" charset="0"/>
              </a:rPr>
              <a:t>	Для отримання зразків для експертизи сторони кримінального провадження мають право звернутися до слідчого судді під час досудового розслідування чи суду під час судового провадження із клопотанням про тимчасовий доступ до речей і документів.</a:t>
            </a:r>
          </a:p>
          <a:p>
            <a:pPr marL="0" indent="0" algn="just">
              <a:buNone/>
            </a:pPr>
            <a:r>
              <a:rPr lang="uk-UA" sz="2800" dirty="0">
                <a:latin typeface="Times New Roman" panose="02020603050405020304" pitchFamily="18" charset="0"/>
                <a:cs typeface="Times New Roman" panose="02020603050405020304" pitchFamily="18" charset="0"/>
              </a:rPr>
              <a:t>	Примусове вилучення зразків здійснюється на підставі ухвали слідчого судді про тим­часовий доступ до речей і документів.</a:t>
            </a:r>
          </a:p>
          <a:p>
            <a:pPr marL="0" indent="0" algn="just">
              <a:buNone/>
            </a:pPr>
            <a:r>
              <a:rPr lang="uk-UA" sz="2800" dirty="0">
                <a:latin typeface="Times New Roman" panose="02020603050405020304" pitchFamily="18" charset="0"/>
                <a:cs typeface="Times New Roman" panose="02020603050405020304" pitchFamily="18" charset="0"/>
              </a:rPr>
              <a:t>Присутність понятих визначається слідчим.</a:t>
            </a:r>
          </a:p>
          <a:p>
            <a:pPr marL="0" indent="0" algn="just">
              <a:buNone/>
            </a:pPr>
            <a:endParaRPr lang="ru-RU" sz="2800" dirty="0"/>
          </a:p>
        </p:txBody>
      </p:sp>
    </p:spTree>
    <p:extLst>
      <p:ext uri="{BB962C8B-B14F-4D97-AF65-F5344CB8AC3E}">
        <p14:creationId xmlns:p14="http://schemas.microsoft.com/office/powerpoint/2010/main" val="2912860511"/>
      </p:ext>
    </p:extLst>
  </p:cSld>
  <p:clrMapOvr>
    <a:masterClrMapping/>
  </p:clrMapOvr>
</p:sld>
</file>

<file path=ppt/theme/theme1.xml><?xml version="1.0" encoding="utf-8"?>
<a:theme xmlns:a="http://schemas.openxmlformats.org/drawingml/2006/main" name="Легкий дым">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464</TotalTime>
  <Words>399</Words>
  <Application>Microsoft Office PowerPoint</Application>
  <PresentationFormat>Широкоэкранный</PresentationFormat>
  <Paragraphs>80</Paragraphs>
  <Slides>20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Century Gothic</vt:lpstr>
      <vt:lpstr>Times New Roman</vt:lpstr>
      <vt:lpstr>Wingdings</vt:lpstr>
      <vt:lpstr>Wingdings 3</vt:lpstr>
      <vt:lpstr>幼圆</vt:lpstr>
      <vt:lpstr>Легкий дым</vt:lpstr>
      <vt:lpstr>     Участь спеціаліста в отриманні зразків для експертизи</vt:lpstr>
      <vt:lpstr>План:</vt:lpstr>
      <vt:lpstr>   Стаття 245 кримінального процесуального Кодексу України «Отримання зразків для експертизи»:  1. У разі необхідності отримання зразків для проведення експертизи вони відбира­ються стороною кримінального провадження, яка звернулася за проведенням експер­тизи або за клопотанням якої експертиза призначена слідчим суддею. У випадку, якщо проведення експертизи доручено судом, відібрання зразків для її проведення здійсню­ється судом або за його дорученням залученим спеціалістом.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Відбір зразків хімічних речовин</vt:lpstr>
      <vt:lpstr>Презентация PowerPoint</vt:lpstr>
      <vt:lpstr>3. Відбір зразків ґрунту </vt:lpstr>
      <vt:lpstr>Презентация PowerPoint</vt:lpstr>
      <vt:lpstr>Презентация PowerPoint</vt:lpstr>
      <vt:lpstr>5. Відбір експериментальних зразків почерку </vt:lpstr>
      <vt:lpstr>Презентация PowerPoint</vt:lpstr>
      <vt:lpstr>6. Список використаних джерел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Участь спеціаліста в отриманні зразків для експертизи</dc:title>
  <dc:creator>Пользователь Windows</dc:creator>
  <cp:lastModifiedBy>Пользователь</cp:lastModifiedBy>
  <cp:revision>45</cp:revision>
  <dcterms:created xsi:type="dcterms:W3CDTF">2017-05-11T18:59:46Z</dcterms:created>
  <dcterms:modified xsi:type="dcterms:W3CDTF">2018-11-06T13:28:04Z</dcterms:modified>
</cp:coreProperties>
</file>