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2" r:id="rId8"/>
    <p:sldId id="263" r:id="rId9"/>
    <p:sldId id="264" r:id="rId10"/>
    <p:sldId id="265" r:id="rId11"/>
    <p:sldId id="266" r:id="rId12"/>
    <p:sldId id="28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5" r:id="rId23"/>
    <p:sldId id="277" r:id="rId24"/>
    <p:sldId id="278" r:id="rId25"/>
    <p:sldId id="279" r:id="rId26"/>
    <p:sldId id="286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uk-UA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A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0" y="-14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96092-9057-40B5-83B5-2CE3A2328551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8A15-76DC-4176-962B-DAD2BF0434A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D6AE4-0C0D-4E54-85AF-B15CDB9A2F56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B07F3-10AE-411B-85D2-B06869E313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A79F-9CA5-43C3-9696-0F2B2A5CA546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A8B4-483D-4C89-9608-1B48A17DC6B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1378-46C4-4D4C-8CD5-7FCB6962E27C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3662A-2AE7-4DFB-9501-7446B6ED91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3E5AD-4443-4596-B98E-BC002FDA9101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80392-4AD9-44C1-9372-13E43C340D2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D231-3860-47BD-B9A3-3D42C25359EA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21283-299F-4CF7-92D3-6EEB55EC7E8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9962-4A2B-4864-BE94-A37A09FD76F6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E1D3-2DBB-45F5-AB59-15AA51E4062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C12F9-E0BC-42D7-A0FC-76F0CD0FB300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E82A7-C7EA-4307-BB87-47BCB078EE7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89FA-B898-4DCD-9442-8DB674525D4B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8637B-FC60-441F-9BAD-ADCF1148E18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D11CD-A573-4010-A4CF-BA2CDAF0951F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8F960-881E-42F4-BC4D-032FAA8F7F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735BC-1822-4540-841C-D23082F73D73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52036-4D27-4E49-B6FA-3D7D04DCA2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323E5-D7A9-47CC-BE90-5D6BA3C4C673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EA66B-ECD5-448A-9297-B72E08193E3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56658-618E-4BAE-9802-BDAF73025833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0AAB-1DCD-4134-9BDD-43793BEE645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38EC-3EDE-487D-A0B5-E800E63AD0EE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F4F5A-B19C-48E6-8E1D-3B646C072F3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42BE-9939-4755-AE1C-260C1271BE4E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BD149-633B-4C1B-8D3B-7BF98E0119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CBE2-0CF9-4D51-ADB8-E72A767D45E0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A7F87-8C2A-440C-AC91-FFFEDDE85D3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29353-7356-4265-94CA-B9B498C85525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444D-DDD1-4A4F-A8EF-7DD6672371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376DFEC7-3D6A-44DA-BE28-5DA906B72EE4}" type="datetimeFigureOut">
              <a:rPr lang="uk-UA"/>
              <a:pPr>
                <a:defRPr/>
              </a:pPr>
              <a:t>30.11.2020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B6B5235-049A-4582-936F-B0BA214E9C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6" r:id="rId14"/>
    <p:sldLayoutId id="2147483711" r:id="rId15"/>
    <p:sldLayoutId id="2147483712" r:id="rId16"/>
    <p:sldLayoutId id="214748371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3E5E08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3E5E08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3E5E08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3E5E08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3E5E0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F%D0%B0%D0%BC'%D1%8F%D1%82%D0%BD%D0%B8%D0%BA_%D0%91%D0%B8%D1%82%D0%B2%D1%96_%D0%BD%D0%B0%D1%80%D0%BE%D0%B4%D1%96%D0%B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http://img-fotki.yandex.ru/get/6437/137106206.290/0_ae932_869647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-12700"/>
            <a:ext cx="8351838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4" y="5524500"/>
            <a:ext cx="8070850" cy="12509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Тема 9. Держава та право Німеччини (ХIX ст. – на поч. ХХ ст.)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1"/>
          </p:nvPr>
        </p:nvSpPr>
        <p:spPr>
          <a:xfrm>
            <a:off x="0" y="5157788"/>
            <a:ext cx="251520" cy="215428"/>
          </a:xfrm>
        </p:spPr>
        <p:txBody>
          <a:bodyPr/>
          <a:lstStyle/>
          <a:p>
            <a:pPr indent="0" algn="just">
              <a:spcAft>
                <a:spcPct val="0"/>
              </a:spcAft>
              <a:buNone/>
            </a:pPr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644008" cy="35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44009" y="20589"/>
            <a:ext cx="4499991" cy="2328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60-х роках XIX ст. для об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єднання Німеччини Пруссія активно використовувала війни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068960"/>
            <a:ext cx="9144000" cy="1152128"/>
          </a:xfrm>
          <a:prstGeom prst="rect">
            <a:avLst/>
          </a:prstGeom>
          <a:solidFill>
            <a:srgbClr val="0052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1864 р. у союзі з Австрією Пруссія завдала поразки Данії, до Пруссії було приєднано Шлезвіг, до  Австрії – Гольштейн.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365104"/>
            <a:ext cx="9143999" cy="11521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1866 р. Пруссія у союзі з Італією розпочала війну з Австрією. Війна </a:t>
            </a:r>
            <a:r>
              <a:rPr lang="uk-UA" sz="2400" dirty="0"/>
              <a:t>закінчилася поразкою Австрії та виходом її з Німецького союзу.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5661248"/>
            <a:ext cx="9143998" cy="10801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1870 р.  Пруссія розв'язала </a:t>
            </a:r>
            <a:r>
              <a:rPr lang="uk-UA" sz="2400" dirty="0"/>
              <a:t>війну проти </a:t>
            </a:r>
            <a:r>
              <a:rPr lang="uk-UA" sz="2400" dirty="0" smtClean="0"/>
              <a:t>Франції. Здобувши перемогу, Пруссія приєднала промислово розвинені провінції Ельзас і Лотарингію.  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3644900"/>
            <a:ext cx="8461375" cy="29527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457200" algn="just">
              <a:spcAft>
                <a:spcPct val="0"/>
              </a:spcAft>
              <a:buClr>
                <a:srgbClr val="3E5E08"/>
              </a:buClr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1866 р. був утворений</a:t>
            </a: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Північно-Німецький союз, </a:t>
            </a: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якого увійшли 28 німецьких держав.</a:t>
            </a:r>
          </a:p>
          <a:p>
            <a:pPr indent="457200" algn="just">
              <a:spcAft>
                <a:spcPct val="0"/>
              </a:spcAft>
              <a:buClr>
                <a:srgbClr val="3E5E08"/>
              </a:buClr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1867 році була прийнята </a:t>
            </a: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конституція Північно-Німецького союзу</a:t>
            </a: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466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4292600"/>
            <a:ext cx="8413750" cy="23050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marL="285750" indent="457200">
              <a:spcBef>
                <a:spcPct val="20000"/>
              </a:spcBef>
            </a:pPr>
            <a:r>
              <a:rPr lang="uk-UA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 січня 1871 р. у парадному залі Версальського палацу  король Пруссії був проголошений німецьким імператором під ім'ям Вільгельма I. Таким чином було утворено нову (другу) Німецьку імперію</a:t>
            </a:r>
            <a:r>
              <a:rPr lang="uk-UA" sz="2900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900" cap="none" dirty="0" smtClean="0">
              <a:ln>
                <a:noFill/>
              </a:ln>
            </a:endParaRPr>
          </a:p>
        </p:txBody>
      </p:sp>
      <p:pic>
        <p:nvPicPr>
          <p:cNvPr id="30723" name="Рисунок 1" descr="http://ukrmap.su/program2010/wh9/vsesvit_history_9_files/image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"/>
            <a:ext cx="57912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D:\ІДПЗК_2015\Коросько\Вільгельм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213" y="425450"/>
            <a:ext cx="2890837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3" descr="&amp;Icy;&amp;zcy;&amp;dcy;&amp;a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119438"/>
            <a:ext cx="5268913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194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0" algn="ctr">
              <a:spcAft>
                <a:spcPct val="0"/>
              </a:spcAft>
              <a:buClr>
                <a:srgbClr val="3E5E08"/>
              </a:buClr>
              <a:buFont typeface="Wingdings 3" pitchFamily="18" charset="2"/>
              <a:buNone/>
            </a:pP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Імперська конституція 1871 р.</a:t>
            </a:r>
            <a:endParaRPr lang="uk-UA" sz="3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Aft>
                <a:spcPct val="0"/>
              </a:spcAft>
              <a:buClr>
                <a:srgbClr val="3E5E08"/>
              </a:buClr>
              <a:buFont typeface="Wingdings 3" pitchFamily="18" charset="2"/>
              <a:buNone/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закріпила утворення "федеративної" німецької імперії у складі 25 земель: з них 22 монархії (в т.ч. 4 королівства (Пруссія, Баварія, Саксонія, Вюртемберг), 18 герцогств і графств і 3 вільних міста (Любек, Бремен, Гамбург)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475" y="1412875"/>
            <a:ext cx="5724525" cy="4537075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6350" indent="0"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призначати послів і посадових осіб імперії, в тому числі канцлера </a:t>
            </a:r>
          </a:p>
          <a:p>
            <a:pPr marL="635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скликати та розпускати союзну раду та рейхстаг</a:t>
            </a:r>
          </a:p>
          <a:p>
            <a:pPr marL="6350" inden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розробляти і обнародувати закони, наглядати за їх виконанням, видавати розпорядження та укази. </a:t>
            </a:r>
          </a:p>
        </p:txBody>
      </p:sp>
      <p:pic>
        <p:nvPicPr>
          <p:cNvPr id="32770" name="Picture 2" descr="640px-Wilhelm_I_Friedrich_Ludw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3436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250825" y="-141288"/>
            <a:ext cx="88931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Головою імперії був </a:t>
            </a:r>
            <a:r>
              <a:rPr lang="uk-UA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кайзер (імператор)</a:t>
            </a: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Він представляв державу у міжнародних відносинах і мав широкі повноваження: </a:t>
            </a:r>
            <a:endParaRPr lang="uk-UA">
              <a:latin typeface="Century Gothic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80000"/>
              <a:buFont typeface="Wingdings 3" pitchFamily="18" charset="2"/>
              <a:buNone/>
            </a:pP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згодою Союзної ради </a:t>
            </a:r>
          </a:p>
          <a:p>
            <a:pPr algn="l">
              <a:buClr>
                <a:schemeClr val="tx1"/>
              </a:buClr>
              <a:buSzPct val="80000"/>
              <a:buFont typeface="Wingdings 3" pitchFamily="18" charset="2"/>
              <a:buNone/>
            </a:pP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імператор оголошував війну, укладав мир та угоди.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283968" y="1484784"/>
            <a:ext cx="4860030" cy="5357982"/>
          </a:xfrm>
          <a:custGeom>
            <a:avLst/>
            <a:gdLst>
              <a:gd name="connsiteX0" fmla="*/ 0 w 8175922"/>
              <a:gd name="connsiteY0" fmla="*/ 0 h 3053725"/>
              <a:gd name="connsiteX1" fmla="*/ 8175922 w 8175922"/>
              <a:gd name="connsiteY1" fmla="*/ 0 h 3053725"/>
              <a:gd name="connsiteX2" fmla="*/ 8175922 w 8175922"/>
              <a:gd name="connsiteY2" fmla="*/ 3053725 h 3053725"/>
              <a:gd name="connsiteX3" fmla="*/ 0 w 8175922"/>
              <a:gd name="connsiteY3" fmla="*/ 3053725 h 3053725"/>
              <a:gd name="connsiteX4" fmla="*/ 0 w 8175922"/>
              <a:gd name="connsiteY4" fmla="*/ 0 h 305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922" h="3053725">
                <a:moveTo>
                  <a:pt x="0" y="0"/>
                </a:moveTo>
                <a:lnTo>
                  <a:pt x="8175922" y="0"/>
                </a:lnTo>
                <a:lnTo>
                  <a:pt x="8175922" y="3053725"/>
                </a:lnTo>
                <a:lnTo>
                  <a:pt x="0" y="3053725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1920" tIns="121920" rIns="121920" bIns="121920" anchor="ctr"/>
          <a:lstStyle/>
          <a:p>
            <a:pPr algn="l"/>
            <a:r>
              <a:rPr lang="uk-UA" sz="32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Імперський канцлер</a:t>
            </a:r>
            <a:r>
              <a:rPr lang="uk-UA" sz="32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(рейхсканцлер) – виконував функції уряду імперії, очолював усі імперські відомства та установи (крім військового та військо-морського), був головою бундесрату.</a:t>
            </a:r>
            <a:endParaRPr lang="ru-RU" sz="32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6" name="Picture 2" descr="640px-Otto_von_Bismar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33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3813"/>
            <a:ext cx="5551488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429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6350" indent="0" algn="just">
              <a:spcAft>
                <a:spcPct val="0"/>
              </a:spcAft>
              <a:buNone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Бундесрат не обирався, як рейхстаг, а формувався представниками князівств, земель, вільних міст. Зокрема, Пруссія мала 17 голосів, Баварія - шість, Саксонія, Вюртемберг - по чотири 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голоси… Союзна рада затверджувала закони, мала право законодавчої ініціативи, право розпуску рейхстагу за згодою імператора, вирішення конфліктів між землями,  брала учать у призначенні вищих посадових осіб імперії.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56232"/>
            <a:ext cx="3312368" cy="3084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Союзна рада (</a:t>
            </a:r>
            <a:r>
              <a:rPr lang="uk-UA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бундесрат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була органом представництва держав, що входили до 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союзу 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мала спершу 58 голосів, а згодом - 61</a:t>
            </a:r>
            <a:r>
              <a:rPr lang="uk-UA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2571744"/>
          </a:xfrm>
          <a:solidFill>
            <a:srgbClr val="FFC000"/>
          </a:solidFill>
        </p:spPr>
        <p:txBody>
          <a:bodyPr/>
          <a:lstStyle/>
          <a:p>
            <a:pPr marL="6350" indent="0" algn="just">
              <a:buFont typeface="Wingdings 3" pitchFamily="18" charset="2"/>
              <a:buNone/>
            </a:pPr>
            <a:r>
              <a:rPr lang="uk-UA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Рейхстаг</a:t>
            </a:r>
            <a:r>
              <a:rPr lang="uk-UA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формувався на основі загальних виборів і мав повноваження розробляти та схвалювати закони, затверджувати бюджет, міжнародні угоди, брати участь у вирішення спорів між землями, звертатися з петиціями до союзної ради.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st017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45"/>
            <a:ext cx="5937449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5618163" y="3429000"/>
            <a:ext cx="34909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Усі закони, прийняті рейхстагом, мали затверджуватися бундесратом.</a:t>
            </a:r>
            <a:endParaRPr lang="uk-UA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6307138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6100" y="0"/>
            <a:ext cx="47879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6350" indent="0">
              <a:spcAft>
                <a:spcPct val="0"/>
              </a:spcAft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Конституція розмежувала повноваження імперії та земель. Імперським органам належало вирішення питань армії, флоту, зовнішньої політики, митниці і торгівлі, пошти, телеграфу, залізниць, судноплавства тощо. Встановлювалося, що імперські закони мають перевагу над законами земель.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219700" cy="6858000"/>
          </a:xfrm>
        </p:spPr>
        <p:txBody>
          <a:bodyPr/>
          <a:lstStyle/>
          <a:p>
            <a:pPr marL="6350" indent="457200">
              <a:spcAft>
                <a:spcPct val="0"/>
              </a:spcAft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Конституція закріпила панування прусського королівства в імперії: прусський король став німецьким імператором, у союзній раді Пруссії було відведено 17 з 58 місць, посаду канцлера заміщав міністр-президент Пруссії, з 1862 по 1890 р. — </a:t>
            </a: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Отто фон Бісмарк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одна з найбільших політичних фігур Німеччини XIX в.</a:t>
            </a:r>
          </a:p>
        </p:txBody>
      </p:sp>
      <p:pic>
        <p:nvPicPr>
          <p:cNvPr id="37890" name="Рисунок 4" descr="http://100dorog.ru/upload/images/bismar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475" y="692150"/>
            <a:ext cx="4073525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-12700"/>
            <a:ext cx="6948487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2051050" cy="1524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  <a:endParaRPr lang="uk-UA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0" y="4724400"/>
            <a:ext cx="9144000" cy="2089150"/>
          </a:xfrm>
          <a:solidFill>
            <a:srgbClr val="FFFFCC"/>
          </a:solidFill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1. Об’єднання Німеччини на чолі з Пруссією	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2. Конституція 1871 р.</a:t>
            </a:r>
          </a:p>
          <a:p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3. Розвиток права Німецької імперії</a:t>
            </a:r>
            <a:endParaRPr lang="uk-UA" b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3" y="1714488"/>
            <a:ext cx="3571868" cy="356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1500174"/>
          </a:xfrm>
        </p:spPr>
        <p:txBody>
          <a:bodyPr>
            <a:normAutofit/>
          </a:bodyPr>
          <a:lstStyle/>
          <a:p>
            <a:pPr marL="6350" indent="0" algn="ctr">
              <a:lnSpc>
                <a:spcPct val="90000"/>
              </a:lnSpc>
              <a:spcAft>
                <a:spcPct val="0"/>
              </a:spcAft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Конституції не було глави, присвяченій правам і свободам німців. Разом із тим найбільша глава XI була присвячена "військовій справі імперії".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6250"/>
            <a:ext cx="34925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Прямоугольник 1"/>
          <p:cNvSpPr>
            <a:spLocks noChangeArrowheads="1"/>
          </p:cNvSpPr>
          <p:nvPr/>
        </p:nvSpPr>
        <p:spPr bwMode="auto">
          <a:xfrm>
            <a:off x="3419475" y="1844675"/>
            <a:ext cx="24479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50" algn="l" defTabSz="457200">
              <a:spcBef>
                <a:spcPct val="20000"/>
              </a:spcBef>
              <a:buClr>
                <a:srgbClr val="FFFFFF"/>
              </a:buClr>
              <a:buSzPct val="80000"/>
            </a:pP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Загалом, об'єднання Німеччини сприяло її бурхливому економічну розвитку.</a:t>
            </a:r>
            <a:r>
              <a:rPr lang="uk-UA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dirty="0">
              <a:solidFill>
                <a:srgbClr val="3E5E08"/>
              </a:solidFill>
              <a:latin typeface="Century Gothic" pitchFamily="34" charset="0"/>
            </a:endParaRPr>
          </a:p>
        </p:txBody>
      </p:sp>
      <p:sp>
        <p:nvSpPr>
          <p:cNvPr id="38917" name="Прямоугольник 3"/>
          <p:cNvSpPr>
            <a:spLocks noChangeArrowheads="1"/>
          </p:cNvSpPr>
          <p:nvPr/>
        </p:nvSpPr>
        <p:spPr bwMode="auto">
          <a:xfrm>
            <a:off x="30163" y="5357826"/>
            <a:ext cx="91138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350" algn="ctr" defTabSz="457200">
              <a:spcBef>
                <a:spcPct val="20000"/>
              </a:spcBef>
              <a:buClr>
                <a:srgbClr val="FFFFFF"/>
              </a:buClr>
              <a:buSzPct val="80000"/>
            </a:pP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Протягом кількох десятиліть країна перетворилася на одну з передових  індустріально розвитих країн Європи і світу.</a:t>
            </a:r>
            <a:endParaRPr lang="uk-UA" sz="2000" dirty="0">
              <a:solidFill>
                <a:srgbClr val="3E5E08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indent="457200" algn="r"/>
            <a:r>
              <a:rPr lang="uk-UA" b="1" cap="none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НІМЕЦЬКИЙ ЦИВІЛЬНИЙ КОДЕКС </a:t>
            </a:r>
            <a:br>
              <a:rPr lang="uk-UA" b="1" cap="none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cap="none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1896 Р. </a:t>
            </a:r>
            <a:endParaRPr lang="uk-UA" b="1" cap="none" smtClean="0">
              <a:ln>
                <a:noFill/>
              </a:ln>
            </a:endParaRP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4929190" y="1336675"/>
            <a:ext cx="4214810" cy="4235465"/>
          </a:xfrm>
        </p:spPr>
        <p:txBody>
          <a:bodyPr/>
          <a:lstStyle/>
          <a:p>
            <a:pPr marL="0" indent="0">
              <a:lnSpc>
                <a:spcPct val="120000"/>
              </a:lnSpc>
              <a:buFont typeface="Wingdings 3" pitchFamily="18" charset="2"/>
              <a:buNone/>
            </a:pPr>
            <a:r>
              <a:rPr lang="uk-UA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Цивільний кодекс став першою і найбільшою в історії Німеччини загально-німецькою кодифікацією цивільного права. </a:t>
            </a:r>
            <a:endParaRPr lang="uk-UA" dirty="0" smtClean="0">
              <a:solidFill>
                <a:schemeClr val="bg1"/>
              </a:solidFill>
            </a:endParaRPr>
          </a:p>
        </p:txBody>
      </p:sp>
      <p:pic>
        <p:nvPicPr>
          <p:cNvPr id="39939" name="Picture 2" descr="Bürgerliches_Gesetzbuch_für_das_Deutsche_Rei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501540"/>
            <a:ext cx="4475162" cy="628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3851275" y="900113"/>
            <a:ext cx="52927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Німецький цивільний кодекс складається із загальної частини і 4 розділів: речове, зобов'язальне, шлюбно-сімейне і спадкове право.</a:t>
            </a:r>
          </a:p>
        </p:txBody>
      </p:sp>
      <p:sp>
        <p:nvSpPr>
          <p:cNvPr id="40962" name="Прямоугольник 5"/>
          <p:cNvSpPr>
            <a:spLocks noChangeArrowheads="1"/>
          </p:cNvSpPr>
          <p:nvPr/>
        </p:nvSpPr>
        <p:spPr bwMode="auto">
          <a:xfrm>
            <a:off x="0" y="4437063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Загальна частина містить норми про фізичних та юридичних осіб, види юридичних осіб, форми організації і припинення їх діяльності, правоздатність, речі, юридичні угоди, 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терміни </a:t>
            </a:r>
            <a:r>
              <a:rPr lang="uk-UA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давнини.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0"/>
            <a:ext cx="293846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ъект 2"/>
          <p:cNvSpPr>
            <a:spLocks noGrp="1"/>
          </p:cNvSpPr>
          <p:nvPr>
            <p:ph idx="1"/>
          </p:nvPr>
        </p:nvSpPr>
        <p:spPr>
          <a:xfrm>
            <a:off x="0" y="4508500"/>
            <a:ext cx="9144000" cy="2349500"/>
          </a:xfrm>
        </p:spPr>
        <p:txBody>
          <a:bodyPr/>
          <a:lstStyle/>
          <a:p>
            <a:pPr marL="6350" indent="0" algn="ctr">
              <a:buFont typeface="Wingdings 3" pitchFamily="18" charset="2"/>
              <a:buNone/>
            </a:pPr>
            <a:r>
              <a:rPr lang="uk-UA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Договір наймання робочої сили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гарантував робітнику збереження робочого місця і зарплати у разі хвороби чи особливих сімейних обставин, зобов'язував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наймача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піклуватися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безпеку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праці.</a:t>
            </a:r>
            <a:r>
              <a:rPr lang="uk-UA" dirty="0" smtClean="0">
                <a:latin typeface="Arial" charset="0"/>
                <a:cs typeface="Times New Roman" pitchFamily="18" charset="0"/>
              </a:rPr>
              <a:t>. </a:t>
            </a:r>
            <a:endParaRPr lang="uk-UA" dirty="0" smtClean="0"/>
          </a:p>
        </p:txBody>
      </p:sp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3362325" y="-15875"/>
            <a:ext cx="578008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50" defTabSz="457200">
              <a:spcBef>
                <a:spcPct val="20000"/>
              </a:spcBef>
              <a:buClr>
                <a:srgbClr val="FFFFFF"/>
              </a:buClr>
              <a:buSzPct val="80000"/>
            </a:pP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Другий розділ присвячений </a:t>
            </a:r>
            <a:r>
              <a:rPr lang="uk-UA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зобов'язальному праву, </a:t>
            </a: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зокрема договорам як традиційним (купівля, позика, товариство), так і новим (наймання робочої сили, парі та ін.)., вказуються умови  дійсності договорів, форми їх укладання. </a:t>
            </a:r>
          </a:p>
        </p:txBody>
      </p:sp>
      <p:pic>
        <p:nvPicPr>
          <p:cNvPr id="41987" name="Picture 2" descr="Deutsches Reichsgesetzblatt 1896 021 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ъект 2"/>
          <p:cNvSpPr>
            <a:spLocks noGrp="1"/>
          </p:cNvSpPr>
          <p:nvPr>
            <p:ph idx="1"/>
          </p:nvPr>
        </p:nvSpPr>
        <p:spPr>
          <a:xfrm>
            <a:off x="-32" y="3314700"/>
            <a:ext cx="9144000" cy="3543300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spcAft>
                <a:spcPct val="0"/>
              </a:spcAft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Власник земельної ділянки володів також повітряним простором над ділянкою і надрами, за винятком корисних копалин, що мають державне значення (метали, вугілля, сіль). 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ct val="0"/>
              </a:spcAft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Докладно  регламентувалися різні форми застави нерухомості і рухомих речей.</a:t>
            </a:r>
            <a:endParaRPr lang="uk-UA" sz="3200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40386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67020" y="15874"/>
            <a:ext cx="6577012" cy="3341688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25000"/>
                <a:lumOff val="75000"/>
              </a:schemeClr>
            </a:solidFill>
          </a:ln>
        </p:spPr>
        <p:txBody>
          <a:bodyPr>
            <a:spAutoFit/>
          </a:bodyPr>
          <a:lstStyle/>
          <a:p>
            <a:pPr marL="285750" indent="449263" algn="l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itchFamily="18" charset="2"/>
              <a:buChar char=""/>
            </a:pP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3 розділі розглядалися інститути </a:t>
            </a:r>
            <a:r>
              <a:rPr lang="uk-UA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володіння і власності. </a:t>
            </a: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Зазначалися</a:t>
            </a:r>
            <a:r>
              <a:rPr lang="uk-UA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повноваження власника (</a:t>
            </a:r>
            <a:r>
              <a:rPr lang="uk-UA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розпоряджатися </a:t>
            </a: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річчю на свій розсуд, усувати інших осіб від впливу на неї).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2700"/>
            <a:ext cx="32766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лилиния 2"/>
          <p:cNvSpPr/>
          <p:nvPr/>
        </p:nvSpPr>
        <p:spPr>
          <a:xfrm>
            <a:off x="0" y="0"/>
            <a:ext cx="5867400" cy="2852738"/>
          </a:xfrm>
          <a:custGeom>
            <a:avLst/>
            <a:gdLst>
              <a:gd name="connsiteX0" fmla="*/ 0 w 9144000"/>
              <a:gd name="connsiteY0" fmla="*/ 127397 h 764366"/>
              <a:gd name="connsiteX1" fmla="*/ 127397 w 9144000"/>
              <a:gd name="connsiteY1" fmla="*/ 0 h 764366"/>
              <a:gd name="connsiteX2" fmla="*/ 9016603 w 9144000"/>
              <a:gd name="connsiteY2" fmla="*/ 0 h 764366"/>
              <a:gd name="connsiteX3" fmla="*/ 9144000 w 9144000"/>
              <a:gd name="connsiteY3" fmla="*/ 127397 h 764366"/>
              <a:gd name="connsiteX4" fmla="*/ 9144000 w 9144000"/>
              <a:gd name="connsiteY4" fmla="*/ 636969 h 764366"/>
              <a:gd name="connsiteX5" fmla="*/ 9016603 w 9144000"/>
              <a:gd name="connsiteY5" fmla="*/ 764366 h 764366"/>
              <a:gd name="connsiteX6" fmla="*/ 127397 w 9144000"/>
              <a:gd name="connsiteY6" fmla="*/ 764366 h 764366"/>
              <a:gd name="connsiteX7" fmla="*/ 0 w 9144000"/>
              <a:gd name="connsiteY7" fmla="*/ 636969 h 764366"/>
              <a:gd name="connsiteX8" fmla="*/ 0 w 9144000"/>
              <a:gd name="connsiteY8" fmla="*/ 127397 h 76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764366">
                <a:moveTo>
                  <a:pt x="0" y="127397"/>
                </a:moveTo>
                <a:cubicBezTo>
                  <a:pt x="0" y="57038"/>
                  <a:pt x="57038" y="0"/>
                  <a:pt x="127397" y="0"/>
                </a:cubicBezTo>
                <a:lnTo>
                  <a:pt x="9016603" y="0"/>
                </a:lnTo>
                <a:cubicBezTo>
                  <a:pt x="9086962" y="0"/>
                  <a:pt x="9144000" y="57038"/>
                  <a:pt x="9144000" y="127397"/>
                </a:cubicBezTo>
                <a:lnTo>
                  <a:pt x="9144000" y="636969"/>
                </a:lnTo>
                <a:cubicBezTo>
                  <a:pt x="9144000" y="707328"/>
                  <a:pt x="9086962" y="764366"/>
                  <a:pt x="9016603" y="764366"/>
                </a:cubicBezTo>
                <a:lnTo>
                  <a:pt x="127397" y="764366"/>
                </a:lnTo>
                <a:cubicBezTo>
                  <a:pt x="57038" y="764366"/>
                  <a:pt x="0" y="707328"/>
                  <a:pt x="0" y="636969"/>
                </a:cubicBezTo>
                <a:lnTo>
                  <a:pt x="0" y="1273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613" tIns="151613" rIns="151613" bIns="151613" anchor="ctr"/>
          <a:lstStyle/>
          <a:p>
            <a:pPr algn="l"/>
            <a:r>
              <a:rPr lang="uk-UA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4 розділі представлені норми сімейного права про умови вступу до шлюбу, права подружжя, розірвання шлюбу, правове положення дітей, опіку і піклування.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-25400" y="2852738"/>
            <a:ext cx="5892800" cy="1655762"/>
          </a:xfrm>
          <a:custGeom>
            <a:avLst/>
            <a:gdLst>
              <a:gd name="connsiteX0" fmla="*/ 0 w 9144000"/>
              <a:gd name="connsiteY0" fmla="*/ 122403 h 734405"/>
              <a:gd name="connsiteX1" fmla="*/ 122403 w 9144000"/>
              <a:gd name="connsiteY1" fmla="*/ 0 h 734405"/>
              <a:gd name="connsiteX2" fmla="*/ 9021597 w 9144000"/>
              <a:gd name="connsiteY2" fmla="*/ 0 h 734405"/>
              <a:gd name="connsiteX3" fmla="*/ 9144000 w 9144000"/>
              <a:gd name="connsiteY3" fmla="*/ 122403 h 734405"/>
              <a:gd name="connsiteX4" fmla="*/ 9144000 w 9144000"/>
              <a:gd name="connsiteY4" fmla="*/ 612002 h 734405"/>
              <a:gd name="connsiteX5" fmla="*/ 9021597 w 9144000"/>
              <a:gd name="connsiteY5" fmla="*/ 734405 h 734405"/>
              <a:gd name="connsiteX6" fmla="*/ 122403 w 9144000"/>
              <a:gd name="connsiteY6" fmla="*/ 734405 h 734405"/>
              <a:gd name="connsiteX7" fmla="*/ 0 w 9144000"/>
              <a:gd name="connsiteY7" fmla="*/ 612002 h 734405"/>
              <a:gd name="connsiteX8" fmla="*/ 0 w 9144000"/>
              <a:gd name="connsiteY8" fmla="*/ 122403 h 73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734405">
                <a:moveTo>
                  <a:pt x="0" y="122403"/>
                </a:moveTo>
                <a:cubicBezTo>
                  <a:pt x="0" y="54802"/>
                  <a:pt x="54802" y="0"/>
                  <a:pt x="122403" y="0"/>
                </a:cubicBezTo>
                <a:lnTo>
                  <a:pt x="9021597" y="0"/>
                </a:lnTo>
                <a:cubicBezTo>
                  <a:pt x="9089198" y="0"/>
                  <a:pt x="9144000" y="54802"/>
                  <a:pt x="9144000" y="122403"/>
                </a:cubicBezTo>
                <a:lnTo>
                  <a:pt x="9144000" y="612002"/>
                </a:lnTo>
                <a:cubicBezTo>
                  <a:pt x="9144000" y="679603"/>
                  <a:pt x="9089198" y="734405"/>
                  <a:pt x="9021597" y="734405"/>
                </a:cubicBezTo>
                <a:lnTo>
                  <a:pt x="122403" y="734405"/>
                </a:lnTo>
                <a:cubicBezTo>
                  <a:pt x="54802" y="734405"/>
                  <a:pt x="0" y="679603"/>
                  <a:pt x="0" y="612002"/>
                </a:cubicBezTo>
                <a:lnTo>
                  <a:pt x="0" y="1224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470239"/>
              <a:satOff val="-7671"/>
              <a:lumOff val="4640"/>
              <a:alphaOff val="0"/>
            </a:schemeClr>
          </a:fillRef>
          <a:effectRef idx="0">
            <a:schemeClr val="accent3">
              <a:hueOff val="1470239"/>
              <a:satOff val="-7671"/>
              <a:lumOff val="4640"/>
              <a:alphaOff val="0"/>
            </a:schemeClr>
          </a:effectRef>
          <a:fontRef idx="minor">
            <a:schemeClr val="lt1"/>
          </a:fontRef>
        </p:style>
        <p:txBody>
          <a:bodyPr lIns="150151" tIns="150151" rIns="150151" bIns="150151" anchor="ctr"/>
          <a:lstStyle/>
          <a:p>
            <a:pPr marL="0" lvl="1" algn="l"/>
            <a:r>
              <a:rPr lang="uk-UA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Шлюб був світським. Шлюбний вік становив для дружини 16 років, для чоловіка 21 рік. 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0" y="3109913"/>
            <a:ext cx="9144000" cy="708025"/>
          </a:xfrm>
          <a:custGeom>
            <a:avLst/>
            <a:gdLst>
              <a:gd name="connsiteX0" fmla="*/ 0 w 9144000"/>
              <a:gd name="connsiteY0" fmla="*/ 0 h 708206"/>
              <a:gd name="connsiteX1" fmla="*/ 9144000 w 9144000"/>
              <a:gd name="connsiteY1" fmla="*/ 0 h 708206"/>
              <a:gd name="connsiteX2" fmla="*/ 9144000 w 9144000"/>
              <a:gd name="connsiteY2" fmla="*/ 708206 h 708206"/>
              <a:gd name="connsiteX3" fmla="*/ 0 w 9144000"/>
              <a:gd name="connsiteY3" fmla="*/ 708206 h 708206"/>
              <a:gd name="connsiteX4" fmla="*/ 0 w 9144000"/>
              <a:gd name="connsiteY4" fmla="*/ 0 h 70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08206">
                <a:moveTo>
                  <a:pt x="0" y="0"/>
                </a:moveTo>
                <a:lnTo>
                  <a:pt x="9144000" y="0"/>
                </a:lnTo>
                <a:lnTo>
                  <a:pt x="9144000" y="708206"/>
                </a:lnTo>
                <a:lnTo>
                  <a:pt x="0" y="7082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90322" tIns="38100" rIns="213360" bIns="38100" spcCol="1270"/>
          <a:lstStyle/>
          <a:p>
            <a:pPr marL="0" lvl="1" algn="just" fontAlgn="auto">
              <a:spcAft>
                <a:spcPts val="0"/>
              </a:spcAft>
              <a:defRPr/>
            </a:pP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0" y="4484688"/>
            <a:ext cx="9144000" cy="1536700"/>
          </a:xfrm>
          <a:custGeom>
            <a:avLst/>
            <a:gdLst>
              <a:gd name="connsiteX0" fmla="*/ 0 w 9144000"/>
              <a:gd name="connsiteY0" fmla="*/ 137603 h 825599"/>
              <a:gd name="connsiteX1" fmla="*/ 137603 w 9144000"/>
              <a:gd name="connsiteY1" fmla="*/ 0 h 825599"/>
              <a:gd name="connsiteX2" fmla="*/ 9006397 w 9144000"/>
              <a:gd name="connsiteY2" fmla="*/ 0 h 825599"/>
              <a:gd name="connsiteX3" fmla="*/ 9144000 w 9144000"/>
              <a:gd name="connsiteY3" fmla="*/ 137603 h 825599"/>
              <a:gd name="connsiteX4" fmla="*/ 9144000 w 9144000"/>
              <a:gd name="connsiteY4" fmla="*/ 687996 h 825599"/>
              <a:gd name="connsiteX5" fmla="*/ 9006397 w 9144000"/>
              <a:gd name="connsiteY5" fmla="*/ 825599 h 825599"/>
              <a:gd name="connsiteX6" fmla="*/ 137603 w 9144000"/>
              <a:gd name="connsiteY6" fmla="*/ 825599 h 825599"/>
              <a:gd name="connsiteX7" fmla="*/ 0 w 9144000"/>
              <a:gd name="connsiteY7" fmla="*/ 687996 h 825599"/>
              <a:gd name="connsiteX8" fmla="*/ 0 w 9144000"/>
              <a:gd name="connsiteY8" fmla="*/ 137603 h 82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25599">
                <a:moveTo>
                  <a:pt x="0" y="137603"/>
                </a:moveTo>
                <a:cubicBezTo>
                  <a:pt x="0" y="61607"/>
                  <a:pt x="61607" y="0"/>
                  <a:pt x="137603" y="0"/>
                </a:cubicBezTo>
                <a:lnTo>
                  <a:pt x="9006397" y="0"/>
                </a:lnTo>
                <a:cubicBezTo>
                  <a:pt x="9082393" y="0"/>
                  <a:pt x="9144000" y="61607"/>
                  <a:pt x="9144000" y="137603"/>
                </a:cubicBezTo>
                <a:lnTo>
                  <a:pt x="9144000" y="687996"/>
                </a:lnTo>
                <a:cubicBezTo>
                  <a:pt x="9144000" y="763992"/>
                  <a:pt x="9082393" y="825599"/>
                  <a:pt x="9006397" y="825599"/>
                </a:cubicBezTo>
                <a:lnTo>
                  <a:pt x="137603" y="825599"/>
                </a:lnTo>
                <a:cubicBezTo>
                  <a:pt x="61607" y="825599"/>
                  <a:pt x="0" y="763992"/>
                  <a:pt x="0" y="687996"/>
                </a:cubicBezTo>
                <a:lnTo>
                  <a:pt x="0" y="13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940479"/>
              <a:satOff val="-15342"/>
              <a:lumOff val="9281"/>
              <a:alphaOff val="0"/>
            </a:schemeClr>
          </a:fillRef>
          <a:effectRef idx="0">
            <a:schemeClr val="accent3">
              <a:hueOff val="2940479"/>
              <a:satOff val="-15342"/>
              <a:lumOff val="9281"/>
              <a:alphaOff val="0"/>
            </a:schemeClr>
          </a:effectRef>
          <a:fontRef idx="minor">
            <a:schemeClr val="lt1"/>
          </a:fontRef>
        </p:style>
        <p:txBody>
          <a:bodyPr lIns="154602" tIns="154602" rIns="154602" bIns="154602" anchor="ctr"/>
          <a:lstStyle/>
          <a:p>
            <a:pPr marL="57150" algn="just" defTabSz="400050">
              <a:spcAft>
                <a:spcPct val="20000"/>
              </a:spcAft>
            </a:pPr>
            <a:r>
              <a:rPr lang="uk-UA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Розлучення допускалося лише за особливих обставин наприклад, через грубе порушення шлюбних обов'язків.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0" y="6032500"/>
            <a:ext cx="9144000" cy="825500"/>
          </a:xfrm>
          <a:custGeom>
            <a:avLst/>
            <a:gdLst>
              <a:gd name="connsiteX0" fmla="*/ 0 w 9144000"/>
              <a:gd name="connsiteY0" fmla="*/ 137603 h 825599"/>
              <a:gd name="connsiteX1" fmla="*/ 137603 w 9144000"/>
              <a:gd name="connsiteY1" fmla="*/ 0 h 825599"/>
              <a:gd name="connsiteX2" fmla="*/ 9006397 w 9144000"/>
              <a:gd name="connsiteY2" fmla="*/ 0 h 825599"/>
              <a:gd name="connsiteX3" fmla="*/ 9144000 w 9144000"/>
              <a:gd name="connsiteY3" fmla="*/ 137603 h 825599"/>
              <a:gd name="connsiteX4" fmla="*/ 9144000 w 9144000"/>
              <a:gd name="connsiteY4" fmla="*/ 687996 h 825599"/>
              <a:gd name="connsiteX5" fmla="*/ 9006397 w 9144000"/>
              <a:gd name="connsiteY5" fmla="*/ 825599 h 825599"/>
              <a:gd name="connsiteX6" fmla="*/ 137603 w 9144000"/>
              <a:gd name="connsiteY6" fmla="*/ 825599 h 825599"/>
              <a:gd name="connsiteX7" fmla="*/ 0 w 9144000"/>
              <a:gd name="connsiteY7" fmla="*/ 687996 h 825599"/>
              <a:gd name="connsiteX8" fmla="*/ 0 w 9144000"/>
              <a:gd name="connsiteY8" fmla="*/ 137603 h 82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825599">
                <a:moveTo>
                  <a:pt x="0" y="137603"/>
                </a:moveTo>
                <a:cubicBezTo>
                  <a:pt x="0" y="61607"/>
                  <a:pt x="61607" y="0"/>
                  <a:pt x="137603" y="0"/>
                </a:cubicBezTo>
                <a:lnTo>
                  <a:pt x="9006397" y="0"/>
                </a:lnTo>
                <a:cubicBezTo>
                  <a:pt x="9082393" y="0"/>
                  <a:pt x="9144000" y="61607"/>
                  <a:pt x="9144000" y="137603"/>
                </a:cubicBezTo>
                <a:lnTo>
                  <a:pt x="9144000" y="687996"/>
                </a:lnTo>
                <a:cubicBezTo>
                  <a:pt x="9144000" y="763992"/>
                  <a:pt x="9082393" y="825599"/>
                  <a:pt x="9006397" y="825599"/>
                </a:cubicBezTo>
                <a:lnTo>
                  <a:pt x="137603" y="825599"/>
                </a:lnTo>
                <a:cubicBezTo>
                  <a:pt x="61607" y="825599"/>
                  <a:pt x="0" y="763992"/>
                  <a:pt x="0" y="687996"/>
                </a:cubicBezTo>
                <a:lnTo>
                  <a:pt x="0" y="13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10718"/>
              <a:satOff val="-23013"/>
              <a:lumOff val="13921"/>
              <a:alphaOff val="0"/>
            </a:schemeClr>
          </a:fillRef>
          <a:effectRef idx="0">
            <a:schemeClr val="accent3">
              <a:hueOff val="4410718"/>
              <a:satOff val="-23013"/>
              <a:lumOff val="13921"/>
              <a:alphaOff val="0"/>
            </a:schemeClr>
          </a:effectRef>
          <a:fontRef idx="minor">
            <a:schemeClr val="lt1"/>
          </a:fontRef>
        </p:style>
        <p:txBody>
          <a:bodyPr lIns="154602" tIns="154602" rIns="154602" bIns="154602" anchor="ctr"/>
          <a:lstStyle/>
          <a:p>
            <a:pPr algn="just"/>
            <a:r>
              <a:rPr lang="uk-UA" sz="3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Заборонявся шлюб розлученим через перелюбство.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Группа 2"/>
          <p:cNvGrpSpPr>
            <a:grpSpLocks/>
          </p:cNvGrpSpPr>
          <p:nvPr/>
        </p:nvGrpSpPr>
        <p:grpSpPr bwMode="auto">
          <a:xfrm>
            <a:off x="0" y="290513"/>
            <a:ext cx="9144000" cy="6280150"/>
            <a:chOff x="0" y="289832"/>
            <a:chExt cx="9144000" cy="6280135"/>
          </a:xfrm>
        </p:grpSpPr>
        <p:sp>
          <p:nvSpPr>
            <p:cNvPr id="4" name="Полилиния 3"/>
            <p:cNvSpPr/>
            <p:nvPr/>
          </p:nvSpPr>
          <p:spPr>
            <a:xfrm>
              <a:off x="0" y="289832"/>
              <a:ext cx="9144000" cy="763585"/>
            </a:xfrm>
            <a:custGeom>
              <a:avLst/>
              <a:gdLst>
                <a:gd name="connsiteX0" fmla="*/ 0 w 9144000"/>
                <a:gd name="connsiteY0" fmla="*/ 184340 h 1106016"/>
                <a:gd name="connsiteX1" fmla="*/ 184340 w 9144000"/>
                <a:gd name="connsiteY1" fmla="*/ 0 h 1106016"/>
                <a:gd name="connsiteX2" fmla="*/ 8959660 w 9144000"/>
                <a:gd name="connsiteY2" fmla="*/ 0 h 1106016"/>
                <a:gd name="connsiteX3" fmla="*/ 9144000 w 9144000"/>
                <a:gd name="connsiteY3" fmla="*/ 184340 h 1106016"/>
                <a:gd name="connsiteX4" fmla="*/ 9144000 w 9144000"/>
                <a:gd name="connsiteY4" fmla="*/ 921676 h 1106016"/>
                <a:gd name="connsiteX5" fmla="*/ 8959660 w 9144000"/>
                <a:gd name="connsiteY5" fmla="*/ 1106016 h 1106016"/>
                <a:gd name="connsiteX6" fmla="*/ 184340 w 9144000"/>
                <a:gd name="connsiteY6" fmla="*/ 1106016 h 1106016"/>
                <a:gd name="connsiteX7" fmla="*/ 0 w 9144000"/>
                <a:gd name="connsiteY7" fmla="*/ 921676 h 1106016"/>
                <a:gd name="connsiteX8" fmla="*/ 0 w 9144000"/>
                <a:gd name="connsiteY8" fmla="*/ 184340 h 110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1106016">
                  <a:moveTo>
                    <a:pt x="0" y="184340"/>
                  </a:moveTo>
                  <a:cubicBezTo>
                    <a:pt x="0" y="82532"/>
                    <a:pt x="82532" y="0"/>
                    <a:pt x="184340" y="0"/>
                  </a:cubicBezTo>
                  <a:lnTo>
                    <a:pt x="8959660" y="0"/>
                  </a:lnTo>
                  <a:cubicBezTo>
                    <a:pt x="9061468" y="0"/>
                    <a:pt x="9144000" y="82532"/>
                    <a:pt x="9144000" y="184340"/>
                  </a:cubicBezTo>
                  <a:lnTo>
                    <a:pt x="9144000" y="921676"/>
                  </a:lnTo>
                  <a:cubicBezTo>
                    <a:pt x="9144000" y="1023484"/>
                    <a:pt x="9061468" y="1106016"/>
                    <a:pt x="8959660" y="1106016"/>
                  </a:cubicBezTo>
                  <a:lnTo>
                    <a:pt x="184340" y="1106016"/>
                  </a:lnTo>
                  <a:cubicBezTo>
                    <a:pt x="82532" y="1106016"/>
                    <a:pt x="0" y="1023484"/>
                    <a:pt x="0" y="921676"/>
                  </a:cubicBezTo>
                  <a:lnTo>
                    <a:pt x="0" y="1843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5911" tIns="175911" rIns="175911" bIns="175911" anchor="ctr"/>
            <a:lstStyle/>
            <a:p>
              <a:pPr algn="just" defTabSz="1422400">
                <a:spcAft>
                  <a:spcPct val="35000"/>
                </a:spcAft>
              </a:pPr>
              <a:r>
                <a:rPr lang="uk-UA" sz="32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Закріплювалося  верховенства чоловіка в сім’ї. </a:t>
              </a:r>
              <a:endPara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0" y="1070880"/>
              <a:ext cx="9144000" cy="1925632"/>
            </a:xfrm>
            <a:custGeom>
              <a:avLst/>
              <a:gdLst>
                <a:gd name="connsiteX0" fmla="*/ 0 w 9144000"/>
                <a:gd name="connsiteY0" fmla="*/ 0 h 1925686"/>
                <a:gd name="connsiteX1" fmla="*/ 9144000 w 9144000"/>
                <a:gd name="connsiteY1" fmla="*/ 0 h 1925686"/>
                <a:gd name="connsiteX2" fmla="*/ 9144000 w 9144000"/>
                <a:gd name="connsiteY2" fmla="*/ 1925686 h 1925686"/>
                <a:gd name="connsiteX3" fmla="*/ 0 w 9144000"/>
                <a:gd name="connsiteY3" fmla="*/ 1925686 h 1925686"/>
                <a:gd name="connsiteX4" fmla="*/ 0 w 9144000"/>
                <a:gd name="connsiteY4" fmla="*/ 0 h 192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925686">
                  <a:moveTo>
                    <a:pt x="0" y="0"/>
                  </a:moveTo>
                  <a:lnTo>
                    <a:pt x="9144000" y="0"/>
                  </a:lnTo>
                  <a:lnTo>
                    <a:pt x="9144000" y="1925686"/>
                  </a:lnTo>
                  <a:lnTo>
                    <a:pt x="0" y="19256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90322" tIns="40640" rIns="227584" bIns="40640"/>
            <a:lstStyle/>
            <a:p>
              <a:pPr marL="0" lvl="1" algn="just" defTabSz="1422400">
                <a:spcAft>
                  <a:spcPct val="20000"/>
                </a:spcAft>
              </a:pPr>
              <a:r>
                <a:rPr lang="uk-UA" sz="32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Майно подружжя було спільним, чоловік мав право користуватися і керувати ним. Але дружина могла не підкорятися рішенню чоловіка, якщо він зловживав цим правом. </a:t>
              </a:r>
              <a:endPara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0" y="3187012"/>
              <a:ext cx="9144000" cy="1106485"/>
            </a:xfrm>
            <a:custGeom>
              <a:avLst/>
              <a:gdLst>
                <a:gd name="connsiteX0" fmla="*/ 0 w 9144000"/>
                <a:gd name="connsiteY0" fmla="*/ 184452 h 1106692"/>
                <a:gd name="connsiteX1" fmla="*/ 184452 w 9144000"/>
                <a:gd name="connsiteY1" fmla="*/ 0 h 1106692"/>
                <a:gd name="connsiteX2" fmla="*/ 8959548 w 9144000"/>
                <a:gd name="connsiteY2" fmla="*/ 0 h 1106692"/>
                <a:gd name="connsiteX3" fmla="*/ 9144000 w 9144000"/>
                <a:gd name="connsiteY3" fmla="*/ 184452 h 1106692"/>
                <a:gd name="connsiteX4" fmla="*/ 9144000 w 9144000"/>
                <a:gd name="connsiteY4" fmla="*/ 922240 h 1106692"/>
                <a:gd name="connsiteX5" fmla="*/ 8959548 w 9144000"/>
                <a:gd name="connsiteY5" fmla="*/ 1106692 h 1106692"/>
                <a:gd name="connsiteX6" fmla="*/ 184452 w 9144000"/>
                <a:gd name="connsiteY6" fmla="*/ 1106692 h 1106692"/>
                <a:gd name="connsiteX7" fmla="*/ 0 w 9144000"/>
                <a:gd name="connsiteY7" fmla="*/ 922240 h 1106692"/>
                <a:gd name="connsiteX8" fmla="*/ 0 w 9144000"/>
                <a:gd name="connsiteY8" fmla="*/ 184452 h 110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1106692">
                  <a:moveTo>
                    <a:pt x="0" y="184452"/>
                  </a:moveTo>
                  <a:cubicBezTo>
                    <a:pt x="0" y="82582"/>
                    <a:pt x="82582" y="0"/>
                    <a:pt x="184452" y="0"/>
                  </a:cubicBezTo>
                  <a:lnTo>
                    <a:pt x="8959548" y="0"/>
                  </a:lnTo>
                  <a:cubicBezTo>
                    <a:pt x="9061418" y="0"/>
                    <a:pt x="9144000" y="82582"/>
                    <a:pt x="9144000" y="184452"/>
                  </a:cubicBezTo>
                  <a:lnTo>
                    <a:pt x="9144000" y="922240"/>
                  </a:lnTo>
                  <a:cubicBezTo>
                    <a:pt x="9144000" y="1024110"/>
                    <a:pt x="9061418" y="1106692"/>
                    <a:pt x="8959548" y="1106692"/>
                  </a:cubicBezTo>
                  <a:lnTo>
                    <a:pt x="184452" y="1106692"/>
                  </a:lnTo>
                  <a:cubicBezTo>
                    <a:pt x="82582" y="1106692"/>
                    <a:pt x="0" y="1024110"/>
                    <a:pt x="0" y="922240"/>
                  </a:cubicBezTo>
                  <a:lnTo>
                    <a:pt x="0" y="1844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05359"/>
                <a:satOff val="-11506"/>
                <a:lumOff val="6960"/>
                <a:alphaOff val="0"/>
              </a:schemeClr>
            </a:fillRef>
            <a:effectRef idx="0">
              <a:schemeClr val="accent3">
                <a:hueOff val="2205359"/>
                <a:satOff val="-11506"/>
                <a:lumOff val="6960"/>
                <a:alphaOff val="0"/>
              </a:schemeClr>
            </a:effectRef>
            <a:fontRef idx="minor">
              <a:schemeClr val="lt1"/>
            </a:fontRef>
          </p:style>
          <p:txBody>
            <a:bodyPr lIns="175944" tIns="175944" rIns="175944" bIns="175944" anchor="ctr"/>
            <a:lstStyle/>
            <a:p>
              <a:pPr algn="just" defTabSz="1422400">
                <a:spcAft>
                  <a:spcPct val="35000"/>
                </a:spcAft>
              </a:pPr>
              <a:r>
                <a:rPr lang="uk-UA" sz="32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Заміжні жінки володіли майновою дієздатністю. </a:t>
              </a:r>
              <a:endPara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0" y="4428434"/>
              <a:ext cx="9144000" cy="1160460"/>
            </a:xfrm>
            <a:custGeom>
              <a:avLst/>
              <a:gdLst>
                <a:gd name="connsiteX0" fmla="*/ 0 w 9144000"/>
                <a:gd name="connsiteY0" fmla="*/ 0 h 1272911"/>
                <a:gd name="connsiteX1" fmla="*/ 9144000 w 9144000"/>
                <a:gd name="connsiteY1" fmla="*/ 0 h 1272911"/>
                <a:gd name="connsiteX2" fmla="*/ 9144000 w 9144000"/>
                <a:gd name="connsiteY2" fmla="*/ 1272911 h 1272911"/>
                <a:gd name="connsiteX3" fmla="*/ 0 w 9144000"/>
                <a:gd name="connsiteY3" fmla="*/ 1272911 h 1272911"/>
                <a:gd name="connsiteX4" fmla="*/ 0 w 9144000"/>
                <a:gd name="connsiteY4" fmla="*/ 0 h 127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272911">
                  <a:moveTo>
                    <a:pt x="0" y="0"/>
                  </a:moveTo>
                  <a:lnTo>
                    <a:pt x="9144000" y="0"/>
                  </a:lnTo>
                  <a:lnTo>
                    <a:pt x="9144000" y="1272911"/>
                  </a:lnTo>
                  <a:lnTo>
                    <a:pt x="0" y="12729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90322" tIns="40640" rIns="227584" bIns="40640"/>
            <a:lstStyle/>
            <a:p>
              <a:pPr marL="0" lvl="1" algn="just" defTabSz="1422400">
                <a:spcAft>
                  <a:spcPct val="20000"/>
                </a:spcAft>
              </a:pPr>
              <a:r>
                <a:rPr lang="uk-UA" sz="32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Неповнолітні діти (до 21 року) перебували під батьківською владою.</a:t>
              </a:r>
              <a:endParaRPr lang="ru-RU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0" y="5588894"/>
              <a:ext cx="9144000" cy="981073"/>
            </a:xfrm>
            <a:custGeom>
              <a:avLst/>
              <a:gdLst>
                <a:gd name="connsiteX0" fmla="*/ 0 w 9144000"/>
                <a:gd name="connsiteY0" fmla="*/ 240520 h 1443091"/>
                <a:gd name="connsiteX1" fmla="*/ 240520 w 9144000"/>
                <a:gd name="connsiteY1" fmla="*/ 0 h 1443091"/>
                <a:gd name="connsiteX2" fmla="*/ 8903480 w 9144000"/>
                <a:gd name="connsiteY2" fmla="*/ 0 h 1443091"/>
                <a:gd name="connsiteX3" fmla="*/ 9144000 w 9144000"/>
                <a:gd name="connsiteY3" fmla="*/ 240520 h 1443091"/>
                <a:gd name="connsiteX4" fmla="*/ 9144000 w 9144000"/>
                <a:gd name="connsiteY4" fmla="*/ 1202571 h 1443091"/>
                <a:gd name="connsiteX5" fmla="*/ 8903480 w 9144000"/>
                <a:gd name="connsiteY5" fmla="*/ 1443091 h 1443091"/>
                <a:gd name="connsiteX6" fmla="*/ 240520 w 9144000"/>
                <a:gd name="connsiteY6" fmla="*/ 1443091 h 1443091"/>
                <a:gd name="connsiteX7" fmla="*/ 0 w 9144000"/>
                <a:gd name="connsiteY7" fmla="*/ 1202571 h 1443091"/>
                <a:gd name="connsiteX8" fmla="*/ 0 w 9144000"/>
                <a:gd name="connsiteY8" fmla="*/ 240520 h 144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1443091">
                  <a:moveTo>
                    <a:pt x="0" y="240520"/>
                  </a:moveTo>
                  <a:cubicBezTo>
                    <a:pt x="0" y="107684"/>
                    <a:pt x="107684" y="0"/>
                    <a:pt x="240520" y="0"/>
                  </a:cubicBezTo>
                  <a:lnTo>
                    <a:pt x="8903480" y="0"/>
                  </a:lnTo>
                  <a:cubicBezTo>
                    <a:pt x="9036316" y="0"/>
                    <a:pt x="9144000" y="107684"/>
                    <a:pt x="9144000" y="240520"/>
                  </a:cubicBezTo>
                  <a:lnTo>
                    <a:pt x="9144000" y="1202571"/>
                  </a:lnTo>
                  <a:cubicBezTo>
                    <a:pt x="9144000" y="1335407"/>
                    <a:pt x="9036316" y="1443091"/>
                    <a:pt x="8903480" y="1443091"/>
                  </a:cubicBezTo>
                  <a:lnTo>
                    <a:pt x="240520" y="1443091"/>
                  </a:lnTo>
                  <a:cubicBezTo>
                    <a:pt x="107684" y="1443091"/>
                    <a:pt x="0" y="1335407"/>
                    <a:pt x="0" y="1202571"/>
                  </a:cubicBezTo>
                  <a:lnTo>
                    <a:pt x="0" y="24052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410718"/>
                <a:satOff val="-23013"/>
                <a:lumOff val="13921"/>
                <a:alphaOff val="0"/>
              </a:schemeClr>
            </a:fillRef>
            <a:effectRef idx="0">
              <a:schemeClr val="accent3">
                <a:hueOff val="4410718"/>
                <a:satOff val="-23013"/>
                <a:lumOff val="13921"/>
                <a:alphaOff val="0"/>
              </a:schemeClr>
            </a:effectRef>
            <a:fontRef idx="minor">
              <a:schemeClr val="lt1"/>
            </a:fontRef>
          </p:style>
          <p:txBody>
            <a:bodyPr lIns="192366" tIns="192366" rIns="192366" bIns="192366" spcCol="1270" anchor="ctr"/>
            <a:lstStyle/>
            <a:p>
              <a:pPr algn="just" defTabSz="1422400" fontAlgn="auto">
                <a:spcAft>
                  <a:spcPct val="35000"/>
                </a:spcAft>
                <a:defRPr/>
              </a:pPr>
              <a:r>
                <a:rPr lang="uk-UA" sz="32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</a:t>
              </a:r>
              <a:r>
                <a:rPr lang="uk-UA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Влада батька обмежувалася владою матері і опікунського суду.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ъект 2"/>
          <p:cNvSpPr>
            <a:spLocks noGrp="1"/>
          </p:cNvSpPr>
          <p:nvPr>
            <p:ph idx="1"/>
          </p:nvPr>
        </p:nvSpPr>
        <p:spPr>
          <a:xfrm>
            <a:off x="34925" y="3933825"/>
            <a:ext cx="9109075" cy="2735263"/>
          </a:xfrm>
        </p:spPr>
        <p:txBody>
          <a:bodyPr/>
          <a:lstStyle/>
          <a:p>
            <a:pPr marL="0" algn="just">
              <a:spcBef>
                <a:spcPct val="0"/>
              </a:spcBef>
              <a:spcAft>
                <a:spcPct val="0"/>
              </a:spcAft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Свобода заповіту обмежувалася лише в інтересах найближчих родичів. Діти, батьки і чоловік або дружина спадкодавця, відсторонені від спадкування заповітом, могли вимагати від спадкоємця обов'язкової частки спадщини, яка дорівнювала половині вартості їх частки при спадкуванні за законом.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2786050" cy="294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Прямоугольник 1"/>
          <p:cNvSpPr>
            <a:spLocks noChangeArrowheads="1"/>
          </p:cNvSpPr>
          <p:nvPr/>
        </p:nvSpPr>
        <p:spPr bwMode="auto">
          <a:xfrm>
            <a:off x="2786050" y="465138"/>
            <a:ext cx="63579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l" defTabSz="457200">
              <a:buClr>
                <a:srgbClr val="FFFFFF"/>
              </a:buClr>
              <a:buSzPct val="80000"/>
              <a:buFont typeface="Wingdings 3" pitchFamily="18" charset="2"/>
              <a:buChar char=""/>
            </a:pPr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Регламентувалося спадкування за законом і за заповітом. За відсутності близьких родичів спадкоємцями померлого ставали родичі будь-яких віддалених ступенів. Серед спадкоємців перевагу </a:t>
            </a:r>
            <a:r>
              <a:rPr lang="uk-UA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мав той </a:t>
            </a:r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 подружжя, хто пережив померлого.</a:t>
            </a:r>
          </a:p>
        </p:txBody>
      </p:sp>
      <p:sp>
        <p:nvSpPr>
          <p:cNvPr id="46084" name="Прямоугольник 3"/>
          <p:cNvSpPr>
            <a:spLocks noChangeArrowheads="1"/>
          </p:cNvSpPr>
          <p:nvPr/>
        </p:nvSpPr>
        <p:spPr bwMode="auto">
          <a:xfrm>
            <a:off x="233363" y="-4763"/>
            <a:ext cx="80105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Остання книга присвячена </a:t>
            </a:r>
            <a:r>
              <a:rPr lang="uk-UA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спадковому праву. </a:t>
            </a:r>
            <a:endParaRPr lang="uk-UA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0"/>
            <a:ext cx="341947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13" y="4581525"/>
            <a:ext cx="9120187" cy="227647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indent="0" algn="ctr">
              <a:spcAft>
                <a:spcPct val="0"/>
              </a:spcAft>
              <a:buClr>
                <a:srgbClr val="293F06"/>
              </a:buClr>
              <a:buFont typeface="Wingdings 3" pitchFamily="18" charset="2"/>
              <a:buNone/>
            </a:pPr>
            <a:r>
              <a:rPr lang="uk-UA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 зі спеціальною юридичною термінологією використовуються терміни етичного (морального) змісту: "добра вдача", "добра совість", "зловживання правом". </a:t>
            </a:r>
          </a:p>
        </p:txBody>
      </p:sp>
      <p:sp>
        <p:nvSpPr>
          <p:cNvPr id="47107" name="AutoShap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mcy;&amp;iecy;&amp;tscy;&amp;kcy;&amp;icy;&amp;jcy; &amp;ucy;&amp;gcy;&amp;ocy;&amp;lcy;&amp;ocy;&amp;vcy;&amp;ncy;&amp;ycy;&amp;jcy; &amp;kcy;&amp;ocy;&amp;dcy;&amp;iecy;&amp;kcy;&amp;scy; 187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entury Gothic" pitchFamily="34" charset="0"/>
            </a:endParaRPr>
          </a:p>
        </p:txBody>
      </p:sp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3876675" y="287338"/>
            <a:ext cx="45116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457200" algn="just" defTabSz="457200">
              <a:spcBef>
                <a:spcPct val="20000"/>
              </a:spcBef>
              <a:buClr>
                <a:srgbClr val="293F06"/>
              </a:buClr>
              <a:buSzPct val="80000"/>
              <a:buFont typeface="Wingdings 3" pitchFamily="18" charset="2"/>
              <a:buChar char=""/>
            </a:pPr>
            <a:r>
              <a:rPr lang="uk-UA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Юридична термінологія і форма викладу кодексу дуже продумані і точні.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908050"/>
            <a:ext cx="7019925" cy="3241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cap="none" dirty="0" smtClean="0">
                <a:ln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Перші дві були присвячені загальним питанням кримінального права: принципам розмежування правопорушень і призначення покарання, інститутам замаху, співучасті тощо. Третя книга закріпила конкретні види злочинів і покарання.</a:t>
            </a:r>
            <a:endParaRPr lang="uk-UA" cap="none" dirty="0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143380"/>
            <a:ext cx="9144000" cy="27146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Усі правопорушення були розділені на злочини, провини і поліцейські порушення в залежності від тяжкості передбачених за них покарань.</a:t>
            </a:r>
          </a:p>
          <a:p>
            <a:pPr marL="0" indent="0" algn="just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Найсуворіше каралися порушення політичного ладу: державна зрада (убивство імператора, спроба насильницької зміни державного устрою імперії, зміна порядку спадкування престолу). </a:t>
            </a:r>
            <a:endParaRPr lang="uk-UA" sz="1900" dirty="0" smtClean="0"/>
          </a:p>
        </p:txBody>
      </p:sp>
      <p:sp>
        <p:nvSpPr>
          <p:cNvPr id="48131" name="AutoShape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mcy;&amp;iecy;&amp;tscy;&amp;kcy;&amp;icy;&amp;jcy; &amp;ucy;&amp;gcy;&amp;ocy;&amp;lcy;&amp;ocy;&amp;vcy;&amp;ncy;&amp;ycy;&amp;jcy; &amp;kcy;&amp;ocy;&amp;dcy;&amp;iecy;&amp;kcy;&amp;scy; 1871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entury Gothic" pitchFamily="34" charset="0"/>
            </a:endParaRPr>
          </a:p>
        </p:txBody>
      </p:sp>
      <p:sp>
        <p:nvSpPr>
          <p:cNvPr id="48132" name="AutoShape 6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mcy;&amp;iecy;&amp;tscy;&amp;kcy;&amp;icy;&amp;jcy; &amp;ucy;&amp;gcy;&amp;ocy;&amp;lcy;&amp;ocy;&amp;vcy;&amp;ncy;&amp;ycy;&amp;jcy; &amp;kcy;&amp;ocy;&amp;dcy;&amp;iecy;&amp;kcy;&amp;scy; 1871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entury Gothic" pitchFamily="34" charset="0"/>
            </a:endParaRPr>
          </a:p>
        </p:txBody>
      </p:sp>
      <p:sp>
        <p:nvSpPr>
          <p:cNvPr id="48133" name="AutoShape 8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iecy;&amp;mcy;&amp;iecy;&amp;tscy;&amp;kcy;&amp;icy;&amp;jcy; &amp;ucy;&amp;gcy;&amp;ocy;&amp;lcy;&amp;ocy;&amp;vcy;&amp;ncy;&amp;ycy;&amp;jcy; &amp;kcy;&amp;ocy;&amp;dcy;&amp;iecy;&amp;kcy;&amp;scy; 1871&quot;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>
              <a:latin typeface="Century Gothic" pitchFamily="34" charset="0"/>
            </a:endParaRPr>
          </a:p>
        </p:txBody>
      </p:sp>
      <p:pic>
        <p:nvPicPr>
          <p:cNvPr id="481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205105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-14288"/>
            <a:ext cx="91440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Кримінальний кодекс Німеччини 1871 р. складався з трьох частин. </a:t>
            </a:r>
            <a:endParaRPr lang="uk-UA" sz="32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800px-Reichskarte17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0"/>
            <a:ext cx="9136062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1155700" y="1181100"/>
            <a:ext cx="6840537" cy="4464050"/>
          </a:xfrm>
        </p:spPr>
        <p:txBody>
          <a:bodyPr/>
          <a:lstStyle/>
          <a:p>
            <a:pPr indent="0" algn="ctr">
              <a:spcAft>
                <a:spcPct val="0"/>
              </a:spcAft>
              <a:buFont typeface="Wingdings 3" pitchFamily="18" charset="2"/>
              <a:buNone/>
            </a:pPr>
            <a:r>
              <a:rPr lang="uk-UA" sz="3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XVIII ст. "Священна римська імперія німецької нації" лише формально вважалася єдиною державою, включаючи в себе більше 300 володінь, що були незалежними державами.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ъект 2"/>
          <p:cNvSpPr>
            <a:spLocks noGrp="1"/>
          </p:cNvSpPr>
          <p:nvPr>
            <p:ph idx="1"/>
          </p:nvPr>
        </p:nvSpPr>
        <p:spPr>
          <a:xfrm>
            <a:off x="25400" y="3005138"/>
            <a:ext cx="9144000" cy="3852862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покарань включала: страту, різні види позбавлення волі (тюремне ув'язнення, утримання у фортеці тощо), штрафи, конфіскацію майна й обмеження в правах. 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Застосування страти у мирний час допускалося лише за державну зраду і навмисне убивство. КК виключав застосування тілесних покарань.</a:t>
            </a:r>
          </a:p>
          <a:p>
            <a:pPr marL="0" indent="0">
              <a:spcBef>
                <a:spcPct val="0"/>
              </a:spcBef>
              <a:buFont typeface="Wingdings 3" pitchFamily="18" charset="2"/>
              <a:buNone/>
            </a:pPr>
            <a:endParaRPr lang="uk-UA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147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1"/>
          <p:cNvSpPr>
            <a:spLocks noChangeArrowheads="1"/>
          </p:cNvSpPr>
          <p:nvPr/>
        </p:nvSpPr>
        <p:spPr bwMode="auto">
          <a:xfrm>
            <a:off x="3365500" y="260350"/>
            <a:ext cx="581501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457200">
              <a:buClr>
                <a:srgbClr val="FFFFFF"/>
              </a:buClr>
              <a:buSzPct val="80000"/>
            </a:pP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Норми про злочини проти громадського порядку використовувалися поліцією для придушення робітничого руху.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0"/>
            <a:ext cx="4752975" cy="6858000"/>
          </a:xfrm>
        </p:spPr>
        <p:txBody>
          <a:bodyPr>
            <a:normAutofit/>
          </a:bodyPr>
          <a:lstStyle/>
          <a:p>
            <a:pPr indent="457200">
              <a:spcAft>
                <a:spcPct val="0"/>
              </a:spcAft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Переможні наполеонівські війни зумовили розпад імперії.</a:t>
            </a:r>
          </a:p>
          <a:p>
            <a:pPr indent="457200">
              <a:spcAft>
                <a:spcPct val="0"/>
              </a:spcAft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1806 році частина німецьких держав були об'єднані у</a:t>
            </a: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конфедерацію, що мала назву </a:t>
            </a: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"Рейнський союз",</a:t>
            </a: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перебувала під протекторатом Франції.</a:t>
            </a:r>
          </a:p>
          <a:p>
            <a:pPr indent="457200"/>
            <a:endParaRPr lang="uk-UA" smtClean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404813"/>
            <a:ext cx="435610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5572125" y="4514850"/>
            <a:ext cx="3544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u="sng" dirty="0">
                <a:solidFill>
                  <a:srgbClr val="FFFFFF"/>
                </a:solidFill>
                <a:latin typeface="Century Gothic" pitchFamily="34" charset="0"/>
                <a:hlinkClick r:id="rId3" tooltip="Пам'ятник Битві народів"/>
              </a:rPr>
              <a:t>Пам'ятник Битві народів</a:t>
            </a:r>
            <a:endParaRPr lang="uk-UA" sz="2400" u="sng" dirty="0">
              <a:solidFill>
                <a:srgbClr val="FFFFFF"/>
              </a:solidFill>
              <a:latin typeface="Century Gothic" pitchFamily="34" charset="0"/>
            </a:endParaRPr>
          </a:p>
          <a:p>
            <a:pPr algn="ctr"/>
            <a:r>
              <a:rPr lang="uk-UA" sz="2400" dirty="0">
                <a:solidFill>
                  <a:srgbClr val="FFFFFF"/>
                </a:solidFill>
                <a:latin typeface="Century Gothic" pitchFamily="34" charset="0"/>
              </a:rPr>
              <a:t>відзначає перемогу німецького народу в над Наполеоном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450px-Deutscher_B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4366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4763" y="2735263"/>
            <a:ext cx="5329237" cy="4122737"/>
          </a:xfrm>
        </p:spPr>
        <p:txBody>
          <a:bodyPr>
            <a:normAutofit/>
          </a:bodyPr>
          <a:lstStyle/>
          <a:p>
            <a:pPr indent="0" algn="r">
              <a:lnSpc>
                <a:spcPct val="90000"/>
              </a:lnSpc>
              <a:spcAft>
                <a:spcPct val="0"/>
              </a:spcAft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Після розгрому </a:t>
            </a:r>
          </a:p>
          <a:p>
            <a:pPr indent="0" algn="r">
              <a:lnSpc>
                <a:spcPct val="90000"/>
              </a:lnSpc>
              <a:spcAft>
                <a:spcPct val="0"/>
              </a:spcAft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Наполеона у 1815 році держави-переможниці (Пруссія, Австрія, Росія, Англія) на </a:t>
            </a:r>
            <a:r>
              <a:rPr lang="uk-UA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Віденському конгресі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прийняли </a:t>
            </a:r>
            <a:r>
              <a:rPr lang="uk-UA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 про 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імецького союзу 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конфедерації без центральних органів влади </a:t>
            </a:r>
            <a:endParaRPr lang="uk-UA" sz="19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63" y="0"/>
            <a:ext cx="3657600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8" name="Группа 2"/>
          <p:cNvGrpSpPr>
            <a:grpSpLocks/>
          </p:cNvGrpSpPr>
          <p:nvPr/>
        </p:nvGrpSpPr>
        <p:grpSpPr bwMode="auto">
          <a:xfrm>
            <a:off x="436563" y="95250"/>
            <a:ext cx="8707437" cy="6762750"/>
            <a:chOff x="435322" y="51061"/>
            <a:chExt cx="8706436" cy="6762315"/>
          </a:xfrm>
        </p:grpSpPr>
        <p:sp>
          <p:nvSpPr>
            <p:cNvPr id="7" name="Полилиния 6"/>
            <p:cNvSpPr/>
            <p:nvPr/>
          </p:nvSpPr>
          <p:spPr>
            <a:xfrm>
              <a:off x="4211550" y="51061"/>
              <a:ext cx="4715921" cy="2225532"/>
            </a:xfrm>
            <a:custGeom>
              <a:avLst/>
              <a:gdLst>
                <a:gd name="connsiteX0" fmla="*/ 0 w 6400800"/>
                <a:gd name="connsiteY0" fmla="*/ 103322 h 619920"/>
                <a:gd name="connsiteX1" fmla="*/ 103322 w 6400800"/>
                <a:gd name="connsiteY1" fmla="*/ 0 h 619920"/>
                <a:gd name="connsiteX2" fmla="*/ 6297478 w 6400800"/>
                <a:gd name="connsiteY2" fmla="*/ 0 h 619920"/>
                <a:gd name="connsiteX3" fmla="*/ 6400800 w 6400800"/>
                <a:gd name="connsiteY3" fmla="*/ 103322 h 619920"/>
                <a:gd name="connsiteX4" fmla="*/ 6400800 w 6400800"/>
                <a:gd name="connsiteY4" fmla="*/ 516598 h 619920"/>
                <a:gd name="connsiteX5" fmla="*/ 6297478 w 6400800"/>
                <a:gd name="connsiteY5" fmla="*/ 619920 h 619920"/>
                <a:gd name="connsiteX6" fmla="*/ 103322 w 6400800"/>
                <a:gd name="connsiteY6" fmla="*/ 619920 h 619920"/>
                <a:gd name="connsiteX7" fmla="*/ 0 w 6400800"/>
                <a:gd name="connsiteY7" fmla="*/ 516598 h 619920"/>
                <a:gd name="connsiteX8" fmla="*/ 0 w 6400800"/>
                <a:gd name="connsiteY8" fmla="*/ 103322 h 61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0800" h="619920">
                  <a:moveTo>
                    <a:pt x="0" y="103322"/>
                  </a:moveTo>
                  <a:cubicBezTo>
                    <a:pt x="0" y="46259"/>
                    <a:pt x="46259" y="0"/>
                    <a:pt x="103322" y="0"/>
                  </a:cubicBezTo>
                  <a:lnTo>
                    <a:pt x="6297478" y="0"/>
                  </a:lnTo>
                  <a:cubicBezTo>
                    <a:pt x="6354541" y="0"/>
                    <a:pt x="6400800" y="46259"/>
                    <a:pt x="6400800" y="103322"/>
                  </a:cubicBezTo>
                  <a:lnTo>
                    <a:pt x="6400800" y="516598"/>
                  </a:lnTo>
                  <a:cubicBezTo>
                    <a:pt x="6400800" y="573661"/>
                    <a:pt x="6354541" y="619920"/>
                    <a:pt x="6297478" y="619920"/>
                  </a:cubicBezTo>
                  <a:lnTo>
                    <a:pt x="103322" y="619920"/>
                  </a:lnTo>
                  <a:cubicBezTo>
                    <a:pt x="46259" y="619920"/>
                    <a:pt x="0" y="573661"/>
                    <a:pt x="0" y="516598"/>
                  </a:cubicBezTo>
                  <a:lnTo>
                    <a:pt x="0" y="1033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849171"/>
                <a:satOff val="7211"/>
                <a:lumOff val="-1471"/>
                <a:alphaOff val="0"/>
              </a:schemeClr>
            </a:fillRef>
            <a:effectRef idx="0">
              <a:schemeClr val="accent4">
                <a:hueOff val="-3849171"/>
                <a:satOff val="7211"/>
                <a:lumOff val="-1471"/>
                <a:alphaOff val="0"/>
              </a:schemeClr>
            </a:effectRef>
            <a:fontRef idx="minor">
              <a:schemeClr val="lt1"/>
            </a:fontRef>
          </p:style>
          <p:txBody>
            <a:bodyPr lIns="272197" tIns="30262" rIns="272197" bIns="30262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3200">
                  <a:solidFill>
                    <a:schemeClr val="bg1"/>
                  </a:solidFill>
                  <a:cs typeface="Arial" charset="0"/>
                </a:rPr>
                <a:t>З 1816 по 1847 р. у більшості німецьких держав були прийняті перші конституції.</a:t>
              </a:r>
              <a:r>
                <a:rPr lang="ru-RU" sz="3200">
                  <a:solidFill>
                    <a:schemeClr val="bg1"/>
                  </a:solidFill>
                  <a:cs typeface="Arial" charset="0"/>
                </a:rPr>
                <a:t> </a:t>
              </a:r>
              <a:endParaRPr lang="uk-UA" sz="32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35322" y="2924251"/>
              <a:ext cx="8706436" cy="2809694"/>
            </a:xfrm>
            <a:custGeom>
              <a:avLst/>
              <a:gdLst>
                <a:gd name="connsiteX0" fmla="*/ 0 w 8706436"/>
                <a:gd name="connsiteY0" fmla="*/ 420820 h 2524872"/>
                <a:gd name="connsiteX1" fmla="*/ 420820 w 8706436"/>
                <a:gd name="connsiteY1" fmla="*/ 0 h 2524872"/>
                <a:gd name="connsiteX2" fmla="*/ 8285616 w 8706436"/>
                <a:gd name="connsiteY2" fmla="*/ 0 h 2524872"/>
                <a:gd name="connsiteX3" fmla="*/ 8706436 w 8706436"/>
                <a:gd name="connsiteY3" fmla="*/ 420820 h 2524872"/>
                <a:gd name="connsiteX4" fmla="*/ 8706436 w 8706436"/>
                <a:gd name="connsiteY4" fmla="*/ 2104052 h 2524872"/>
                <a:gd name="connsiteX5" fmla="*/ 8285616 w 8706436"/>
                <a:gd name="connsiteY5" fmla="*/ 2524872 h 2524872"/>
                <a:gd name="connsiteX6" fmla="*/ 420820 w 8706436"/>
                <a:gd name="connsiteY6" fmla="*/ 2524872 h 2524872"/>
                <a:gd name="connsiteX7" fmla="*/ 0 w 8706436"/>
                <a:gd name="connsiteY7" fmla="*/ 2104052 h 2524872"/>
                <a:gd name="connsiteX8" fmla="*/ 0 w 8706436"/>
                <a:gd name="connsiteY8" fmla="*/ 420820 h 252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6436" h="2524872">
                  <a:moveTo>
                    <a:pt x="0" y="420820"/>
                  </a:moveTo>
                  <a:cubicBezTo>
                    <a:pt x="0" y="188408"/>
                    <a:pt x="188408" y="0"/>
                    <a:pt x="420820" y="0"/>
                  </a:cubicBezTo>
                  <a:lnTo>
                    <a:pt x="8285616" y="0"/>
                  </a:lnTo>
                  <a:cubicBezTo>
                    <a:pt x="8518028" y="0"/>
                    <a:pt x="8706436" y="188408"/>
                    <a:pt x="8706436" y="420820"/>
                  </a:cubicBezTo>
                  <a:lnTo>
                    <a:pt x="8706436" y="2104052"/>
                  </a:lnTo>
                  <a:cubicBezTo>
                    <a:pt x="8706436" y="2336464"/>
                    <a:pt x="8518028" y="2524872"/>
                    <a:pt x="8285616" y="2524872"/>
                  </a:cubicBezTo>
                  <a:lnTo>
                    <a:pt x="420820" y="2524872"/>
                  </a:lnTo>
                  <a:cubicBezTo>
                    <a:pt x="188408" y="2524872"/>
                    <a:pt x="0" y="2336464"/>
                    <a:pt x="0" y="2104052"/>
                  </a:cubicBezTo>
                  <a:lnTo>
                    <a:pt x="0" y="42082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1547513"/>
                <a:satOff val="21633"/>
                <a:lumOff val="-4412"/>
                <a:alphaOff val="0"/>
              </a:schemeClr>
            </a:fillRef>
            <a:effectRef idx="0">
              <a:schemeClr val="accent4">
                <a:hueOff val="-11547513"/>
                <a:satOff val="21633"/>
                <a:lumOff val="-4412"/>
                <a:alphaOff val="0"/>
              </a:schemeClr>
            </a:effectRef>
            <a:fontRef idx="minor">
              <a:schemeClr val="lt1"/>
            </a:fontRef>
          </p:style>
          <p:txBody>
            <a:bodyPr lIns="365189" tIns="123254" rIns="365189" bIns="123254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3200" dirty="0">
                  <a:solidFill>
                    <a:schemeClr val="bg1"/>
                  </a:solidFill>
                  <a:cs typeface="Arial" charset="0"/>
                </a:rPr>
                <a:t>Вони закріплювали монархічну форми правління. Державами керували монарх, контрольований ним станово-представницький орган – ландтаг і  відповідальн</a:t>
              </a:r>
              <a:r>
                <a:rPr lang="uk-UA" sz="3200" dirty="0">
                  <a:solidFill>
                    <a:schemeClr val="bg1"/>
                  </a:solidFill>
                  <a:latin typeface="+mj-lt"/>
                  <a:cs typeface="Arial" charset="0"/>
                </a:rPr>
                <a:t>ий</a:t>
              </a:r>
              <a:r>
                <a:rPr lang="uk-UA" sz="3200" dirty="0">
                  <a:solidFill>
                    <a:schemeClr val="bg1"/>
                  </a:solidFill>
                  <a:cs typeface="Arial" charset="0"/>
                </a:rPr>
                <a:t> перед монархом уряд. 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35322" y="5716485"/>
              <a:ext cx="8706436" cy="1096891"/>
            </a:xfrm>
            <a:custGeom>
              <a:avLst/>
              <a:gdLst>
                <a:gd name="connsiteX0" fmla="*/ 0 w 8706436"/>
                <a:gd name="connsiteY0" fmla="*/ 127381 h 764268"/>
                <a:gd name="connsiteX1" fmla="*/ 127381 w 8706436"/>
                <a:gd name="connsiteY1" fmla="*/ 0 h 764268"/>
                <a:gd name="connsiteX2" fmla="*/ 8579055 w 8706436"/>
                <a:gd name="connsiteY2" fmla="*/ 0 h 764268"/>
                <a:gd name="connsiteX3" fmla="*/ 8706436 w 8706436"/>
                <a:gd name="connsiteY3" fmla="*/ 127381 h 764268"/>
                <a:gd name="connsiteX4" fmla="*/ 8706436 w 8706436"/>
                <a:gd name="connsiteY4" fmla="*/ 636887 h 764268"/>
                <a:gd name="connsiteX5" fmla="*/ 8579055 w 8706436"/>
                <a:gd name="connsiteY5" fmla="*/ 764268 h 764268"/>
                <a:gd name="connsiteX6" fmla="*/ 127381 w 8706436"/>
                <a:gd name="connsiteY6" fmla="*/ 764268 h 764268"/>
                <a:gd name="connsiteX7" fmla="*/ 0 w 8706436"/>
                <a:gd name="connsiteY7" fmla="*/ 636887 h 764268"/>
                <a:gd name="connsiteX8" fmla="*/ 0 w 8706436"/>
                <a:gd name="connsiteY8" fmla="*/ 127381 h 76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06436" h="764268">
                  <a:moveTo>
                    <a:pt x="0" y="127381"/>
                  </a:moveTo>
                  <a:cubicBezTo>
                    <a:pt x="0" y="57030"/>
                    <a:pt x="57030" y="0"/>
                    <a:pt x="127381" y="0"/>
                  </a:cubicBezTo>
                  <a:lnTo>
                    <a:pt x="8579055" y="0"/>
                  </a:lnTo>
                  <a:cubicBezTo>
                    <a:pt x="8649406" y="0"/>
                    <a:pt x="8706436" y="57030"/>
                    <a:pt x="8706436" y="127381"/>
                  </a:cubicBezTo>
                  <a:lnTo>
                    <a:pt x="8706436" y="636887"/>
                  </a:lnTo>
                  <a:cubicBezTo>
                    <a:pt x="8706436" y="707238"/>
                    <a:pt x="8649406" y="764268"/>
                    <a:pt x="8579055" y="764268"/>
                  </a:cubicBezTo>
                  <a:lnTo>
                    <a:pt x="127381" y="764268"/>
                  </a:lnTo>
                  <a:cubicBezTo>
                    <a:pt x="57030" y="764268"/>
                    <a:pt x="0" y="707238"/>
                    <a:pt x="0" y="636887"/>
                  </a:cubicBezTo>
                  <a:lnTo>
                    <a:pt x="0" y="127381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5396685"/>
                <a:satOff val="28844"/>
                <a:lumOff val="-5882"/>
                <a:alphaOff val="0"/>
              </a:schemeClr>
            </a:fillRef>
            <a:effectRef idx="0">
              <a:schemeClr val="accent4">
                <a:hueOff val="-15396685"/>
                <a:satOff val="28844"/>
                <a:lumOff val="-5882"/>
                <a:alphaOff val="0"/>
              </a:schemeClr>
            </a:effectRef>
            <a:fontRef idx="minor">
              <a:schemeClr val="lt1"/>
            </a:fontRef>
          </p:style>
          <p:txBody>
            <a:bodyPr lIns="279243" tIns="37308" rIns="279243" bIns="37308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3200">
                  <a:solidFill>
                    <a:schemeClr val="bg1"/>
                  </a:solidFill>
                  <a:cs typeface="Arial" charset="0"/>
                </a:rPr>
                <a:t>Усі конституції містили перелік демократичних прав і свобод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idx="1"/>
          </p:nvPr>
        </p:nvSpPr>
        <p:spPr>
          <a:xfrm>
            <a:off x="0" y="3586411"/>
            <a:ext cx="9144000" cy="2997200"/>
          </a:xfrm>
        </p:spPr>
        <p:txBody>
          <a:bodyPr/>
          <a:lstStyle/>
          <a:p>
            <a:pPr marL="6350" indent="0" algn="just">
              <a:spcAft>
                <a:spcPct val="0"/>
              </a:spcAft>
              <a:buClrTx/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Більшість німецьких народів виступили за знищення феодальних порядків проти монархів, дворянства, бюрократії, що відстоювали свої привілеї. Одним з найважливіших завдань революції стало об’єднання Німеччини, необхідне для розвитку економіки.</a:t>
            </a:r>
          </a:p>
          <a:p>
            <a:pPr marL="6350" indent="0" algn="just">
              <a:spcAft>
                <a:spcPct val="0"/>
              </a:spcAft>
              <a:buClrTx/>
              <a:buNone/>
            </a:pPr>
            <a:r>
              <a:rPr lang="uk-UA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 два шляхи об’єднання: "</a:t>
            </a:r>
            <a:r>
              <a:rPr lang="uk-UA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малонімецький</a:t>
            </a:r>
            <a:r>
              <a:rPr lang="uk-UA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на чолі з Пруссією та "</a:t>
            </a:r>
            <a:r>
              <a:rPr lang="uk-UA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великонімецький</a:t>
            </a:r>
            <a:r>
              <a:rPr lang="uk-UA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uk-UA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 Австрією.</a:t>
            </a:r>
            <a:endParaRPr lang="en-US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ІДПЗК_2015\Рекал\Лютнева революція 1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" y="38100"/>
            <a:ext cx="6985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6769100" y="-26988"/>
            <a:ext cx="23749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50" defTabSz="457200">
              <a:spcBef>
                <a:spcPct val="20000"/>
              </a:spcBef>
              <a:buSzPct val="80000"/>
            </a:pPr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1848-</a:t>
            </a:r>
          </a:p>
          <a:p>
            <a:pPr marL="6350" defTabSz="457200">
              <a:spcBef>
                <a:spcPct val="20000"/>
              </a:spcBef>
              <a:buSzPct val="80000"/>
            </a:pPr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1849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рр. у німецьких державах відбулася </a:t>
            </a:r>
            <a:r>
              <a:rPr lang="uk-UA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буржуазна революція</a:t>
            </a:r>
            <a:r>
              <a:rPr lang="uk-UA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4437112"/>
            <a:ext cx="9144000" cy="242088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6350" indent="273050" algn="just">
              <a:spcBef>
                <a:spcPct val="0"/>
              </a:spcBef>
              <a:spcAft>
                <a:spcPct val="0"/>
              </a:spcAft>
              <a:buClrTx/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Пруссія почала боротьбу за лідерство зі створення єдиного німецького економічного простору.                                        </a:t>
            </a:r>
          </a:p>
          <a:p>
            <a:pPr marL="6350" indent="273050" algn="just"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1834 р. з її ініціативи було утворено </a:t>
            </a:r>
            <a:r>
              <a:rPr lang="uk-UA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митний союз німецьких держав,</a:t>
            </a:r>
            <a:r>
              <a:rPr lang="uk-UA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якого увійшли 20 членів Німецького союзу.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82" y="-1"/>
            <a:ext cx="7508801" cy="4457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7063" y="0"/>
            <a:ext cx="5976937" cy="28527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457200">
              <a:spcAft>
                <a:spcPct val="0"/>
              </a:spcAft>
              <a:buClr>
                <a:srgbClr val="3E5E08"/>
              </a:buClr>
            </a:pPr>
            <a:endParaRPr lang="en-US" sz="3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>
              <a:spcAft>
                <a:spcPct val="0"/>
              </a:spcAft>
              <a:buClr>
                <a:srgbClr val="3E5E08"/>
              </a:buClr>
              <a:buFont typeface="Wingdings 3" pitchFamily="18" charset="2"/>
              <a:buNone/>
            </a:pP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1847 р. був прийнятий</a:t>
            </a:r>
            <a:r>
              <a:rPr lang="uk-UA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Загально-німецький вексельний статут</a:t>
            </a:r>
            <a:r>
              <a:rPr lang="uk-UA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розроблений прусськими юристами. Це зміцнило позиції Пруссії у правовій галузі.</a:t>
            </a:r>
          </a:p>
          <a:p>
            <a:pPr indent="457200">
              <a:buClr>
                <a:srgbClr val="3E5E08"/>
              </a:buClr>
            </a:pPr>
            <a:endParaRPr lang="uk-UA" sz="3200" smtClean="0">
              <a:solidFill>
                <a:schemeClr val="bg1"/>
              </a:solidFill>
            </a:endParaRPr>
          </a:p>
        </p:txBody>
      </p:sp>
      <p:pic>
        <p:nvPicPr>
          <p:cNvPr id="27650" name="Picture 7" descr="https://upload.wikimedia.org/wikipedia/commons/thumb/a/a3/Allgemeine_Deutsche_Wechselordnung.pdf/page1-170px-Allgemeine_Deutsche_Wechselordnung.p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67063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9" descr="https://upload.wikimedia.org/wikipedia/commons/thumb/9/95/Allgemeines_Deutsches_Handelsgesetzbuch.jpg/170px-Allgemeines_Deutsches_Handelsgesetzbu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475" y="2852738"/>
            <a:ext cx="25495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1"/>
          <p:cNvSpPr>
            <a:spLocks noChangeArrowheads="1"/>
          </p:cNvSpPr>
          <p:nvPr/>
        </p:nvSpPr>
        <p:spPr bwMode="auto">
          <a:xfrm>
            <a:off x="684213" y="4679950"/>
            <a:ext cx="52197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50" algn="just" defTabSz="457200">
              <a:spcBef>
                <a:spcPct val="20000"/>
              </a:spcBef>
              <a:buClr>
                <a:srgbClr val="3E5E08"/>
              </a:buClr>
              <a:buSzPct val="80000"/>
            </a:pP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1861 р.</a:t>
            </a:r>
            <a:r>
              <a:rPr lang="uk-UA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було прийнято</a:t>
            </a:r>
            <a:r>
              <a:rPr lang="uk-UA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Загально-німецьке торгове укладення</a:t>
            </a:r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23500</TotalTime>
  <Words>1435</Words>
  <Application>Microsoft Office PowerPoint</Application>
  <PresentationFormat>Экран (4:3)</PresentationFormat>
  <Paragraphs>81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Сектор</vt:lpstr>
      <vt:lpstr>Тема 9. Держава та право Німеччини (ХIX ст. – на поч. ХХ ст.)</vt:lpstr>
      <vt:lpstr>План: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 січня 1871 р. у парадному залі Версальського палацу  король Пруссії був проголошений німецьким імператором під ім'ям Вільгельма I. Таким чином було утворено нову (другу) Німецьку імперію.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НІМЕЦЬКИЙ ЦИВІЛЬНИЙ КОДЕКС  1896 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Перші дві були присвячені загальним питанням кримінального права: принципам розмежування правопорушень і призначення покарання, інститутам замаху, співучасті тощо. Третя книга закріпила конкретні види злочинів і покарання.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RePack by Diakov</cp:lastModifiedBy>
  <cp:revision>115</cp:revision>
  <dcterms:created xsi:type="dcterms:W3CDTF">2015-04-17T09:20:39Z</dcterms:created>
  <dcterms:modified xsi:type="dcterms:W3CDTF">2020-11-30T13:33:21Z</dcterms:modified>
</cp:coreProperties>
</file>