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61" r:id="rId5"/>
    <p:sldId id="292" r:id="rId6"/>
    <p:sldId id="286" r:id="rId7"/>
    <p:sldId id="287" r:id="rId8"/>
    <p:sldId id="288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91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62" autoAdjust="0"/>
    <p:restoredTop sz="94660"/>
  </p:normalViewPr>
  <p:slideViewPr>
    <p:cSldViewPr>
      <p:cViewPr>
        <p:scale>
          <a:sx n="70" d="100"/>
          <a:sy n="70" d="100"/>
        </p:scale>
        <p:origin x="-114" y="-15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393AA5-4DFD-439D-AD8E-FC0EFF6EB537}" type="datetimeFigureOut">
              <a:rPr lang="uk-UA"/>
              <a:pPr>
                <a:defRPr/>
              </a:pPr>
              <a:t>30.11.2020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FA12AE-5B9D-4CD1-8FB8-5C29A3BBD77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4132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0AA364-D164-46A0-AD15-E7ECA9CDBD59}" type="slidenum">
              <a:rPr lang="uk-U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DD5A8-2676-4360-B0E8-ACDB87161E21}" type="datetimeFigureOut">
              <a:rPr lang="uk-UA"/>
              <a:pPr>
                <a:defRPr/>
              </a:pPr>
              <a:t>30.11.2020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E77C6-E2F3-4FF2-8336-31A44B44B83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AFEC-8A78-43AE-B223-F966CB068274}" type="datetimeFigureOut">
              <a:rPr lang="uk-UA"/>
              <a:pPr>
                <a:defRPr/>
              </a:pPr>
              <a:t>30.11.2020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1348B-C969-4E66-864C-3437C9AE4DB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432B9-2E21-4FD2-BD58-17D9D8C91172}" type="datetimeFigureOut">
              <a:rPr lang="uk-UA"/>
              <a:pPr>
                <a:defRPr/>
              </a:pPr>
              <a:t>30.11.2020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131C5-2825-4118-A15D-33E025ED321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4DD42-6634-422A-99E0-03B7A13BAD93}" type="datetimeFigureOut">
              <a:rPr lang="uk-UA"/>
              <a:pPr>
                <a:defRPr/>
              </a:pPr>
              <a:t>30.11.2020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21536-310E-4B3E-A4F4-C193AAADCB3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86441-867F-4BD4-BFFA-4FC49880093B}" type="datetimeFigureOut">
              <a:rPr lang="uk-UA"/>
              <a:pPr>
                <a:defRPr/>
              </a:pPr>
              <a:t>30.11.2020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AC0E2-9E4A-4CF4-8EB6-A45BADB0DF7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7BC3E-13C3-460E-9557-D2D9E9F0D624}" type="datetimeFigureOut">
              <a:rPr lang="uk-UA"/>
              <a:pPr>
                <a:defRPr/>
              </a:pPr>
              <a:t>30.11.2020</a:t>
            </a:fld>
            <a:endParaRPr lang="uk-UA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CB20E-99A0-418E-9366-305231AADD4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8C5B2-2D3F-40BB-AECF-E7A9C728372F}" type="datetimeFigureOut">
              <a:rPr lang="uk-UA"/>
              <a:pPr>
                <a:defRPr/>
              </a:pPr>
              <a:t>30.11.2020</a:t>
            </a:fld>
            <a:endParaRPr lang="uk-UA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3F042-605D-4BF4-96D3-88DE446BD9E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65E86-BCCF-4D21-9B80-B51F0DAB0DD8}" type="datetimeFigureOut">
              <a:rPr lang="uk-UA"/>
              <a:pPr>
                <a:defRPr/>
              </a:pPr>
              <a:t>30.11.2020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E8961-240E-49A8-B9E0-A0EC02331C8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6DC80-77AE-4B3B-87CA-E6327D7C7C0F}" type="datetimeFigureOut">
              <a:rPr lang="uk-UA"/>
              <a:pPr>
                <a:defRPr/>
              </a:pPr>
              <a:t>30.11.2020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EC02D-CF68-4141-A49D-B9DB005061B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B83DE-03BA-43FF-B2C2-C21434BD6D07}" type="datetimeFigureOut">
              <a:rPr lang="uk-UA"/>
              <a:pPr>
                <a:defRPr/>
              </a:pPr>
              <a:t>30.11.2020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06F3C-5B1C-4AAF-B21D-3A76A478A32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1A730-F86D-4C75-960F-EEDAD745E098}" type="datetimeFigureOut">
              <a:rPr lang="uk-UA"/>
              <a:pPr>
                <a:defRPr/>
              </a:pPr>
              <a:t>30.11.2020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3D31-0100-4A10-ABF1-4440264525E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2CBD9-E151-4B64-B560-134A02027B93}" type="datetimeFigureOut">
              <a:rPr lang="uk-UA"/>
              <a:pPr>
                <a:defRPr/>
              </a:pPr>
              <a:t>30.11.2020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33179-9CE0-44DF-B8A5-D8BCCCBABBC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27A2C-5420-4B36-9329-4408B980E7F3}" type="datetimeFigureOut">
              <a:rPr lang="uk-UA"/>
              <a:pPr>
                <a:defRPr/>
              </a:pPr>
              <a:t>30.11.2020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092F3-2291-49DC-89AD-32F2346061E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82847-AE6E-4F28-A144-94BE2B6B8F60}" type="datetimeFigureOut">
              <a:rPr lang="uk-UA"/>
              <a:pPr>
                <a:defRPr/>
              </a:pPr>
              <a:t>30.11.2020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3FC77-E0B0-4C08-B798-7A643ADA3D1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FE3FB-2244-43BB-9325-078F22C9B126}" type="datetimeFigureOut">
              <a:rPr lang="uk-UA"/>
              <a:pPr>
                <a:defRPr/>
              </a:pPr>
              <a:t>30.11.2020</a:t>
            </a:fld>
            <a:endParaRPr lang="uk-U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CA2F1-0452-4FAA-B8CB-372440CE9C0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C7D51-C757-476F-BFEE-046749555CC3}" type="datetimeFigureOut">
              <a:rPr lang="uk-UA"/>
              <a:pPr>
                <a:defRPr/>
              </a:pPr>
              <a:t>30.11.2020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35957-1871-4B68-91DB-D4E80CDA7B3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BB349-4559-49E7-A125-0E402F9DBB92}" type="datetimeFigureOut">
              <a:rPr lang="uk-UA"/>
              <a:pPr>
                <a:defRPr/>
              </a:pPr>
              <a:t>30.11.2020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0AF76-BA20-44F6-BBC2-331348405CB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1CB069-BDA1-48E8-8620-B9EFCED03A29}" type="datetimeFigureOut">
              <a:rPr lang="uk-UA"/>
              <a:pPr>
                <a:defRPr/>
              </a:pPr>
              <a:t>30.11.2020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1" b="0" i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80B8F9-06AF-4ED3-8928-415603CCB4F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  <p:sldLayoutId id="2147483678" r:id="rId12"/>
    <p:sldLayoutId id="2147483666" r:id="rId13"/>
    <p:sldLayoutId id="2147483679" r:id="rId14"/>
    <p:sldLayoutId id="2147483680" r:id="rId15"/>
    <p:sldLayoutId id="2147483665" r:id="rId16"/>
    <p:sldLayoutId id="2147483664" r:id="rId17"/>
  </p:sldLayoutIdLst>
  <p:transition spd="slow">
    <p:cover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D7F3DE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D7F3DE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D7F3DE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D7F3DE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D7F3DE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att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382713"/>
            <a:ext cx="7488238" cy="547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5726"/>
            <a:ext cx="8208838" cy="1296987"/>
          </a:xfrm>
        </p:spPr>
        <p:txBody>
          <a:bodyPr/>
          <a:lstStyle/>
          <a:p>
            <a:pPr indent="457200" algn="ctr" eaLnBrk="1" hangingPunct="1">
              <a:lnSpc>
                <a:spcPct val="150000"/>
              </a:lnSpc>
            </a:pPr>
            <a:r>
              <a:rPr lang="uk-UA" sz="3200" b="1" i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Тема 7. ДЕРЖАВА </a:t>
            </a:r>
            <a:r>
              <a:rPr lang="uk-UA" sz="3200" b="1" i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ТА ПРАВО США </a:t>
            </a:r>
            <a:br>
              <a:rPr lang="uk-UA" sz="3200" b="1" i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</a:br>
            <a:r>
              <a:rPr lang="uk-UA" sz="3200" b="1" i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У XVIII-XIX СТ.СТ.</a:t>
            </a:r>
            <a:endParaRPr lang="uk-UA" sz="32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713" y="0"/>
            <a:ext cx="7054850" cy="692150"/>
          </a:xfrm>
        </p:spPr>
        <p:txBody>
          <a:bodyPr/>
          <a:lstStyle/>
          <a:p>
            <a:pPr eaLnBrk="1" hangingPunct="1"/>
            <a:r>
              <a:rPr lang="uk-UA" sz="4800" smtClean="0">
                <a:latin typeface="Times New Roman" pitchFamily="18" charset="0"/>
                <a:cs typeface="Times New Roman" pitchFamily="18" charset="0"/>
              </a:rPr>
              <a:t>Конституція</a:t>
            </a: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 США 1787 р. </a:t>
            </a:r>
            <a:endParaRPr lang="uk-UA" sz="48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5175"/>
            <a:ext cx="9144000" cy="1943100"/>
          </a:xfrm>
        </p:spPr>
        <p:txBody>
          <a:bodyPr/>
          <a:lstStyle/>
          <a:p>
            <a:pPr indent="0" algn="just" eaLnBrk="1" hangingPunct="1">
              <a:buClr>
                <a:srgbClr val="026EA8"/>
              </a:buClr>
              <a:buFont typeface="Wingdings 3" pitchFamily="18" charset="2"/>
              <a:buNone/>
            </a:pPr>
            <a:r>
              <a:rPr lang="uk-UA" sz="3000" dirty="0" smtClean="0">
                <a:solidFill>
                  <a:srgbClr val="000714"/>
                </a:solidFill>
                <a:latin typeface="Arial" charset="0"/>
                <a:cs typeface="Times New Roman" pitchFamily="18" charset="0"/>
              </a:rPr>
              <a:t>Головним принципом Конституції є </a:t>
            </a:r>
            <a:r>
              <a:rPr lang="uk-UA" sz="3000" b="1" dirty="0" smtClean="0">
                <a:solidFill>
                  <a:srgbClr val="000714"/>
                </a:solidFill>
                <a:latin typeface="Arial" charset="0"/>
                <a:cs typeface="Times New Roman" pitchFamily="18" charset="0"/>
              </a:rPr>
              <a:t>принцип розподілу влади </a:t>
            </a:r>
            <a:r>
              <a:rPr lang="uk-UA" sz="3000" dirty="0" smtClean="0">
                <a:solidFill>
                  <a:srgbClr val="000714"/>
                </a:solidFill>
                <a:latin typeface="Arial" charset="0"/>
                <a:cs typeface="Times New Roman" pitchFamily="18" charset="0"/>
              </a:rPr>
              <a:t>(американський варіант): влада єдина, але має три гілки: законодавчу, виконавчу та судову</a:t>
            </a:r>
            <a:endParaRPr lang="uk-UA" sz="3000" dirty="0" smtClean="0">
              <a:solidFill>
                <a:srgbClr val="00071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2" descr="D:\ІДПЗК_2015\Рекал\День незалежності в США, підпис конституції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996951"/>
            <a:ext cx="5645975" cy="371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Прямоугольник 3"/>
          <p:cNvSpPr>
            <a:spLocks noChangeArrowheads="1"/>
          </p:cNvSpPr>
          <p:nvPr/>
        </p:nvSpPr>
        <p:spPr bwMode="auto">
          <a:xfrm>
            <a:off x="5645975" y="2267802"/>
            <a:ext cx="341947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defTabSz="457200">
              <a:spcBef>
                <a:spcPts val="50"/>
              </a:spcBef>
              <a:buClr>
                <a:srgbClr val="026EA8"/>
              </a:buClr>
              <a:buSzPct val="80000"/>
            </a:pPr>
            <a:r>
              <a:rPr lang="uk-UA" sz="3000" dirty="0">
                <a:solidFill>
                  <a:srgbClr val="000714"/>
                </a:solidFill>
                <a:cs typeface="Times New Roman" pitchFamily="18" charset="0"/>
              </a:rPr>
              <a:t>Законодавча влада доручалася </a:t>
            </a:r>
            <a:r>
              <a:rPr lang="uk-UA" sz="3000" b="1" dirty="0">
                <a:solidFill>
                  <a:srgbClr val="000714"/>
                </a:solidFill>
                <a:cs typeface="Times New Roman" pitchFamily="18" charset="0"/>
              </a:rPr>
              <a:t>Конгресу</a:t>
            </a:r>
            <a:r>
              <a:rPr lang="uk-UA" sz="3000" dirty="0">
                <a:solidFill>
                  <a:srgbClr val="000714"/>
                </a:solidFill>
                <a:cs typeface="Times New Roman" pitchFamily="18" charset="0"/>
              </a:rPr>
              <a:t>, який складається з двох палат: нижня - палата представників, верхня - сенат. </a:t>
            </a:r>
            <a:endParaRPr lang="uk-UA" sz="3000" dirty="0">
              <a:solidFill>
                <a:srgbClr val="00071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 descr="G:\Пилипчук С.Ю\Конституція США\Конституція США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0"/>
            <a:ext cx="4103688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5025" y="549275"/>
            <a:ext cx="3598863" cy="647700"/>
          </a:xfrm>
        </p:spPr>
        <p:txBody>
          <a:bodyPr/>
          <a:lstStyle/>
          <a:p>
            <a:pPr eaLnBrk="1" hangingPunct="1"/>
            <a:r>
              <a:rPr lang="uk-UA" smtClean="0">
                <a:solidFill>
                  <a:srgbClr val="026EA8"/>
                </a:solidFill>
                <a:latin typeface="Arial" charset="0"/>
                <a:cs typeface="Times New Roman" pitchFamily="18" charset="0"/>
              </a:rPr>
              <a:t>Компетенція конгресу</a:t>
            </a:r>
            <a:endParaRPr lang="uk-UA" smtClean="0">
              <a:solidFill>
                <a:srgbClr val="026EA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852738"/>
            <a:ext cx="9144000" cy="396081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indent="457200" algn="just" eaLnBrk="1" hangingPunct="1">
              <a:spcBef>
                <a:spcPts val="50"/>
              </a:spcBef>
              <a:buClr>
                <a:srgbClr val="026EA8"/>
              </a:buClr>
              <a:buFont typeface="Wingdings 3" pitchFamily="18" charset="2"/>
              <a:buNone/>
            </a:pPr>
            <a:r>
              <a:rPr lang="uk-UA" sz="3200" smtClean="0">
                <a:solidFill>
                  <a:srgbClr val="000714"/>
                </a:solidFill>
                <a:latin typeface="Arial" charset="0"/>
                <a:cs typeface="Times New Roman" pitchFamily="18" charset="0"/>
              </a:rPr>
              <a:t>видавати закони з питань: </a:t>
            </a:r>
          </a:p>
          <a:p>
            <a:pPr indent="457200" algn="just" eaLnBrk="1" hangingPunct="1">
              <a:spcBef>
                <a:spcPts val="50"/>
              </a:spcBef>
              <a:buClr>
                <a:srgbClr val="026EA8"/>
              </a:buClr>
            </a:pPr>
            <a:r>
              <a:rPr lang="uk-UA" sz="3200" smtClean="0">
                <a:solidFill>
                  <a:srgbClr val="000714"/>
                </a:solidFill>
                <a:latin typeface="Arial" charset="0"/>
                <a:cs typeface="Times New Roman" pitchFamily="18" charset="0"/>
              </a:rPr>
              <a:t>зовнішньої і внутрішньої торгівлі, укладання зовнішніх позик, карбування монети, встановлення одиниць мір і ваги, організації судноплавства, роботи пошти </a:t>
            </a:r>
          </a:p>
          <a:p>
            <a:pPr indent="457200" algn="just" eaLnBrk="1" hangingPunct="1">
              <a:spcBef>
                <a:spcPts val="50"/>
              </a:spcBef>
              <a:buClr>
                <a:srgbClr val="026EA8"/>
              </a:buClr>
            </a:pPr>
            <a:r>
              <a:rPr lang="uk-UA" sz="3200" smtClean="0">
                <a:solidFill>
                  <a:srgbClr val="000714"/>
                </a:solidFill>
                <a:latin typeface="Arial" charset="0"/>
                <a:cs typeface="Times New Roman" pitchFamily="18" charset="0"/>
              </a:rPr>
              <a:t>оголошення війни, набору і утримання армії, поліції, натуралізації громадян, придушення заколотів</a:t>
            </a:r>
            <a:endParaRPr lang="uk-UA" sz="2800" smtClean="0">
              <a:solidFill>
                <a:srgbClr val="000714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onstitution of the United States, page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49663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284663" y="0"/>
            <a:ext cx="35829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3200">
                <a:solidFill>
                  <a:schemeClr val="tx2"/>
                </a:solidFill>
              </a:rPr>
              <a:t>Конституція</a:t>
            </a:r>
            <a:r>
              <a:rPr lang="ru-RU" sz="3200">
                <a:solidFill>
                  <a:schemeClr val="tx2"/>
                </a:solidFill>
              </a:rPr>
              <a:t> США 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268538" y="476250"/>
            <a:ext cx="67310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>
              <a:spcBef>
                <a:spcPts val="50"/>
              </a:spcBef>
              <a:buClr>
                <a:srgbClr val="026EA8"/>
              </a:buClr>
              <a:buSzPct val="80000"/>
              <a:buFont typeface="Wingdings 3" pitchFamily="18" charset="2"/>
              <a:buChar char=""/>
            </a:pPr>
            <a:r>
              <a:rPr lang="uk-UA" sz="3200">
                <a:solidFill>
                  <a:srgbClr val="000714"/>
                </a:solidFill>
              </a:rPr>
              <a:t>Виконавчу владу очолює </a:t>
            </a:r>
            <a:r>
              <a:rPr lang="uk-UA" sz="3200" b="1">
                <a:solidFill>
                  <a:srgbClr val="000714"/>
                </a:solidFill>
              </a:rPr>
              <a:t>Президент</a:t>
            </a:r>
            <a:r>
              <a:rPr lang="uk-UA" sz="3200">
                <a:solidFill>
                  <a:srgbClr val="000714"/>
                </a:solidFill>
              </a:rPr>
              <a:t> - голова держави і федеральної адміністрації, головнокомандуючий армією і флотом.</a:t>
            </a:r>
            <a:r>
              <a:rPr lang="uk-UA" sz="3200"/>
              <a:t> 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44463" y="3860800"/>
            <a:ext cx="8964612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50"/>
              </a:spcBef>
              <a:buClr>
                <a:srgbClr val="026EA8"/>
              </a:buClr>
              <a:buSzPct val="80000"/>
              <a:buFont typeface="Wingdings 3" pitchFamily="18" charset="2"/>
              <a:buChar char=""/>
            </a:pPr>
            <a:r>
              <a:rPr lang="uk-UA" sz="3200">
                <a:solidFill>
                  <a:srgbClr val="000714"/>
                </a:solidFill>
              </a:rPr>
              <a:t>Повноваження</a:t>
            </a:r>
            <a:r>
              <a:rPr lang="uk-UA" sz="3200">
                <a:solidFill>
                  <a:srgbClr val="000000"/>
                </a:solidFill>
              </a:rPr>
              <a:t> президента: призначати і зміщати членів кабінету міністрів, приймати і призначати послів, визначати обов'язки міністрів та інших посадових осіб, вимагати від чиновників письмової думки з будь-якого питання.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484313"/>
            <a:ext cx="5184701" cy="496902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indent="0" algn="just" eaLnBrk="1" hangingPunct="1">
              <a:buClr>
                <a:srgbClr val="026EA8"/>
              </a:buClr>
              <a:buNone/>
            </a:pPr>
            <a:r>
              <a:rPr lang="uk-UA" sz="3200" dirty="0" smtClean="0">
                <a:solidFill>
                  <a:srgbClr val="000714"/>
                </a:solidFill>
                <a:latin typeface="Arial" charset="0"/>
                <a:cs typeface="Times New Roman" pitchFamily="18" charset="0"/>
              </a:rPr>
              <a:t>Судову владу очолює </a:t>
            </a:r>
            <a:r>
              <a:rPr lang="uk-UA" sz="3200" b="1" dirty="0" smtClean="0">
                <a:solidFill>
                  <a:srgbClr val="000714"/>
                </a:solidFill>
                <a:latin typeface="Arial" charset="0"/>
                <a:cs typeface="Times New Roman" pitchFamily="18" charset="0"/>
              </a:rPr>
              <a:t>Верховний суд</a:t>
            </a:r>
            <a:r>
              <a:rPr lang="uk-UA" sz="3200" dirty="0" smtClean="0">
                <a:solidFill>
                  <a:srgbClr val="000714"/>
                </a:solidFill>
                <a:latin typeface="Arial" charset="0"/>
                <a:cs typeface="Times New Roman" pitchFamily="18" charset="0"/>
              </a:rPr>
              <a:t>. Його повноваження: розгляд спорів між штатами, тлумачення Конституції, конституційний нагляд, розгляд апеляцій. </a:t>
            </a:r>
            <a:endParaRPr lang="uk-UA" sz="3200" dirty="0" smtClean="0">
              <a:solidFill>
                <a:srgbClr val="000714"/>
              </a:solidFill>
            </a:endParaRPr>
          </a:p>
        </p:txBody>
      </p:sp>
      <p:pic>
        <p:nvPicPr>
          <p:cNvPr id="33794" name="Picture 2" descr="G:\Пилипчук С.Ю\Конституція США\конституція СШ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163" y="0"/>
            <a:ext cx="3571876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995738" y="401638"/>
            <a:ext cx="44800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chemeClr val="tx2"/>
                </a:solidFill>
              </a:rPr>
              <a:t>Конституція</a:t>
            </a:r>
            <a:r>
              <a:rPr lang="ru-RU" sz="4000" dirty="0">
                <a:solidFill>
                  <a:schemeClr val="tx2"/>
                </a:solidFill>
              </a:rPr>
              <a:t> США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800px-Bill_of_Rights_Pg1of1_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6176963" cy="657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1763" y="836613"/>
            <a:ext cx="4249737" cy="5761037"/>
          </a:xfrm>
        </p:spPr>
        <p:txBody>
          <a:bodyPr/>
          <a:lstStyle/>
          <a:p>
            <a:pPr indent="0" algn="ctr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uk-UA" sz="3200" smtClean="0">
                <a:solidFill>
                  <a:srgbClr val="026EA8"/>
                </a:solidFill>
                <a:latin typeface="Times New Roman" pitchFamily="18" charset="0"/>
                <a:cs typeface="Times New Roman" pitchFamily="18" charset="0"/>
              </a:rPr>
              <a:t>Для недопущення узурпації влади, забезпечення стабільності та безперервності функціонування державної влади у конституції передбачалася </a:t>
            </a:r>
            <a:r>
              <a:rPr lang="uk-UA" sz="3200" b="1" smtClean="0">
                <a:solidFill>
                  <a:srgbClr val="026EA8"/>
                </a:solidFill>
                <a:latin typeface="Times New Roman" pitchFamily="18" charset="0"/>
                <a:cs typeface="Times New Roman" pitchFamily="18" charset="0"/>
              </a:rPr>
              <a:t>"система стримування та противаги"</a:t>
            </a:r>
            <a:endParaRPr lang="uk-UA" sz="3200" smtClean="0">
              <a:solidFill>
                <a:srgbClr val="026EA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ctr" eaLnBrk="1" hangingPunct="1">
              <a:lnSpc>
                <a:spcPct val="90000"/>
              </a:lnSpc>
            </a:pPr>
            <a:endParaRPr lang="uk-UA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800px-Bill_of_Rights_Pg1of1_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867"/>
            <a:ext cx="8101013" cy="1055688"/>
          </a:xfrm>
        </p:spPr>
        <p:txBody>
          <a:bodyPr/>
          <a:lstStyle/>
          <a:p>
            <a:pPr algn="ctr" eaLnBrk="1" hangingPunct="1"/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«система стримування та противаг»:</a:t>
            </a:r>
            <a:b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1. три гілки влади мають </a:t>
            </a: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різні джерела формування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: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3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pPr marL="0" indent="457200" algn="just" eaLnBrk="1" hangingPunct="1">
              <a:lnSpc>
                <a:spcPct val="120000"/>
              </a:lnSpc>
              <a:buClr>
                <a:srgbClr val="026EA8"/>
              </a:buClr>
            </a:pPr>
            <a:r>
              <a:rPr lang="uk-UA" sz="28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палата представників обирається народом прямим голосування (виборчим корпусом білих чоловіків-власників) </a:t>
            </a:r>
          </a:p>
          <a:p>
            <a:pPr marL="0" indent="457200" algn="just" eaLnBrk="1" hangingPunct="1">
              <a:lnSpc>
                <a:spcPct val="120000"/>
              </a:lnSpc>
              <a:buClr>
                <a:srgbClr val="026EA8"/>
              </a:buClr>
            </a:pPr>
            <a:r>
              <a:rPr lang="uk-UA" sz="28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члени сенату - законодавчими зборами штатів по 2 сенатори від кожного (з 1913 р. - населенням штату шляхом прямих виборів) </a:t>
            </a:r>
          </a:p>
          <a:p>
            <a:pPr marL="0" indent="457200" algn="just" eaLnBrk="1" hangingPunct="1">
              <a:lnSpc>
                <a:spcPct val="120000"/>
              </a:lnSpc>
              <a:buClr>
                <a:srgbClr val="026EA8"/>
              </a:buClr>
            </a:pPr>
            <a:r>
              <a:rPr lang="uk-UA" sz="28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президент - двоступеневими виборами (населення обирало колегію виборців, яка вибирала президента).</a:t>
            </a:r>
          </a:p>
          <a:p>
            <a:pPr marL="0" indent="457200" eaLnBrk="1" hangingPunct="1">
              <a:buClr>
                <a:srgbClr val="0070C0"/>
              </a:buClr>
            </a:pPr>
            <a:r>
              <a:rPr lang="uk-UA" sz="28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верховний суд формується спільно президентом та сенатом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800px-Bill_of_Rights_Pg1of1_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1655" cy="1401762"/>
          </a:xfrm>
        </p:spPr>
        <p:txBody>
          <a:bodyPr/>
          <a:lstStyle/>
          <a:p>
            <a:pPr algn="ctr" eaLnBrk="1" hangingPunct="1"/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«система стримування та противаг»: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br>
              <a:rPr lang="uk-UA" sz="32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2. усі органи державної влади мають </a:t>
            </a: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різні терміни повноважень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: </a:t>
            </a:r>
            <a:br>
              <a:rPr lang="uk-UA" sz="32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endParaRPr lang="uk-UA" sz="3200" dirty="0" smtClean="0">
              <a:solidFill>
                <a:schemeClr val="tx2">
                  <a:lumMod val="50000"/>
                </a:schemeClr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7950" y="2349500"/>
            <a:ext cx="8856663" cy="4451350"/>
          </a:xfrm>
        </p:spPr>
        <p:txBody>
          <a:bodyPr/>
          <a:lstStyle/>
          <a:p>
            <a:pPr indent="457200" algn="just" eaLnBrk="1" hangingPunct="1">
              <a:buClr>
                <a:srgbClr val="0070C0"/>
              </a:buClr>
            </a:pPr>
            <a:r>
              <a:rPr lang="uk-UA" sz="320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палата представників - 2 роки, президент - 4 роки, члени верховного суду – по-життєво "... поки будуть поводитися бездоганно", сенат раз на 2 роки переобирається на третину (повноваження сенаторів – 6 років).</a:t>
            </a:r>
          </a:p>
          <a:p>
            <a:pPr indent="457200" eaLnBrk="1" hangingPunct="1"/>
            <a:endParaRPr lang="uk-UA" smtClean="0">
              <a:solidFill>
                <a:srgbClr val="00071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800px-Bill_of_Rights_Pg1of1_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pPr algn="ctr" eaLnBrk="1" hangingPunct="1"/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«система стримування та противаг»: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uk-UA" sz="3200" dirty="0" smtClean="0">
                <a:latin typeface="Arial" charset="0"/>
                <a:cs typeface="Arial" charset="0"/>
              </a:rPr>
              <a:t/>
            </a:r>
            <a:br>
              <a:rPr lang="uk-UA" sz="3200" dirty="0" smtClean="0">
                <a:latin typeface="Arial" charset="0"/>
                <a:cs typeface="Arial" charset="0"/>
              </a:rPr>
            </a:br>
            <a:r>
              <a:rPr lang="uk-UA" sz="3200" b="1" dirty="0" smtClean="0">
                <a:solidFill>
                  <a:srgbClr val="000714"/>
                </a:solidFill>
                <a:latin typeface="Arial" charset="0"/>
                <a:cs typeface="Times New Roman" pitchFamily="18" charset="0"/>
              </a:rPr>
              <a:t>3. механізм нейтралізації узурпації влади: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463" y="1441450"/>
            <a:ext cx="8964612" cy="5300663"/>
          </a:xfrm>
        </p:spPr>
        <p:txBody>
          <a:bodyPr/>
          <a:lstStyle/>
          <a:p>
            <a:pPr marL="0" indent="12700" algn="just" eaLnBrk="1" hangingPunct="1">
              <a:spcBef>
                <a:spcPts val="50"/>
              </a:spcBef>
              <a:buClr>
                <a:srgbClr val="026EA8"/>
              </a:buClr>
            </a:pPr>
            <a:r>
              <a:rPr lang="uk-UA" sz="31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президент може укладати міжнародні договори та призначати послів лише за згодою сенату </a:t>
            </a:r>
          </a:p>
          <a:p>
            <a:pPr marL="0" indent="12700" algn="just" eaLnBrk="1" hangingPunct="1">
              <a:spcBef>
                <a:spcPts val="50"/>
              </a:spcBef>
              <a:buClr>
                <a:srgbClr val="026EA8"/>
              </a:buClr>
            </a:pPr>
            <a:r>
              <a:rPr lang="uk-UA" sz="31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конгрес може відхиляти законопроекти президента</a:t>
            </a:r>
          </a:p>
          <a:p>
            <a:pPr marL="0" indent="12700" algn="just" eaLnBrk="1" hangingPunct="1">
              <a:spcBef>
                <a:spcPts val="50"/>
              </a:spcBef>
              <a:buClr>
                <a:srgbClr val="026EA8"/>
              </a:buClr>
            </a:pPr>
            <a:r>
              <a:rPr lang="uk-UA" sz="31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президент може накласти вето на закон конгресу </a:t>
            </a:r>
          </a:p>
          <a:p>
            <a:pPr marL="0" indent="12700" algn="just" eaLnBrk="1" hangingPunct="1">
              <a:spcBef>
                <a:spcPts val="50"/>
              </a:spcBef>
              <a:buClr>
                <a:srgbClr val="026EA8"/>
              </a:buClr>
            </a:pPr>
            <a:r>
              <a:rPr lang="uk-UA" sz="31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верховний суд може визнати закон конгресу або акт виконавчої влади невідповідними Конституції</a:t>
            </a:r>
          </a:p>
          <a:p>
            <a:pPr marL="0" indent="12700" algn="just" eaLnBrk="1" hangingPunct="1">
              <a:spcBef>
                <a:spcPts val="50"/>
              </a:spcBef>
              <a:buClr>
                <a:srgbClr val="026EA8"/>
              </a:buClr>
            </a:pPr>
            <a:r>
              <a:rPr lang="uk-UA" sz="31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сенат має право контролю за діяльністю вищих посадових осіб, зокрема президента і суддів, та може притягнути їх до відповідальності в порядку імпічменту (резолюція недовіри) та усунути з посад</a:t>
            </a:r>
            <a:endParaRPr lang="uk-UA" sz="3100" dirty="0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1750" y="332656"/>
            <a:ext cx="5180013" cy="6525344"/>
          </a:xfrm>
        </p:spPr>
        <p:txBody>
          <a:bodyPr/>
          <a:lstStyle/>
          <a:p>
            <a:pPr indent="457200" eaLnBrk="1" hangingPunct="1">
              <a:spcBef>
                <a:spcPts val="500"/>
              </a:spcBef>
              <a:buClr>
                <a:srgbClr val="0070C0"/>
              </a:buClr>
            </a:pPr>
            <a:r>
              <a:rPr lang="uk-UA" sz="31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Конституція закріпила федеративний устрій США, розмежувала повноваження органів федеральної влади і штатів.</a:t>
            </a:r>
          </a:p>
          <a:p>
            <a:pPr indent="457200" eaLnBrk="1" hangingPunct="1">
              <a:spcBef>
                <a:spcPts val="50"/>
              </a:spcBef>
              <a:buClr>
                <a:srgbClr val="0070C0"/>
              </a:buClr>
            </a:pPr>
            <a:r>
              <a:rPr lang="uk-UA" sz="31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Кожен штат може мати свою конституцію, цивільне, кримінальне, процесуальне право, поліцію. Але законодавство штатів не може суперечити федеральному праву</a:t>
            </a:r>
            <a:r>
              <a:rPr lang="uk-UA" sz="32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8914" name="Picture 3" descr="H:\Лаптиренко\конституція в сш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4588" y="836613"/>
            <a:ext cx="4189412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052736"/>
            <a:ext cx="3743325" cy="1400175"/>
          </a:xfrm>
        </p:spPr>
        <p:txBody>
          <a:bodyPr/>
          <a:lstStyle/>
          <a:p>
            <a:pPr algn="ctr" eaLnBrk="1" hangingPunct="1"/>
            <a:r>
              <a:rPr lang="uk-UA" sz="4400" dirty="0" smtClean="0">
                <a:latin typeface="Arial" charset="0"/>
                <a:cs typeface="Arial" charset="0"/>
              </a:rPr>
              <a:t>«Білль про права»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3058193"/>
            <a:ext cx="9396536" cy="3644900"/>
          </a:xfrm>
        </p:spPr>
        <p:txBody>
          <a:bodyPr/>
          <a:lstStyle/>
          <a:p>
            <a:pPr indent="457200" algn="just" eaLnBrk="1" hangingPunct="1">
              <a:spcBef>
                <a:spcPts val="500"/>
              </a:spcBef>
              <a:buClr>
                <a:srgbClr val="026EA8"/>
              </a:buClr>
            </a:pPr>
            <a:r>
              <a:rPr lang="uk-UA" sz="32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У 1791 р.  були внесені перші 10 поправок до конституції під назвою </a:t>
            </a:r>
            <a:r>
              <a:rPr lang="uk-UA" sz="3200" b="1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Білль про права</a:t>
            </a:r>
            <a:r>
              <a:rPr lang="uk-UA" sz="32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зокрема закріплювалися:</a:t>
            </a:r>
            <a:r>
              <a:rPr lang="uk-UA" sz="3200" b="1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3200" dirty="0" smtClean="0">
              <a:solidFill>
                <a:srgbClr val="000714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eaLnBrk="1" hangingPunct="1">
              <a:buClr>
                <a:srgbClr val="026EA8"/>
              </a:buClr>
            </a:pPr>
            <a:r>
              <a:rPr lang="uk-UA" sz="3200" b="1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І. </a:t>
            </a:r>
            <a:r>
              <a:rPr lang="uk-UA" sz="32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свобода віросповідання, слова, друку, мирних зборів та звернення до уряду з проханням про припинення зловживань </a:t>
            </a:r>
          </a:p>
          <a:p>
            <a:pPr indent="457200" algn="just" eaLnBrk="1" hangingPunct="1">
              <a:buClr>
                <a:srgbClr val="026EA8"/>
              </a:buClr>
            </a:pPr>
            <a:r>
              <a:rPr lang="ru-RU" sz="3200" b="1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ІІ. </a:t>
            </a:r>
            <a:r>
              <a:rPr lang="uk-UA" sz="32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право зберігання та носіння зброї</a:t>
            </a:r>
          </a:p>
        </p:txBody>
      </p:sp>
      <p:pic>
        <p:nvPicPr>
          <p:cNvPr id="39939" name="Picture 3" descr="G:\Пилипчук С.Ю\Конституція США\зміни до конституції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644008" cy="305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88" y="-26988"/>
            <a:ext cx="1943100" cy="887413"/>
          </a:xfrm>
        </p:spPr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chemeClr val="accent1">
                    <a:lumMod val="75000"/>
                  </a:schemeClr>
                </a:solidFill>
              </a:rPr>
              <a:t>План: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437063"/>
            <a:ext cx="8964613" cy="2305050"/>
          </a:xfrm>
        </p:spPr>
        <p:txBody>
          <a:bodyPr/>
          <a:lstStyle/>
          <a:p>
            <a:pPr marL="800100" indent="-457200" algn="just" eaLnBrk="1" hangingPunct="1">
              <a:buClr>
                <a:srgbClr val="026EA8"/>
              </a:buClr>
            </a:pPr>
            <a:r>
              <a:rPr lang="uk-UA" sz="3200" smtClean="0">
                <a:solidFill>
                  <a:srgbClr val="010E15"/>
                </a:solidFill>
                <a:latin typeface="Arial" charset="0"/>
                <a:cs typeface="Times New Roman" pitchFamily="18" charset="0"/>
              </a:rPr>
              <a:t>	2. Конституція США 1787 р. та  Білль про права 1791 р.</a:t>
            </a:r>
            <a:endParaRPr lang="uk-UA" sz="3200" smtClean="0">
              <a:solidFill>
                <a:srgbClr val="010E15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buClr>
                <a:srgbClr val="026EA8"/>
              </a:buClr>
            </a:pPr>
            <a:r>
              <a:rPr lang="uk-UA" sz="2800" smtClean="0">
                <a:solidFill>
                  <a:srgbClr val="010E15"/>
                </a:solidFill>
                <a:latin typeface="Arial" charset="0"/>
                <a:cs typeface="Times New Roman" pitchFamily="18" charset="0"/>
              </a:rPr>
              <a:t>	</a:t>
            </a:r>
            <a:r>
              <a:rPr lang="uk-UA" sz="3200" smtClean="0">
                <a:solidFill>
                  <a:srgbClr val="010E15"/>
                </a:solidFill>
                <a:latin typeface="Arial" charset="0"/>
                <a:cs typeface="Times New Roman" pitchFamily="18" charset="0"/>
              </a:rPr>
              <a:t>3. Громадянська війна 1861-1865 рр. та її вплив на розвиток законодавства США</a:t>
            </a:r>
          </a:p>
        </p:txBody>
      </p:sp>
      <p:pic>
        <p:nvPicPr>
          <p:cNvPr id="21507" name="Picture 2" descr="G:\Пилипчук С.Ю\війна за незалежність США\Бостонське чаєпитие 16 декабря 17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84888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5795963" y="836613"/>
            <a:ext cx="324008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457200" defTabSz="457200">
              <a:spcBef>
                <a:spcPts val="1000"/>
              </a:spcBef>
              <a:buClr>
                <a:srgbClr val="026EA8"/>
              </a:buClr>
              <a:buSzPct val="80000"/>
              <a:buFont typeface="Wingdings 3" pitchFamily="18" charset="2"/>
              <a:buChar char=""/>
            </a:pPr>
            <a:r>
              <a:rPr lang="uk-UA" sz="3200">
                <a:solidFill>
                  <a:srgbClr val="010E15"/>
                </a:solidFill>
                <a:cs typeface="Times New Roman" pitchFamily="18" charset="0"/>
              </a:rPr>
              <a:t>	1. Утворення США (Війна за незалежність в Північній Америці)</a:t>
            </a:r>
            <a:endParaRPr lang="uk-UA" sz="3200">
              <a:solidFill>
                <a:srgbClr val="010E1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скачанные файлы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3489325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7063" y="0"/>
            <a:ext cx="5435600" cy="620713"/>
          </a:xfrm>
        </p:spPr>
        <p:txBody>
          <a:bodyPr/>
          <a:lstStyle/>
          <a:p>
            <a:pPr algn="ctr" eaLnBrk="1" hangingPunct="1"/>
            <a:r>
              <a:rPr lang="uk-UA" sz="3200" smtClean="0">
                <a:latin typeface="Arial" charset="0"/>
                <a:cs typeface="Arial" charset="0"/>
              </a:rPr>
              <a:t>«Білль про права»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13" y="3644900"/>
            <a:ext cx="9069387" cy="321310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spcBef>
                <a:spcPct val="0"/>
              </a:spcBef>
              <a:buClr>
                <a:srgbClr val="026EA8"/>
              </a:buClr>
              <a:buFont typeface="Wingdings 3" pitchFamily="18" charset="2"/>
              <a:buNone/>
            </a:pPr>
            <a:r>
              <a:rPr lang="uk-UA" sz="32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V-VIII - принципи та гарантії судочинства: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0"/>
              </a:spcBef>
              <a:buClr>
                <a:srgbClr val="026EA8"/>
              </a:buClr>
            </a:pPr>
            <a:r>
              <a:rPr lang="uk-UA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презумпція невинуватості: доведення вини покладається на органи обвинувачення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0"/>
              </a:spcBef>
              <a:buClr>
                <a:srgbClr val="026EA8"/>
              </a:buClr>
            </a:pPr>
            <a:r>
              <a:rPr lang="uk-UA" sz="32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притягнення до кримінальної відповідальності здійснюється лише судом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0"/>
              </a:spcBef>
              <a:buClr>
                <a:srgbClr val="026EA8"/>
              </a:buClr>
            </a:pPr>
            <a:r>
              <a:rPr lang="uk-UA" sz="32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заборона позбавляти життя, свободи та власності без законного судового розгляду </a:t>
            </a:r>
            <a:endParaRPr lang="uk-UA" sz="3000" dirty="0" smtClean="0">
              <a:solidFill>
                <a:srgbClr val="00071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175" y="701675"/>
            <a:ext cx="4787900" cy="26827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457207" fontAlgn="auto">
              <a:spcBef>
                <a:spcPts val="1000"/>
              </a:spcBef>
              <a:spcAft>
                <a:spcPts val="0"/>
              </a:spcAft>
              <a:buClr>
                <a:srgbClr val="0293E0">
                  <a:lumMod val="75000"/>
                </a:srgbClr>
              </a:buClr>
              <a:buSzPct val="80000"/>
              <a:defRPr/>
            </a:pPr>
            <a:r>
              <a:rPr lang="ru-RU" sz="3200" dirty="0">
                <a:solidFill>
                  <a:srgbClr val="00071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ІІІ. </a:t>
            </a:r>
            <a:r>
              <a:rPr lang="uk-UA" sz="3200" dirty="0" smtClean="0">
                <a:solidFill>
                  <a:srgbClr val="00071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порядок постою солдат в домах громадян</a:t>
            </a:r>
          </a:p>
          <a:p>
            <a:pPr algn="just" defTabSz="457207" fontAlgn="auto">
              <a:spcBef>
                <a:spcPts val="1000"/>
              </a:spcBef>
              <a:spcAft>
                <a:spcPts val="0"/>
              </a:spcAft>
              <a:buClr>
                <a:srgbClr val="0293E0">
                  <a:lumMod val="75000"/>
                </a:srgbClr>
              </a:buClr>
              <a:buSzPct val="80000"/>
              <a:defRPr/>
            </a:pPr>
            <a:r>
              <a:rPr lang="uk-UA" sz="3200" dirty="0" smtClean="0">
                <a:solidFill>
                  <a:srgbClr val="00071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ІV.недоторканність особи, житла, паперів та майна, таємниця листування</a:t>
            </a:r>
            <a:endParaRPr lang="uk-UA" sz="3200" dirty="0">
              <a:solidFill>
                <a:srgbClr val="000714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638" y="0"/>
            <a:ext cx="7054850" cy="692150"/>
          </a:xfrm>
        </p:spPr>
        <p:txBody>
          <a:bodyPr/>
          <a:lstStyle/>
          <a:p>
            <a:pPr algn="ctr" eaLnBrk="1" hangingPunct="1"/>
            <a:r>
              <a:rPr lang="uk-UA" sz="4400" smtClean="0">
                <a:latin typeface="Arial" charset="0"/>
                <a:cs typeface="Arial" charset="0"/>
              </a:rPr>
              <a:t>«Білль про права»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056" y="4875036"/>
            <a:ext cx="9029701" cy="1982964"/>
          </a:xfrm>
        </p:spPr>
        <p:txBody>
          <a:bodyPr/>
          <a:lstStyle/>
          <a:p>
            <a:pPr marL="0" indent="0" algn="just" eaLnBrk="1" hangingPunct="1">
              <a:spcBef>
                <a:spcPts val="600"/>
              </a:spcBef>
              <a:buClr>
                <a:srgbClr val="026EA8"/>
              </a:buClr>
            </a:pPr>
            <a:r>
              <a:rPr lang="uk-UA" sz="29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ІХ: принцип недопущення обмеження прав громадян, прямо не закріплених Конституцією</a:t>
            </a:r>
          </a:p>
          <a:p>
            <a:pPr marL="0" indent="0" algn="just" eaLnBrk="1" hangingPunct="1">
              <a:spcBef>
                <a:spcPts val="600"/>
              </a:spcBef>
              <a:buClr>
                <a:srgbClr val="026EA8"/>
              </a:buClr>
            </a:pPr>
            <a:r>
              <a:rPr lang="uk-UA" sz="29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Х. за окремими штатами зберігаються повноваження, які прямо не заборонені Конституцією.</a:t>
            </a:r>
          </a:p>
        </p:txBody>
      </p:sp>
      <p:pic>
        <p:nvPicPr>
          <p:cNvPr id="41987" name="Picture 2" descr="скачанные файлы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3812"/>
            <a:ext cx="3200400" cy="357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Прямоугольник 4"/>
          <p:cNvSpPr>
            <a:spLocks noChangeArrowheads="1"/>
          </p:cNvSpPr>
          <p:nvPr/>
        </p:nvSpPr>
        <p:spPr bwMode="auto">
          <a:xfrm>
            <a:off x="3184412" y="692696"/>
            <a:ext cx="59436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457200">
              <a:spcBef>
                <a:spcPts val="600"/>
              </a:spcBef>
              <a:buClr>
                <a:srgbClr val="026EA8"/>
              </a:buClr>
              <a:buSzPct val="80000"/>
              <a:buFont typeface="Wingdings 3" pitchFamily="18" charset="2"/>
              <a:buChar char=""/>
            </a:pPr>
            <a:r>
              <a:rPr lang="uk-UA" sz="29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заборона карати двічі за той самий злочин, свідчити у кримінальній справі проти себе</a:t>
            </a:r>
          </a:p>
          <a:p>
            <a:pPr algn="just" defTabSz="457200">
              <a:spcBef>
                <a:spcPts val="600"/>
              </a:spcBef>
              <a:buClr>
                <a:srgbClr val="026EA8"/>
              </a:buClr>
              <a:buSzPct val="80000"/>
              <a:buFont typeface="Wingdings 3" pitchFamily="18" charset="2"/>
              <a:buChar char=""/>
            </a:pPr>
            <a:r>
              <a:rPr lang="uk-UA" sz="29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право обвинувачуваного знати зміст обвинувачення, мати очну ставку зі свідками, користуватися послугами захисника </a:t>
            </a:r>
          </a:p>
          <a:p>
            <a:pPr algn="just" defTabSz="457200">
              <a:spcBef>
                <a:spcPts val="600"/>
              </a:spcBef>
              <a:buClr>
                <a:srgbClr val="026EA8"/>
              </a:buClr>
              <a:buSzPct val="80000"/>
              <a:buFont typeface="Wingdings 3" pitchFamily="18" charset="2"/>
              <a:buChar char=""/>
            </a:pPr>
            <a:r>
              <a:rPr lang="uk-UA" sz="29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заборона надмірних застав, штрафів, жорстоких покарань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26988"/>
            <a:ext cx="9145588" cy="2519363"/>
          </a:xfrm>
          <a:solidFill>
            <a:schemeClr val="tx1">
              <a:lumMod val="85000"/>
            </a:schemeClr>
          </a:solidFill>
        </p:spPr>
        <p:txBody>
          <a:bodyPr>
            <a:normAutofit fontScale="92500"/>
          </a:bodyPr>
          <a:lstStyle/>
          <a:p>
            <a:pPr marL="88900" indent="0" algn="just" eaLnBrk="1" hangingPunct="1">
              <a:spcBef>
                <a:spcPts val="50"/>
              </a:spcBef>
              <a:buClr>
                <a:srgbClr val="026EA8"/>
              </a:buClr>
              <a:buFont typeface="Wingdings 3" pitchFamily="18" charset="2"/>
              <a:buNone/>
            </a:pPr>
            <a:r>
              <a:rPr lang="uk-UA" sz="32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3200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результаті купівлі та захоплення земель територія США до 60-х років XIX ст. зросла майже в 9 разів. Нові території перетворилися на штати. Рабство поширювалося на нові землі Півдня, що являло серйозну загрозу розвитку капіталізму  </a:t>
            </a:r>
            <a:endParaRPr lang="uk-UA" sz="1900" dirty="0" smtClean="0">
              <a:solidFill>
                <a:srgbClr val="00071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3" descr="F:\сироватко\север против юга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4013"/>
            <a:ext cx="5292725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Прямоугольник 1"/>
          <p:cNvSpPr>
            <a:spLocks noChangeArrowheads="1"/>
          </p:cNvSpPr>
          <p:nvPr/>
        </p:nvSpPr>
        <p:spPr bwMode="auto">
          <a:xfrm>
            <a:off x="5219700" y="2492375"/>
            <a:ext cx="39243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lnSpc>
                <a:spcPct val="120000"/>
              </a:lnSpc>
              <a:spcBef>
                <a:spcPts val="50"/>
              </a:spcBef>
              <a:buClr>
                <a:srgbClr val="026EA8"/>
              </a:buClr>
              <a:buSzPct val="80000"/>
            </a:pPr>
            <a:r>
              <a:rPr lang="uk-UA" sz="320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Між рабовласниками Півдня і буржуазією Півночі не припинялися конфлікти з економічних і політичних питань.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1300425"/>
            <a:ext cx="4176341" cy="4680520"/>
          </a:xfrm>
        </p:spPr>
        <p:txBody>
          <a:bodyPr/>
          <a:lstStyle/>
          <a:p>
            <a:pPr indent="0" eaLnBrk="1" hangingPunct="1">
              <a:spcBef>
                <a:spcPts val="50"/>
              </a:spcBef>
              <a:buFont typeface="Wingdings 3" pitchFamily="18" charset="2"/>
              <a:buNone/>
            </a:pPr>
            <a:r>
              <a:rPr lang="uk-UA" sz="32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Рабовласники були зацікавлені, щоб нові штати ставали рабовласницькими і забезпечили їм перевагу у Конгресі. Буржуазія Півночі була проти. </a:t>
            </a:r>
          </a:p>
          <a:p>
            <a:pPr indent="0" eaLnBrk="1" hangingPunct="1"/>
            <a:endParaRPr lang="uk-UA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4034" name="Picture 2" descr="H:\Онопрійчук\один з боїв громадянської війни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8669" y="1268412"/>
            <a:ext cx="5112568" cy="513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x_1715e2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46063"/>
            <a:ext cx="5520518" cy="433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45125"/>
            <a:ext cx="9036050" cy="14398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 eaLnBrk="1" hangingPunct="1">
              <a:spcBef>
                <a:spcPts val="50"/>
              </a:spcBef>
              <a:buClr>
                <a:srgbClr val="026EA8"/>
              </a:buClr>
              <a:buFont typeface="Wingdings 3" pitchFamily="18" charset="2"/>
              <a:buNone/>
            </a:pPr>
            <a:r>
              <a:rPr lang="uk-UA" sz="3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 про гомстеди</a:t>
            </a:r>
            <a:r>
              <a:rPr lang="uk-UA" sz="3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1862 р. передбачав практично безкоштовну роздачу вільних земель громадянам США та іммігрантам. </a:t>
            </a:r>
            <a:endParaRPr lang="uk-UA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Прямоугольник 1"/>
          <p:cNvSpPr>
            <a:spLocks noChangeArrowheads="1"/>
          </p:cNvSpPr>
          <p:nvPr/>
        </p:nvSpPr>
        <p:spPr bwMode="auto">
          <a:xfrm>
            <a:off x="5652121" y="33338"/>
            <a:ext cx="349188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>
              <a:spcBef>
                <a:spcPts val="50"/>
              </a:spcBef>
              <a:buClr>
                <a:srgbClr val="026EA8"/>
              </a:buClr>
              <a:buSzPct val="80000"/>
            </a:pPr>
            <a:r>
              <a:rPr lang="uk-UA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ході громадянської війни між Північчю і Півднем (1861-1865 рр.) були прийняті два закони, що мали важливе значення для перемоги Півночі.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125538"/>
            <a:ext cx="3779837" cy="35988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eaLnBrk="1" hangingPunct="1">
              <a:buClr>
                <a:srgbClr val="026EA8"/>
              </a:buClr>
              <a:buFont typeface="Wingdings 3" pitchFamily="18" charset="2"/>
              <a:buNone/>
            </a:pPr>
            <a:r>
              <a:rPr lang="uk-UA" sz="320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У 1863 р. президент А. Лінкольн підписав Декларацію про звільнення негрів, тобто про скасування рабства </a:t>
            </a:r>
            <a:endParaRPr lang="uk-UA" smtClean="0">
              <a:solidFill>
                <a:srgbClr val="000714"/>
              </a:solidFill>
            </a:endParaRPr>
          </a:p>
        </p:txBody>
      </p:sp>
      <p:pic>
        <p:nvPicPr>
          <p:cNvPr id="46082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836613"/>
            <a:ext cx="50038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3933825"/>
            <a:ext cx="8939213" cy="295116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buClr>
                <a:srgbClr val="026EA8"/>
              </a:buClr>
            </a:pPr>
            <a:r>
              <a:rPr lang="uk-UA" sz="320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Наслідком перемоги Півночі став другий цикл поправок до Конституції </a:t>
            </a:r>
          </a:p>
          <a:p>
            <a:pPr algn="just" eaLnBrk="1" hangingPunct="1">
              <a:lnSpc>
                <a:spcPct val="90000"/>
              </a:lnSpc>
              <a:buClr>
                <a:srgbClr val="026EA8"/>
              </a:buClr>
            </a:pPr>
            <a:r>
              <a:rPr lang="uk-UA" sz="3200" b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13 поправка</a:t>
            </a:r>
            <a:r>
              <a:rPr lang="uk-UA" sz="320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1865 р.  скасувала рабство на всій території США </a:t>
            </a:r>
          </a:p>
          <a:p>
            <a:pPr algn="just" eaLnBrk="1" hangingPunct="1">
              <a:lnSpc>
                <a:spcPct val="90000"/>
              </a:lnSpc>
              <a:buClr>
                <a:srgbClr val="026EA8"/>
              </a:buClr>
            </a:pPr>
            <a:r>
              <a:rPr lang="uk-UA" sz="3200" b="1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14 поправка</a:t>
            </a:r>
            <a:r>
              <a:rPr lang="uk-UA" sz="320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1866 р. наділяла негрів громадянськими правами </a:t>
            </a:r>
          </a:p>
        </p:txBody>
      </p:sp>
      <p:pic>
        <p:nvPicPr>
          <p:cNvPr id="47106" name="Picture 2" descr="images (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4752975" cy="39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573463"/>
            <a:ext cx="9144000" cy="3384550"/>
          </a:xfrm>
        </p:spPr>
        <p:txBody>
          <a:bodyPr/>
          <a:lstStyle/>
          <a:p>
            <a:pPr indent="0" algn="just" eaLnBrk="1" hangingPunct="1">
              <a:lnSpc>
                <a:spcPct val="110000"/>
              </a:lnSpc>
              <a:spcBef>
                <a:spcPts val="50"/>
              </a:spcBef>
              <a:buFont typeface="Wingdings 3" pitchFamily="18" charset="2"/>
              <a:buNone/>
            </a:pPr>
            <a:r>
              <a:rPr lang="uk-UA" sz="3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 поправка </a:t>
            </a:r>
            <a:r>
              <a:rPr lang="uk-UA" sz="3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1870 р. забороняла позбавляти або обмежувати права громадян через їх расу, колір шкіри або попереднє рабське становище.     Заборонялася дискримінація на виборах (залежно від раси, кольору шкіри та походження). </a:t>
            </a:r>
            <a:endParaRPr lang="uk-UA" smtClean="0"/>
          </a:p>
        </p:txBody>
      </p:sp>
      <p:pic>
        <p:nvPicPr>
          <p:cNvPr id="48130" name="Picture 3" descr="Мартин-Лютер-Кин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499992" cy="336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789040"/>
            <a:ext cx="9144000" cy="2924175"/>
          </a:xfrm>
        </p:spPr>
        <p:txBody>
          <a:bodyPr/>
          <a:lstStyle/>
          <a:p>
            <a:pPr marL="88900" indent="457200" algn="just" eaLnBrk="1" hangingPunct="1">
              <a:spcBef>
                <a:spcPts val="500"/>
              </a:spcBef>
              <a:buClr>
                <a:srgbClr val="026EA8"/>
              </a:buClr>
            </a:pPr>
            <a:r>
              <a:rPr lang="uk-UA" sz="3200" dirty="0" smtClean="0">
                <a:solidFill>
                  <a:srgbClr val="010E15"/>
                </a:solidFill>
                <a:latin typeface="Arial" charset="0"/>
                <a:cs typeface="Times New Roman" pitchFamily="18" charset="0"/>
              </a:rPr>
              <a:t>Уряд Англії вважав колонії сировинним придатком, ринком збуту англійських товарів. Проводилася політика стримування промислового розвитку колоній. Встановлювалися вигідні Англії податки і мита. Це викликало протест населення колоній. </a:t>
            </a:r>
            <a:endParaRPr lang="uk-UA" sz="3200" dirty="0" smtClean="0">
              <a:solidFill>
                <a:srgbClr val="010E1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3" descr="H:\Лаптиренко\війна за незалежність сша 17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85726"/>
            <a:ext cx="5508104" cy="358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1"/>
          <p:cNvSpPr>
            <a:spLocks noChangeArrowheads="1"/>
          </p:cNvSpPr>
          <p:nvPr/>
        </p:nvSpPr>
        <p:spPr bwMode="auto">
          <a:xfrm>
            <a:off x="5508105" y="-26988"/>
            <a:ext cx="363589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defTabSz="457200">
              <a:spcBef>
                <a:spcPts val="50"/>
              </a:spcBef>
              <a:buClr>
                <a:srgbClr val="026EA8"/>
              </a:buClr>
              <a:buSzPct val="80000"/>
              <a:buFont typeface="Wingdings 3" pitchFamily="18" charset="2"/>
              <a:buChar char=""/>
            </a:pPr>
            <a:r>
              <a:rPr lang="uk-UA" sz="3200" dirty="0">
                <a:solidFill>
                  <a:srgbClr val="010E15"/>
                </a:solidFill>
                <a:cs typeface="Times New Roman" pitchFamily="18" charset="0"/>
              </a:rPr>
              <a:t>У </a:t>
            </a:r>
            <a:r>
              <a:rPr lang="en-US" sz="3200" dirty="0">
                <a:solidFill>
                  <a:srgbClr val="010E15"/>
                </a:solidFill>
                <a:cs typeface="Times New Roman" pitchFamily="18" charset="0"/>
              </a:rPr>
              <a:t>XYII</a:t>
            </a:r>
            <a:r>
              <a:rPr lang="uk-UA" sz="3200" dirty="0">
                <a:solidFill>
                  <a:srgbClr val="010E15"/>
                </a:solidFill>
                <a:cs typeface="Times New Roman" pitchFamily="18" charset="0"/>
              </a:rPr>
              <a:t>-</a:t>
            </a:r>
            <a:r>
              <a:rPr lang="en-US" sz="3200" dirty="0">
                <a:solidFill>
                  <a:srgbClr val="010E15"/>
                </a:solidFill>
                <a:cs typeface="Times New Roman" pitchFamily="18" charset="0"/>
              </a:rPr>
              <a:t>XYIII</a:t>
            </a:r>
            <a:r>
              <a:rPr lang="uk-UA" sz="3200" dirty="0">
                <a:solidFill>
                  <a:srgbClr val="010E15"/>
                </a:solidFill>
                <a:cs typeface="Times New Roman" pitchFamily="18" charset="0"/>
              </a:rPr>
              <a:t> ст. на Атлантичному узбережжі Північної Америки були засновані 13 англійських колоній. </a:t>
            </a:r>
            <a:endParaRPr lang="uk-UA" sz="3200" dirty="0">
              <a:solidFill>
                <a:srgbClr val="010E1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4581525"/>
            <a:ext cx="8856662" cy="1800225"/>
          </a:xfrm>
        </p:spPr>
        <p:txBody>
          <a:bodyPr/>
          <a:lstStyle/>
          <a:p>
            <a:pPr marL="287338" indent="457200" algn="just" eaLnBrk="1" hangingPunct="1">
              <a:buClr>
                <a:srgbClr val="026EA8"/>
              </a:buClr>
            </a:pPr>
            <a:r>
              <a:rPr lang="uk-UA" sz="3200" b="1" smtClean="0">
                <a:solidFill>
                  <a:srgbClr val="010E15"/>
                </a:solidFill>
                <a:latin typeface="Times New Roman" pitchFamily="18" charset="0"/>
                <a:cs typeface="Times New Roman" pitchFamily="18" charset="0"/>
              </a:rPr>
              <a:t>“Декларація незалежності” </a:t>
            </a:r>
            <a:r>
              <a:rPr lang="uk-UA" sz="3200" smtClean="0">
                <a:solidFill>
                  <a:srgbClr val="010E15"/>
                </a:solidFill>
                <a:latin typeface="Times New Roman" pitchFamily="18" charset="0"/>
                <a:cs typeface="Times New Roman" pitchFamily="18" charset="0"/>
              </a:rPr>
              <a:t>1776 року проголосила 13 колишніх англійських колоній незалежними державами.</a:t>
            </a:r>
          </a:p>
        </p:txBody>
      </p:sp>
      <p:pic>
        <p:nvPicPr>
          <p:cNvPr id="24578" name="Picture 2" descr="G:\Пилипчук С.Ю\війна за незалежність США\декларація про незалежніс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15888"/>
            <a:ext cx="65881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1"/>
          <p:cNvSpPr>
            <a:spLocks noChangeArrowheads="1"/>
          </p:cNvSpPr>
          <p:nvPr/>
        </p:nvSpPr>
        <p:spPr bwMode="auto">
          <a:xfrm>
            <a:off x="6659563" y="1204913"/>
            <a:ext cx="2449512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defTabSz="457200">
              <a:spcBef>
                <a:spcPts val="500"/>
              </a:spcBef>
              <a:buClr>
                <a:srgbClr val="026EA8"/>
              </a:buClr>
              <a:buSzPct val="80000"/>
            </a:pPr>
            <a:r>
              <a:rPr lang="uk-UA" sz="3200">
                <a:solidFill>
                  <a:srgbClr val="010E15"/>
                </a:solidFill>
                <a:latin typeface="Times New Roman" pitchFamily="18" charset="0"/>
                <a:cs typeface="Times New Roman" pitchFamily="18" charset="0"/>
              </a:rPr>
              <a:t>Під час війни були прийняті важливі історичні документи.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2"/>
          <p:cNvSpPr>
            <a:spLocks noGrp="1"/>
          </p:cNvSpPr>
          <p:nvPr>
            <p:ph idx="1"/>
          </p:nvPr>
        </p:nvSpPr>
        <p:spPr>
          <a:xfrm>
            <a:off x="0" y="3429000"/>
            <a:ext cx="9144000" cy="3429000"/>
          </a:xfrm>
        </p:spPr>
        <p:txBody>
          <a:bodyPr/>
          <a:lstStyle/>
          <a:p>
            <a:pPr marL="287338" algn="just" eaLnBrk="1" hangingPunct="1">
              <a:lnSpc>
                <a:spcPct val="90000"/>
              </a:lnSpc>
              <a:buClr>
                <a:srgbClr val="026EA8"/>
              </a:buClr>
              <a:buFont typeface="Symbol" pitchFamily="18" charset="2"/>
              <a:buChar char="-"/>
              <a:tabLst>
                <a:tab pos="685800" algn="l"/>
              </a:tabLst>
            </a:pPr>
            <a:r>
              <a:rPr lang="uk-UA" sz="3200" smtClean="0">
                <a:solidFill>
                  <a:srgbClr val="010E15"/>
                </a:solidFill>
                <a:latin typeface="Times New Roman" pitchFamily="18" charset="0"/>
                <a:cs typeface="Times New Roman" pitchFamily="18" charset="0"/>
              </a:rPr>
              <a:t>всі люди рівні та наділені богом невід’ємними правами: на життя, свободу, прагнення до щастя </a:t>
            </a:r>
          </a:p>
          <a:p>
            <a:pPr marL="287338" algn="just" eaLnBrk="1" hangingPunct="1">
              <a:lnSpc>
                <a:spcPct val="90000"/>
              </a:lnSpc>
              <a:buClr>
                <a:srgbClr val="026EA8"/>
              </a:buClr>
              <a:buFont typeface="Symbol" pitchFamily="18" charset="2"/>
              <a:buChar char="-"/>
              <a:tabLst>
                <a:tab pos="685800" algn="l"/>
              </a:tabLst>
            </a:pPr>
            <a:r>
              <a:rPr lang="uk-UA" sz="3200" smtClean="0">
                <a:solidFill>
                  <a:srgbClr val="010E15"/>
                </a:solidFill>
                <a:latin typeface="Times New Roman" pitchFamily="18" charset="0"/>
                <a:cs typeface="Times New Roman" pitchFamily="18" charset="0"/>
              </a:rPr>
              <a:t>для забезпечення цих прав люди створюють уряди, справедлива влада яких ґрунтується на згоді керованих </a:t>
            </a:r>
          </a:p>
          <a:p>
            <a:pPr marL="287338" algn="just" eaLnBrk="1" hangingPunct="1">
              <a:lnSpc>
                <a:spcPct val="90000"/>
              </a:lnSpc>
              <a:buClr>
                <a:srgbClr val="026EA8"/>
              </a:buClr>
              <a:buFont typeface="Symbol" pitchFamily="18" charset="2"/>
              <a:buChar char="-"/>
              <a:tabLst>
                <a:tab pos="685800" algn="l"/>
              </a:tabLst>
            </a:pPr>
            <a:r>
              <a:rPr lang="uk-UA" sz="3200" smtClean="0">
                <a:solidFill>
                  <a:srgbClr val="010E15"/>
                </a:solidFill>
                <a:latin typeface="Times New Roman" pitchFamily="18" charset="0"/>
                <a:cs typeface="Times New Roman" pitchFamily="18" charset="0"/>
              </a:rPr>
              <a:t>народ має право змінити чи скинути уряд у разі його зловживань або насильства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0"/>
            <a:ext cx="3744912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4570413" y="115888"/>
            <a:ext cx="38893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indent="457200" defTabSz="457200">
              <a:spcBef>
                <a:spcPts val="1000"/>
              </a:spcBef>
              <a:buClr>
                <a:srgbClr val="026EA8"/>
              </a:buClr>
              <a:buSzPct val="80000"/>
              <a:buFont typeface="Wingdings 3" pitchFamily="18" charset="2"/>
              <a:buChar char=""/>
            </a:pPr>
            <a:r>
              <a:rPr lang="uk-UA" sz="3200">
                <a:solidFill>
                  <a:srgbClr val="010E15"/>
                </a:solidFill>
                <a:latin typeface="Times New Roman" pitchFamily="18" charset="0"/>
                <a:cs typeface="Times New Roman" pitchFamily="18" charset="0"/>
              </a:rPr>
              <a:t>Крім цього, у Декларації незалежності закріплювалися такі “самоочевидні істини”: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486363" y="667445"/>
            <a:ext cx="460851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 dirty="0">
                <a:solidFill>
                  <a:srgbClr val="026EA8"/>
                </a:solidFill>
                <a:latin typeface="Century Gothic" pitchFamily="34" charset="0"/>
              </a:rPr>
              <a:t>У 1781 р. вступили </a:t>
            </a:r>
            <a:endParaRPr lang="en-US" sz="3200" b="1" dirty="0">
              <a:solidFill>
                <a:srgbClr val="026EA8"/>
              </a:solidFill>
              <a:latin typeface="Century Gothic" pitchFamily="34" charset="0"/>
            </a:endParaRPr>
          </a:p>
          <a:p>
            <a:pPr algn="ctr"/>
            <a:r>
              <a:rPr lang="uk-UA" sz="3200" b="1" dirty="0">
                <a:solidFill>
                  <a:srgbClr val="026EA8"/>
                </a:solidFill>
                <a:latin typeface="Century Gothic" pitchFamily="34" charset="0"/>
              </a:rPr>
              <a:t>у силу </a:t>
            </a:r>
            <a:endParaRPr lang="en-US" sz="3200" b="1" dirty="0">
              <a:solidFill>
                <a:srgbClr val="026EA8"/>
              </a:solidFill>
              <a:latin typeface="Century Gothic" pitchFamily="34" charset="0"/>
            </a:endParaRPr>
          </a:p>
          <a:p>
            <a:pPr algn="ctr"/>
            <a:r>
              <a:rPr lang="uk-UA" sz="3200" b="1" dirty="0">
                <a:solidFill>
                  <a:srgbClr val="026EA8"/>
                </a:solidFill>
                <a:latin typeface="Century Gothic" pitchFamily="34" charset="0"/>
              </a:rPr>
              <a:t>«Статті конфедерації і вічного союзу» -  міжнародний договір про співробітництво між тринадцятьма незалежними державами (штатами). </a:t>
            </a:r>
          </a:p>
        </p:txBody>
      </p:sp>
      <p:pic>
        <p:nvPicPr>
          <p:cNvPr id="26626" name="Рисунок 2" descr="https://upload.wikimedia.org/wikipedia/commons/thumb/b/b4/Articles_page1.jpg/640px-Articles_p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424815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Группа 4"/>
          <p:cNvGrpSpPr>
            <a:grpSpLocks/>
          </p:cNvGrpSpPr>
          <p:nvPr/>
        </p:nvGrpSpPr>
        <p:grpSpPr bwMode="auto">
          <a:xfrm>
            <a:off x="233202" y="1412874"/>
            <a:ext cx="8820472" cy="4661471"/>
            <a:chOff x="-1376913" y="1869421"/>
            <a:chExt cx="10412911" cy="3717998"/>
          </a:xfrm>
        </p:grpSpPr>
        <p:sp>
          <p:nvSpPr>
            <p:cNvPr id="7" name="Полилиния 6"/>
            <p:cNvSpPr/>
            <p:nvPr/>
          </p:nvSpPr>
          <p:spPr>
            <a:xfrm>
              <a:off x="-1376913" y="1869421"/>
              <a:ext cx="10412911" cy="1263463"/>
            </a:xfrm>
            <a:custGeom>
              <a:avLst/>
              <a:gdLst>
                <a:gd name="connsiteX0" fmla="*/ 0 w 5313089"/>
                <a:gd name="connsiteY0" fmla="*/ 285366 h 1712160"/>
                <a:gd name="connsiteX1" fmla="*/ 285366 w 5313089"/>
                <a:gd name="connsiteY1" fmla="*/ 0 h 1712160"/>
                <a:gd name="connsiteX2" fmla="*/ 5027723 w 5313089"/>
                <a:gd name="connsiteY2" fmla="*/ 0 h 1712160"/>
                <a:gd name="connsiteX3" fmla="*/ 5313089 w 5313089"/>
                <a:gd name="connsiteY3" fmla="*/ 285366 h 1712160"/>
                <a:gd name="connsiteX4" fmla="*/ 5313089 w 5313089"/>
                <a:gd name="connsiteY4" fmla="*/ 1426794 h 1712160"/>
                <a:gd name="connsiteX5" fmla="*/ 5027723 w 5313089"/>
                <a:gd name="connsiteY5" fmla="*/ 1712160 h 1712160"/>
                <a:gd name="connsiteX6" fmla="*/ 285366 w 5313089"/>
                <a:gd name="connsiteY6" fmla="*/ 1712160 h 1712160"/>
                <a:gd name="connsiteX7" fmla="*/ 0 w 5313089"/>
                <a:gd name="connsiteY7" fmla="*/ 1426794 h 1712160"/>
                <a:gd name="connsiteX8" fmla="*/ 0 w 5313089"/>
                <a:gd name="connsiteY8" fmla="*/ 285366 h 171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3089" h="1712160">
                  <a:moveTo>
                    <a:pt x="0" y="285366"/>
                  </a:moveTo>
                  <a:cubicBezTo>
                    <a:pt x="0" y="127763"/>
                    <a:pt x="127763" y="0"/>
                    <a:pt x="285366" y="0"/>
                  </a:cubicBezTo>
                  <a:lnTo>
                    <a:pt x="5027723" y="0"/>
                  </a:lnTo>
                  <a:cubicBezTo>
                    <a:pt x="5185326" y="0"/>
                    <a:pt x="5313089" y="127763"/>
                    <a:pt x="5313089" y="285366"/>
                  </a:cubicBezTo>
                  <a:lnTo>
                    <a:pt x="5313089" y="1426794"/>
                  </a:lnTo>
                  <a:cubicBezTo>
                    <a:pt x="5313089" y="1584397"/>
                    <a:pt x="5185326" y="1712160"/>
                    <a:pt x="5027723" y="1712160"/>
                  </a:cubicBezTo>
                  <a:lnTo>
                    <a:pt x="285366" y="1712160"/>
                  </a:lnTo>
                  <a:cubicBezTo>
                    <a:pt x="127763" y="1712160"/>
                    <a:pt x="0" y="1584397"/>
                    <a:pt x="0" y="1426794"/>
                  </a:cubicBezTo>
                  <a:lnTo>
                    <a:pt x="0" y="28536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31221" tIns="83581" rIns="231221" bIns="83581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200" b="1" dirty="0">
                  <a:solidFill>
                    <a:srgbClr val="002060"/>
                  </a:solidFill>
                </a:rPr>
                <a:t>- закріпили назву </a:t>
              </a:r>
              <a:r>
                <a:rPr lang="uk-UA" sz="3200" b="1" dirty="0" smtClean="0">
                  <a:solidFill>
                    <a:srgbClr val="002060"/>
                  </a:solidFill>
                </a:rPr>
                <a:t>“</a:t>
              </a:r>
              <a:r>
                <a:rPr lang="uk-UA" sz="3200" b="1" dirty="0">
                  <a:solidFill>
                    <a:srgbClr val="002060"/>
                  </a:solidFill>
                </a:rPr>
                <a:t>С</a:t>
              </a:r>
              <a:r>
                <a:rPr lang="uk-UA" sz="3200" b="1" dirty="0" smtClean="0">
                  <a:solidFill>
                    <a:srgbClr val="002060"/>
                  </a:solidFill>
                </a:rPr>
                <a:t>получені </a:t>
              </a:r>
              <a:r>
                <a:rPr lang="uk-UA" sz="3200" b="1" dirty="0">
                  <a:solidFill>
                    <a:srgbClr val="002060"/>
                  </a:solidFill>
                </a:rPr>
                <a:t>Ш</a:t>
              </a:r>
              <a:r>
                <a:rPr lang="uk-UA" sz="3200" b="1" dirty="0" smtClean="0">
                  <a:solidFill>
                    <a:srgbClr val="002060"/>
                  </a:solidFill>
                </a:rPr>
                <a:t>тати </a:t>
              </a:r>
              <a:r>
                <a:rPr lang="uk-UA" sz="3200" b="1" dirty="0">
                  <a:solidFill>
                    <a:srgbClr val="002060"/>
                  </a:solidFill>
                </a:rPr>
                <a:t>Америки"(об’єднані держави Америки -13 республік)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170248" y="3420054"/>
              <a:ext cx="4505437" cy="2167365"/>
            </a:xfrm>
            <a:custGeom>
              <a:avLst/>
              <a:gdLst>
                <a:gd name="connsiteX0" fmla="*/ 0 w 5313089"/>
                <a:gd name="connsiteY0" fmla="*/ 285366 h 1712160"/>
                <a:gd name="connsiteX1" fmla="*/ 285366 w 5313089"/>
                <a:gd name="connsiteY1" fmla="*/ 0 h 1712160"/>
                <a:gd name="connsiteX2" fmla="*/ 5027723 w 5313089"/>
                <a:gd name="connsiteY2" fmla="*/ 0 h 1712160"/>
                <a:gd name="connsiteX3" fmla="*/ 5313089 w 5313089"/>
                <a:gd name="connsiteY3" fmla="*/ 285366 h 1712160"/>
                <a:gd name="connsiteX4" fmla="*/ 5313089 w 5313089"/>
                <a:gd name="connsiteY4" fmla="*/ 1426794 h 1712160"/>
                <a:gd name="connsiteX5" fmla="*/ 5027723 w 5313089"/>
                <a:gd name="connsiteY5" fmla="*/ 1712160 h 1712160"/>
                <a:gd name="connsiteX6" fmla="*/ 285366 w 5313089"/>
                <a:gd name="connsiteY6" fmla="*/ 1712160 h 1712160"/>
                <a:gd name="connsiteX7" fmla="*/ 0 w 5313089"/>
                <a:gd name="connsiteY7" fmla="*/ 1426794 h 1712160"/>
                <a:gd name="connsiteX8" fmla="*/ 0 w 5313089"/>
                <a:gd name="connsiteY8" fmla="*/ 285366 h 171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3089" h="1712160">
                  <a:moveTo>
                    <a:pt x="0" y="285366"/>
                  </a:moveTo>
                  <a:cubicBezTo>
                    <a:pt x="0" y="127763"/>
                    <a:pt x="127763" y="0"/>
                    <a:pt x="285366" y="0"/>
                  </a:cubicBezTo>
                  <a:lnTo>
                    <a:pt x="5027723" y="0"/>
                  </a:lnTo>
                  <a:cubicBezTo>
                    <a:pt x="5185326" y="0"/>
                    <a:pt x="5313089" y="127763"/>
                    <a:pt x="5313089" y="285366"/>
                  </a:cubicBezTo>
                  <a:lnTo>
                    <a:pt x="5313089" y="1426794"/>
                  </a:lnTo>
                  <a:cubicBezTo>
                    <a:pt x="5313089" y="1584397"/>
                    <a:pt x="5185326" y="1712160"/>
                    <a:pt x="5027723" y="1712160"/>
                  </a:cubicBezTo>
                  <a:lnTo>
                    <a:pt x="285366" y="1712160"/>
                  </a:lnTo>
                  <a:cubicBezTo>
                    <a:pt x="127763" y="1712160"/>
                    <a:pt x="0" y="1584397"/>
                    <a:pt x="0" y="1426794"/>
                  </a:cubicBezTo>
                  <a:lnTo>
                    <a:pt x="0" y="28536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975582"/>
                <a:satOff val="22309"/>
                <a:lumOff val="11960"/>
                <a:alphaOff val="0"/>
              </a:schemeClr>
            </a:fillRef>
            <a:effectRef idx="0">
              <a:schemeClr val="accent4">
                <a:hueOff val="-1975582"/>
                <a:satOff val="22309"/>
                <a:lumOff val="11960"/>
                <a:alphaOff val="0"/>
              </a:schemeClr>
            </a:effectRef>
            <a:fontRef idx="minor">
              <a:schemeClr val="lt1"/>
            </a:fontRef>
          </p:style>
          <p:txBody>
            <a:bodyPr lIns="231221" tIns="83581" rIns="231221" bIns="83581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200" b="1" dirty="0">
                  <a:solidFill>
                    <a:srgbClr val="002060"/>
                  </a:solidFill>
                </a:rPr>
                <a:t>- визначили завдання конфедерації - війна за незалежність проти Британії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0" y="188913"/>
            <a:ext cx="8964613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«Статті конфедерації і вічного союзу» </a:t>
            </a:r>
          </a:p>
        </p:txBody>
      </p:sp>
      <p:pic>
        <p:nvPicPr>
          <p:cNvPr id="27651" name="Рисунок 3" descr="C:\Users\123\Desktop\9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4643438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12700" y="619125"/>
            <a:ext cx="7180263" cy="2522538"/>
          </a:xfrm>
          <a:custGeom>
            <a:avLst/>
            <a:gdLst>
              <a:gd name="connsiteX0" fmla="*/ 0 w 6066117"/>
              <a:gd name="connsiteY0" fmla="*/ 359639 h 2157788"/>
              <a:gd name="connsiteX1" fmla="*/ 359639 w 6066117"/>
              <a:gd name="connsiteY1" fmla="*/ 0 h 2157788"/>
              <a:gd name="connsiteX2" fmla="*/ 5706478 w 6066117"/>
              <a:gd name="connsiteY2" fmla="*/ 0 h 2157788"/>
              <a:gd name="connsiteX3" fmla="*/ 6066117 w 6066117"/>
              <a:gd name="connsiteY3" fmla="*/ 359639 h 2157788"/>
              <a:gd name="connsiteX4" fmla="*/ 6066117 w 6066117"/>
              <a:gd name="connsiteY4" fmla="*/ 1798149 h 2157788"/>
              <a:gd name="connsiteX5" fmla="*/ 5706478 w 6066117"/>
              <a:gd name="connsiteY5" fmla="*/ 2157788 h 2157788"/>
              <a:gd name="connsiteX6" fmla="*/ 359639 w 6066117"/>
              <a:gd name="connsiteY6" fmla="*/ 2157788 h 2157788"/>
              <a:gd name="connsiteX7" fmla="*/ 0 w 6066117"/>
              <a:gd name="connsiteY7" fmla="*/ 1798149 h 2157788"/>
              <a:gd name="connsiteX8" fmla="*/ 0 w 6066117"/>
              <a:gd name="connsiteY8" fmla="*/ 359639 h 2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6117" h="2157788">
                <a:moveTo>
                  <a:pt x="0" y="359639"/>
                </a:moveTo>
                <a:cubicBezTo>
                  <a:pt x="0" y="161016"/>
                  <a:pt x="161016" y="0"/>
                  <a:pt x="359639" y="0"/>
                </a:cubicBezTo>
                <a:lnTo>
                  <a:pt x="5706478" y="0"/>
                </a:lnTo>
                <a:cubicBezTo>
                  <a:pt x="5905101" y="0"/>
                  <a:pt x="6066117" y="161016"/>
                  <a:pt x="6066117" y="359639"/>
                </a:cubicBezTo>
                <a:lnTo>
                  <a:pt x="6066117" y="1798149"/>
                </a:lnTo>
                <a:cubicBezTo>
                  <a:pt x="6066117" y="1996772"/>
                  <a:pt x="5905101" y="2157788"/>
                  <a:pt x="5706478" y="2157788"/>
                </a:cubicBezTo>
                <a:lnTo>
                  <a:pt x="359639" y="2157788"/>
                </a:lnTo>
                <a:cubicBezTo>
                  <a:pt x="161016" y="2157788"/>
                  <a:pt x="0" y="1996772"/>
                  <a:pt x="0" y="1798149"/>
                </a:cubicBezTo>
                <a:lnTo>
                  <a:pt x="0" y="35963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3600" tIns="105335" rIns="273600" bIns="105335" spcCol="1270" anchor="ctr"/>
          <a:lstStyle/>
          <a:p>
            <a:pPr defTabSz="14224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sz="3200" b="1">
                <a:solidFill>
                  <a:srgbClr val="002060"/>
                </a:solidFill>
              </a:rPr>
              <a:t>Для керівництва загальними справами намічалося щорічно скликати конгрес (по 2-7 представників штатів). У ньому кожен штат мав один голос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0" y="3141663"/>
            <a:ext cx="7092950" cy="3787775"/>
          </a:xfrm>
          <a:custGeom>
            <a:avLst/>
            <a:gdLst>
              <a:gd name="connsiteX0" fmla="*/ 0 w 6066117"/>
              <a:gd name="connsiteY0" fmla="*/ 525631 h 3153721"/>
              <a:gd name="connsiteX1" fmla="*/ 525631 w 6066117"/>
              <a:gd name="connsiteY1" fmla="*/ 0 h 3153721"/>
              <a:gd name="connsiteX2" fmla="*/ 5540486 w 6066117"/>
              <a:gd name="connsiteY2" fmla="*/ 0 h 3153721"/>
              <a:gd name="connsiteX3" fmla="*/ 6066117 w 6066117"/>
              <a:gd name="connsiteY3" fmla="*/ 525631 h 3153721"/>
              <a:gd name="connsiteX4" fmla="*/ 6066117 w 6066117"/>
              <a:gd name="connsiteY4" fmla="*/ 2628090 h 3153721"/>
              <a:gd name="connsiteX5" fmla="*/ 5540486 w 6066117"/>
              <a:gd name="connsiteY5" fmla="*/ 3153721 h 3153721"/>
              <a:gd name="connsiteX6" fmla="*/ 525631 w 6066117"/>
              <a:gd name="connsiteY6" fmla="*/ 3153721 h 3153721"/>
              <a:gd name="connsiteX7" fmla="*/ 0 w 6066117"/>
              <a:gd name="connsiteY7" fmla="*/ 2628090 h 3153721"/>
              <a:gd name="connsiteX8" fmla="*/ 0 w 6066117"/>
              <a:gd name="connsiteY8" fmla="*/ 525631 h 3153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6117" h="3153721">
                <a:moveTo>
                  <a:pt x="0" y="525631"/>
                </a:moveTo>
                <a:cubicBezTo>
                  <a:pt x="0" y="235333"/>
                  <a:pt x="235333" y="0"/>
                  <a:pt x="525631" y="0"/>
                </a:cubicBezTo>
                <a:lnTo>
                  <a:pt x="5540486" y="0"/>
                </a:lnTo>
                <a:cubicBezTo>
                  <a:pt x="5830784" y="0"/>
                  <a:pt x="6066117" y="235333"/>
                  <a:pt x="6066117" y="525631"/>
                </a:cubicBezTo>
                <a:lnTo>
                  <a:pt x="6066117" y="2628090"/>
                </a:lnTo>
                <a:cubicBezTo>
                  <a:pt x="6066117" y="2918388"/>
                  <a:pt x="5830784" y="3153721"/>
                  <a:pt x="5540486" y="3153721"/>
                </a:cubicBezTo>
                <a:lnTo>
                  <a:pt x="525631" y="3153721"/>
                </a:lnTo>
                <a:cubicBezTo>
                  <a:pt x="235333" y="3153721"/>
                  <a:pt x="0" y="2918388"/>
                  <a:pt x="0" y="2628090"/>
                </a:cubicBezTo>
                <a:lnTo>
                  <a:pt x="0" y="52563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1975582"/>
              <a:satOff val="22309"/>
              <a:lumOff val="11960"/>
              <a:alphaOff val="0"/>
            </a:schemeClr>
          </a:fillRef>
          <a:effectRef idx="0">
            <a:schemeClr val="accent4">
              <a:hueOff val="-1975582"/>
              <a:satOff val="22309"/>
              <a:lumOff val="11960"/>
              <a:alphaOff val="0"/>
            </a:schemeClr>
          </a:effectRef>
          <a:fontRef idx="minor">
            <a:schemeClr val="lt1"/>
          </a:fontRef>
        </p:style>
        <p:txBody>
          <a:bodyPr lIns="322217" tIns="153952" rIns="322217" bIns="153952" anchor="ctr"/>
          <a:lstStyle/>
          <a:p>
            <a:pPr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sz="3200" b="1">
                <a:solidFill>
                  <a:srgbClr val="002060"/>
                </a:solidFill>
                <a:latin typeface="Arial" charset="0"/>
                <a:cs typeface="Arial" charset="0"/>
              </a:rPr>
              <a:t>До</a:t>
            </a:r>
            <a:r>
              <a:rPr lang="uk-UA" sz="3200" b="1">
                <a:solidFill>
                  <a:srgbClr val="002060"/>
                </a:solidFill>
                <a:cs typeface="Arial" charset="0"/>
              </a:rPr>
              <a:t> повноважен</a:t>
            </a:r>
            <a:r>
              <a:rPr lang="uk-UA" sz="3200" b="1">
                <a:solidFill>
                  <a:srgbClr val="002060"/>
                </a:solidFill>
                <a:latin typeface="Arial" charset="0"/>
                <a:cs typeface="Arial" charset="0"/>
              </a:rPr>
              <a:t>ь</a:t>
            </a:r>
            <a:r>
              <a:rPr lang="uk-UA" sz="3200" b="1">
                <a:solidFill>
                  <a:srgbClr val="002060"/>
                </a:solidFill>
                <a:cs typeface="Arial" charset="0"/>
              </a:rPr>
              <a:t> конгресу входили міжнародні питання  (оголошення війни, укладання миру, міжнародних угод, призначення послів, управління торгівлею), організація армії, пошта, карбування монет. </a:t>
            </a:r>
          </a:p>
        </p:txBody>
      </p:sp>
      <p:pic>
        <p:nvPicPr>
          <p:cNvPr id="28675" name="Picture 2" descr="220px-Articles_p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2963" y="1125538"/>
            <a:ext cx="195103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800px-Articles_pag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5650" y="3948113"/>
            <a:ext cx="20574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Прямоугольник 8"/>
          <p:cNvSpPr>
            <a:spLocks noChangeArrowheads="1"/>
          </p:cNvSpPr>
          <p:nvPr/>
        </p:nvSpPr>
        <p:spPr bwMode="auto">
          <a:xfrm>
            <a:off x="0" y="-26988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>
                <a:solidFill>
                  <a:srgbClr val="026EA8"/>
                </a:solidFill>
                <a:latin typeface="Century Gothic" pitchFamily="34" charset="0"/>
              </a:rPr>
              <a:t>«Статті конфедерації і вічного союзу»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5" y="0"/>
            <a:ext cx="8877300" cy="1989138"/>
          </a:xfrm>
        </p:spPr>
        <p:txBody>
          <a:bodyPr/>
          <a:lstStyle/>
          <a:p>
            <a:pPr algn="ctr" eaLnBrk="1" hangingPunct="1"/>
            <a:r>
              <a:rPr lang="uk-UA" sz="3200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У 1783 р. війна завершилася підписанням Версальського мирного договору, яким Великобританія визнала незалежність американських колоній</a:t>
            </a:r>
          </a:p>
        </p:txBody>
      </p:sp>
      <p:pic>
        <p:nvPicPr>
          <p:cNvPr id="29698" name="Picture 2" descr="D:\ІДПЗК_2015\Рекал\День незалежності в СШ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924050"/>
            <a:ext cx="855662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Другая 9">
      <a:dk1>
        <a:srgbClr val="A5E5B5"/>
      </a:dk1>
      <a:lt1>
        <a:sysClr val="window" lastClr="FFFFFF"/>
      </a:lt1>
      <a:dk2>
        <a:srgbClr val="9CE2AD"/>
      </a:dk2>
      <a:lt2>
        <a:srgbClr val="0B87D5"/>
      </a:lt2>
      <a:accent1>
        <a:srgbClr val="0293E0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293E0"/>
      </a:accent6>
      <a:hlink>
        <a:srgbClr val="0080FF"/>
      </a:hlink>
      <a:folHlink>
        <a:srgbClr val="0293E0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20893</TotalTime>
  <Words>1058</Words>
  <Application>Microsoft Office PowerPoint</Application>
  <PresentationFormat>Экран (4:3)</PresentationFormat>
  <Paragraphs>79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Ион</vt:lpstr>
      <vt:lpstr>Тема 7. ДЕРЖАВА ТА ПРАВО США  У XVIII-XIX СТ.СТ.</vt:lpstr>
      <vt:lpstr>План: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 1783 р. війна завершилася підписанням Версальського мирного договору, яким Великобританія визнала незалежність американських колоній</vt:lpstr>
      <vt:lpstr>Конституція США 1787 р. </vt:lpstr>
      <vt:lpstr>Компетенція конгресу</vt:lpstr>
      <vt:lpstr>Презентация PowerPoint</vt:lpstr>
      <vt:lpstr>Презентация PowerPoint</vt:lpstr>
      <vt:lpstr>Презентация PowerPoint</vt:lpstr>
      <vt:lpstr>«система стримування та противаг»: 1. три гілки влади мають різні джерела формування: </vt:lpstr>
      <vt:lpstr>«система стримування та противаг»:  2. усі органи державної влади мають різні терміни повноважень:  </vt:lpstr>
      <vt:lpstr>«система стримування та противаг»:  3. механізм нейтралізації узурпації влади: </vt:lpstr>
      <vt:lpstr>Презентация PowerPoint</vt:lpstr>
      <vt:lpstr>«Білль про права»</vt:lpstr>
      <vt:lpstr>«Білль про права»</vt:lpstr>
      <vt:lpstr>«Білль про права»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RePack by Diakov</cp:lastModifiedBy>
  <cp:revision>62</cp:revision>
  <dcterms:created xsi:type="dcterms:W3CDTF">2015-04-15T07:31:16Z</dcterms:created>
  <dcterms:modified xsi:type="dcterms:W3CDTF">2020-11-30T13:31:52Z</dcterms:modified>
</cp:coreProperties>
</file>