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11" r:id="rId6"/>
    <p:sldId id="296" r:id="rId7"/>
    <p:sldId id="297" r:id="rId8"/>
    <p:sldId id="298" r:id="rId9"/>
    <p:sldId id="259" r:id="rId10"/>
    <p:sldId id="260" r:id="rId11"/>
    <p:sldId id="261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3" r:id="rId24"/>
    <p:sldId id="280" r:id="rId25"/>
    <p:sldId id="281" r:id="rId26"/>
    <p:sldId id="282" r:id="rId27"/>
    <p:sldId id="283" r:id="rId28"/>
    <p:sldId id="284" r:id="rId29"/>
    <p:sldId id="285" r:id="rId30"/>
    <p:sldId id="301" r:id="rId31"/>
    <p:sldId id="304" r:id="rId32"/>
    <p:sldId id="286" r:id="rId33"/>
    <p:sldId id="287" r:id="rId34"/>
    <p:sldId id="288" r:id="rId35"/>
    <p:sldId id="292" r:id="rId36"/>
    <p:sldId id="305" r:id="rId37"/>
    <p:sldId id="307" r:id="rId38"/>
    <p:sldId id="308" r:id="rId3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E18-7216-418B-AEED-B10BA25F0F72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5D8EE-9EAD-4FD4-9C35-0D46396C57C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Другий Всеросійський з'їзд Рад утворив для управління країною уряд - </a:t>
          </a:r>
          <a:r>
            <a:rPr lang="uk-UA" sz="36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Раду Народних Комісарів</a:t>
          </a:r>
          <a:r>
            <a:rPr lang="uk-UA" sz="36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та обрав новий склад </a:t>
          </a:r>
          <a:r>
            <a:rPr lang="uk-UA" sz="36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Всеросійського Центрального Виконавчого Комітету </a:t>
          </a:r>
          <a:r>
            <a:rPr lang="uk-UA" sz="36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(ВЦВК)</a:t>
          </a:r>
          <a:endParaRPr lang="ru-RU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CF606-1619-4978-87DC-C458A3B3B2F3}" type="parTrans" cxnId="{AA54F53D-BE0E-446D-9EDA-8D6C3F472A76}">
      <dgm:prSet/>
      <dgm:spPr/>
      <dgm:t>
        <a:bodyPr/>
        <a:lstStyle/>
        <a:p>
          <a:endParaRPr lang="ru-RU"/>
        </a:p>
      </dgm:t>
    </dgm:pt>
    <dgm:pt modelId="{F553807D-8D6C-4389-8840-EB2998C2CA0E}" type="sibTrans" cxnId="{AA54F53D-BE0E-446D-9EDA-8D6C3F472A76}">
      <dgm:prSet/>
      <dgm:spPr/>
      <dgm:t>
        <a:bodyPr/>
        <a:lstStyle/>
        <a:p>
          <a:endParaRPr lang="ru-RU"/>
        </a:p>
      </dgm:t>
    </dgm:pt>
    <dgm:pt modelId="{27CA0BD8-3412-4BE4-9CE3-9F309D1CBEBA}" type="pres">
      <dgm:prSet presAssocID="{E5E37E18-7216-418B-AEED-B10BA25F0F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11C1A-CAA3-4369-83BB-09C4C60E48C2}" type="pres">
      <dgm:prSet presAssocID="{3CC5D8EE-9EAD-4FD4-9C35-0D46396C57CE}" presName="node" presStyleLbl="node1" presStyleIdx="0" presStyleCnt="1" custScaleY="46921" custLinFactNeighborX="2297" custLinFactNeighborY="39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4F53D-BE0E-446D-9EDA-8D6C3F472A76}" srcId="{E5E37E18-7216-418B-AEED-B10BA25F0F72}" destId="{3CC5D8EE-9EAD-4FD4-9C35-0D46396C57CE}" srcOrd="0" destOrd="0" parTransId="{F89CF606-1619-4978-87DC-C458A3B3B2F3}" sibTransId="{F553807D-8D6C-4389-8840-EB2998C2CA0E}"/>
    <dgm:cxn modelId="{757F4DDA-75AC-429E-88FD-B164E44552CD}" type="presOf" srcId="{E5E37E18-7216-418B-AEED-B10BA25F0F72}" destId="{27CA0BD8-3412-4BE4-9CE3-9F309D1CBEBA}" srcOrd="0" destOrd="0" presId="urn:microsoft.com/office/officeart/2005/8/layout/default#1"/>
    <dgm:cxn modelId="{25DAFC0D-5F6E-4458-A6AB-CD76CE0BACAA}" type="presOf" srcId="{3CC5D8EE-9EAD-4FD4-9C35-0D46396C57CE}" destId="{F6611C1A-CAA3-4369-83BB-09C4C60E48C2}" srcOrd="0" destOrd="0" presId="urn:microsoft.com/office/officeart/2005/8/layout/default#1"/>
    <dgm:cxn modelId="{E33BB87C-55AA-465E-86CD-2DD6F16F89AF}" type="presParOf" srcId="{27CA0BD8-3412-4BE4-9CE3-9F309D1CBEBA}" destId="{F6611C1A-CAA3-4369-83BB-09C4C60E48C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3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11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5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2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5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1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4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9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2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1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9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973B-27DF-464F-8FBD-CCB84189C08E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5750-58DA-4BA6-89F7-87883A61C8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5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310953"/>
            <a:ext cx="2267744" cy="2636912"/>
          </a:xfrm>
        </p:spPr>
        <p:txBody>
          <a:bodyPr>
            <a:noAutofit/>
          </a:bodyPr>
          <a:lstStyle/>
          <a:p>
            <a:r>
              <a:rPr lang="uk-UA" b="1" dirty="0" smtClean="0"/>
              <a:t>Тема</a:t>
            </a:r>
            <a:r>
              <a:rPr lang="uk-UA" b="1" dirty="0"/>
              <a:t> 11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3016"/>
            <a:ext cx="4932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/>
              <a:t> </a:t>
            </a:r>
            <a:r>
              <a:rPr lang="uk-UA" sz="4400" b="1" dirty="0" smtClean="0"/>
              <a:t> 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735" y="37215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та розвиток радянської держави та права</a:t>
            </a:r>
            <a:endParaRPr lang="uk-UA" sz="4000" dirty="0"/>
          </a:p>
        </p:txBody>
      </p:sp>
      <p:sp>
        <p:nvSpPr>
          <p:cNvPr id="4" name="AutoShape 2" descr="До річниці створення Дивізії. Думки про минуле й майбутнє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До річниці створення Дивізії. Думки про минуле й майбутнє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Новини України: Пропаганда: порівняли агітаційні плакати Радянського Союзу  та Третього Рейх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7032"/>
            <a:ext cx="4752528" cy="32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орреспондент: Друга інформаційна. Під час Другої світової війни в Україні  проводилася активна пропагандистська робота - Korresponden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810780" cy="37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Свастика и кровавый серп с молотом – новый символ покоряет украинский  Facebook (фото) - ria-m.tv. РІА-Півден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8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83499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3" y="0"/>
            <a:ext cx="5790404" cy="428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611C1A-CAA3-4369-83BB-09C4C60E4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6611C1A-CAA3-4369-83BB-09C4C60E4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635000" algn="ctr"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Припинялася діяльність усіх політичних партій, які виступали проти радянської влади </a:t>
            </a:r>
            <a:endParaRPr lang="uk-UA" dirty="0"/>
          </a:p>
        </p:txBody>
      </p:sp>
      <p:pic>
        <p:nvPicPr>
          <p:cNvPr id="4" name="Рисунок 3" descr="&amp;Rcy;&amp;iecy;&amp;vcy;&amp;ocy;&amp;lcy;&amp;yucy;&amp;tscy;&amp;icy;&amp;yacy; 1917 &amp;gcy;&amp;ocy;&amp;dcy;&amp;a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0" cy="56435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397259"/>
            <a:ext cx="34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5000" algn="ctr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28 жовтня 1917 р. уряд ухвалив рішення закрити органи преси, які не згодні з рішеннями радянської влади </a:t>
            </a:r>
          </a:p>
        </p:txBody>
      </p:sp>
    </p:spTree>
    <p:extLst>
      <p:ext uri="{BB962C8B-B14F-4D97-AF65-F5344CB8AC3E}">
        <p14:creationId xmlns:p14="http://schemas.microsoft.com/office/powerpoint/2010/main" val="18665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Третій всеросійський з’їзд рад у січні 1918 р. затвердив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декларацію прав трудящого та експлуатованого народу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яка проголосила основні принципи радянської держави: націоналізація, ліквідація експлуатації, влада рад, федеративний устрій тощо.</a:t>
            </a:r>
            <a:endParaRPr lang="uk-UA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171" name="Picture 3" descr="F:\яцентюк_ідпу\жовтневий переворот в петрограді\iW70SNzVH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7496"/>
            <a:ext cx="6066699" cy="4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3212976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/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Декларація увійшла до конституції 1918 р. як вступний</a:t>
            </a:r>
          </a:p>
          <a:p>
            <a:pPr indent="450215" algn="r"/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розділ  </a:t>
            </a:r>
          </a:p>
        </p:txBody>
      </p:sp>
    </p:spTree>
    <p:extLst>
      <p:ext uri="{BB962C8B-B14F-4D97-AF65-F5344CB8AC3E}">
        <p14:creationId xmlns:p14="http://schemas.microsoft.com/office/powerpoint/2010/main" val="30338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ребиш_Тетяна_102_н.г\Країни XX ст\rId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" y="3255491"/>
            <a:ext cx="5429287" cy="36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9" y="-24"/>
            <a:ext cx="8229600" cy="52571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effectLst/>
                <a:latin typeface="Arial"/>
              </a:rPr>
              <a:t>Земельне право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35004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Згідно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Декрету про землю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розпоряджатися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землею могла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лише держава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користуватися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громадські організації і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приватні особи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Надра, руда, нафта, вугілля, ліси, води загальнодержавного значення переходили у виключне користування держави, а дрібні річки, озера, ліси – у користування общин.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8735" y="3786190"/>
            <a:ext cx="4035297" cy="30469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соціалізацію землі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 р.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 землеробських господарств.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57686" cy="423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634516" cy="3571876"/>
          </a:xfrm>
        </p:spPr>
        <p:txBody>
          <a:bodyPr>
            <a:normAutofit fontScale="90000"/>
          </a:bodyPr>
          <a:lstStyle/>
          <a:p>
            <a:pPr indent="450215" algn="l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Цивільне право </a:t>
            </a:r>
            <a:b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0" dirty="0" smtClean="0">
                <a:effectLst/>
                <a:latin typeface="Times New Roman" pitchFamily="18" charset="0"/>
                <a:cs typeface="Times New Roman" pitchFamily="18" charset="0"/>
              </a:rPr>
              <a:t>закріпило такі положення:</a:t>
            </a:r>
            <a:br>
              <a:rPr lang="uk-UA" sz="3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Націоналізація заводів, фабрик, шахт, рудників, транспорту, банків, засобів зв’язку, великих сільгосппідприємств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3314"/>
            <a:ext cx="9135078" cy="32146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35560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Обмеження приватного товарообігу </a:t>
            </a:r>
          </a:p>
          <a:p>
            <a:pPr marL="0" indent="35560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становлення твердих цін на хліб та інші важливі продукти</a:t>
            </a:r>
          </a:p>
          <a:p>
            <a:pPr marL="0" indent="35560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апровадження обміну предметів споживання на хліб та інші продовольчі товари </a:t>
            </a:r>
          </a:p>
          <a:p>
            <a:pPr marL="0" indent="35560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Заборона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спадкування капіталістичної власності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17"/>
            <a:ext cx="4714876" cy="32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928802"/>
            <a:ext cx="4143372" cy="1500198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обов'язкове залучення до праці всіх працездатних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участь профспілок у регулюванні питань наймання, звільнення і зарплати 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8-годинний робочий день </a:t>
            </a:r>
          </a:p>
          <a:p>
            <a:pPr mar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заборону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понаднормових робіт (за загальним правилом) 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запровадження місячної відпустки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відпустки для жінок у зв’язку з пологами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3295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prstClr val="black"/>
                </a:solidFill>
                <a:latin typeface="Arial"/>
                <a:ea typeface="Times New Roman"/>
                <a:cs typeface="+mj-cs"/>
              </a:rPr>
              <a:t>Трудове право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28604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Кодекс законів про працю 1918 р.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передбачав: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351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7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918" y="-24"/>
            <a:ext cx="4329114" cy="64294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Сімейне право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26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цивільний шлюб за добровільною згодою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рівність подружжя та прав позашлюбних дітей зі шлюбними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встановлення батьківства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889702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Декрет про цивільний шлюб, про дітей та про акти громадянського стану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1917 р. скасував церковний шлюб та запровадив:</a:t>
            </a:r>
          </a:p>
        </p:txBody>
      </p:sp>
    </p:spTree>
    <p:extLst>
      <p:ext uri="{BB962C8B-B14F-4D97-AF65-F5344CB8AC3E}">
        <p14:creationId xmlns:p14="http://schemas.microsoft.com/office/powerpoint/2010/main" val="344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988840"/>
          </a:xfrm>
        </p:spPr>
        <p:txBody>
          <a:bodyPr>
            <a:noAutofit/>
          </a:bodyPr>
          <a:lstStyle/>
          <a:p>
            <a:pPr marL="0" indent="450215" algn="l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Декрет про розлучення 1917 р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передбачив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розлучення за спільною згодою і за заявою до органів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РАГС. Подружжя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 дітьми розлучалися через суд. Для дітей передбачалися аліменти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84" y="2420888"/>
            <a:ext cx="4572032" cy="417632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45021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22 жовтня 1918 р. був опублікований </a:t>
            </a:r>
          </a:p>
          <a:p>
            <a:pPr marL="0" indent="45021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Кодекс про акти громадянського стану, шлюбне, сімейне та опікунське право РСФРР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214842" cy="64291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2861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  <a:tabLst>
                <a:tab pos="67881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злочинів включала: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контрреволюційні злочини </a:t>
            </a:r>
            <a:endParaRPr lang="uk-UA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особливо небезпечні злочини (погроми, розкрадання, бандитизм, спекуляція,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хуліганство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мародерство)</a:t>
            </a:r>
            <a:endParaRPr lang="uk-UA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посадові та військові злочини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86314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вважалася дія або бездіяльність, небезпечні для інтересів робітничого класу, спрямована на ослаблення могутності радянської влади</a:t>
            </a:r>
          </a:p>
        </p:txBody>
      </p:sp>
      <p:pic>
        <p:nvPicPr>
          <p:cNvPr id="11270" name="Picture 6" descr="Антирадянські карикатури УПА 1940-1950 років - історія,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902550" cy="29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57752" cy="356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-24"/>
            <a:ext cx="4214810" cy="2071702"/>
          </a:xfrm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Керівні засади </a:t>
            </a:r>
            <a:b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кримінального</a:t>
            </a:r>
            <a:b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права 1919 р.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57562"/>
            <a:ext cx="9144000" cy="3500438"/>
          </a:xfrm>
        </p:spPr>
        <p:txBody>
          <a:bodyPr>
            <a:noAutofit/>
          </a:bodyPr>
          <a:lstStyle/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головним завданням кримінального права вважалося придушення опору класів експлуататорів (за допомогою репресій) та охорона інтересів трудящих </a:t>
            </a:r>
          </a:p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 визначенні покарання передусім враховувалася соціальне положення обвинувачуваного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67100"/>
            <a:ext cx="9144000" cy="33194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2.Утворення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СРСР. Конституція СРСР 1924 р.</a:t>
            </a:r>
          </a:p>
          <a:p>
            <a:pPr marL="0" lv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Кодифікація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 законодавства у 20-ті роки.</a:t>
            </a:r>
          </a:p>
          <a:p>
            <a:pPr marL="0" lv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Конституції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СРСР 1936 р. та 1977 р.: порівняльна характеристика основних положень.</a:t>
            </a:r>
          </a:p>
          <a:p>
            <a:pPr marL="0" lv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Розпад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 РСР та його наслідки.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8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buNone/>
              <a:tabLst>
                <a:tab pos="678815" algn="l"/>
              </a:tabLst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1024px-Броневик_у_Смольного_19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540226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9259" y="-71462"/>
            <a:ext cx="1527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uk-UA" sz="3200" b="1" cap="all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uk-UA" sz="3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366765"/>
            <a:ext cx="3714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5499" y="1597002"/>
            <a:ext cx="3535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Падіння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Російської імперії та утворення радянської держави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76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718"/>
            <a:ext cx="7319736" cy="72058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ПЕРЕДБАЧАЛИСЯ ТАКІ ПОКАРАННЯ: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14356"/>
            <a:ext cx="5500693" cy="49292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позбавлення політичних прав</a:t>
            </a:r>
          </a:p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оголошення ворогом революції або народу</a:t>
            </a:r>
          </a:p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примусові роботи</a:t>
            </a:r>
          </a:p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позбавлення волі</a:t>
            </a:r>
          </a:p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оголошення поза законом</a:t>
            </a:r>
          </a:p>
          <a:p>
            <a:pPr indent="45021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розстріл та ін.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5657694"/>
            <a:ext cx="9144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Характерною рисою цього періоду була 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невизначеність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покарання.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357430"/>
            <a:ext cx="4762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643182"/>
            <a:ext cx="7024699" cy="42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43181"/>
          </a:xfrm>
          <a:solidFill>
            <a:srgbClr val="F3F3AD"/>
          </a:solidFill>
        </p:spPr>
        <p:txBody>
          <a:bodyPr>
            <a:normAutofit/>
          </a:bodyPr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 вересня 1918 р. уряд РСФРР приймає декрет 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«ПРО ЧЕРВОНИЙ ТЕРОР» 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Всеросійській Надзвичайній Комісії надавалося право у разі збройних контрреволюційних виступів розстрілювати на місці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214" y="631828"/>
            <a:ext cx="4286248" cy="1511288"/>
          </a:xfrm>
        </p:spPr>
        <p:txBody>
          <a:bodyPr>
            <a:normAutofit/>
          </a:bodyPr>
          <a:lstStyle/>
          <a:p>
            <a:pPr indent="450215"/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УТВОРЕННЯ СРСР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01503"/>
            <a:ext cx="9144000" cy="4056521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жовтні 1922 р. пленум ЦК Російської Комуністичної Партії (більшовиків) прийняв рішення про необхідність об’єднання республік.</a:t>
            </a:r>
            <a:endParaRPr lang="uk-UA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грудні 1922 р.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 тиском більшовицької партії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з’їзди рад Закавказзя, України, Білорусії прийняли постанови про необхідність створення СРСР.</a:t>
            </a:r>
            <a:endParaRPr lang="uk-UA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 Всеросійський з’їзд рад також підтримав це рішення.</a:t>
            </a:r>
          </a:p>
          <a:p>
            <a:pPr marL="0" algn="just"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50" cy="27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0600" y="0"/>
            <a:ext cx="915264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грудня 1922 р. відбувся 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з’їзд рад СРСР. 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складався з представників РСФРР (більшість), України, Білорусії, Закавказзя.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сироватко\І Всесоюзний з їзд  Р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83" y="2214554"/>
            <a:ext cx="6808897" cy="43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0108"/>
            <a:ext cx="6215074" cy="58578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Декларація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проголошувала утворення СРСР  та визначала: </a:t>
            </a:r>
          </a:p>
          <a:p>
            <a:pPr marL="0" lvl="0">
              <a:spcBef>
                <a:spcPts val="0"/>
              </a:spcBef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сновні принципи об’єднання (рівноправність республік і право їх виходу з СРСР), </a:t>
            </a:r>
            <a:r>
              <a:rPr lang="uk-UA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 реалізувати це права не було можливим, так як був відсутній механізм виходу.   </a:t>
            </a:r>
          </a:p>
          <a:p>
            <a:pPr marL="0" lvl="0">
              <a:spcBef>
                <a:spcPts val="0"/>
              </a:spcBef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ищі органи влади та управління СРСР </a:t>
            </a:r>
          </a:p>
          <a:p>
            <a:pPr marL="0" lvl="0">
              <a:spcBef>
                <a:spcPts val="0"/>
              </a:spcBef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заємовідносини органів СРСР та республік</a:t>
            </a:r>
          </a:p>
          <a:p>
            <a:pPr marL="0" lvl="0">
              <a:spcBef>
                <a:spcPts val="0"/>
              </a:spcBef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ромадянство </a:t>
            </a:r>
          </a:p>
          <a:p>
            <a:pPr marL="0" lvl="0">
              <a:spcBef>
                <a:spcPts val="0"/>
              </a:spcBef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юджетні відносини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9" y="2071658"/>
            <a:ext cx="2854711" cy="478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1329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З’їзд схвалив декларацію та договір </a:t>
            </a:r>
          </a:p>
          <a:p>
            <a:pPr lvl="0" algn="ctr"/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створення СРСР </a:t>
            </a:r>
          </a:p>
        </p:txBody>
      </p:sp>
    </p:spTree>
    <p:extLst>
      <p:ext uri="{BB962C8B-B14F-4D97-AF65-F5344CB8AC3E}">
        <p14:creationId xmlns:p14="http://schemas.microsoft.com/office/powerpoint/2010/main" val="38874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59293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50215" algn="ctr"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Договір про утворення СРСР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визначив склад Союзу (Російська, Українська, Білоруська, Закавказька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республіки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компетенцію і порядок формування союзних органів, гарантував незалежність республік як суб'єктів союзної держави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" y="2"/>
            <a:ext cx="4356788" cy="592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86454"/>
            <a:ext cx="9144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Декларація і Договір стали проектом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Конституції СРСР</a:t>
            </a:r>
            <a:endParaRPr lang="uk-UA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114800" cy="832096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КОНСТИТУЦІЯ СРСР 1924 року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214422"/>
            <a:ext cx="4714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uk-UA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31 січня 1924 р. Другий з'їзд Рад СРСР затвердив Конституцію СРСР та юридично оформив утворення СРСР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СРСР визнавалася федеративною</a:t>
            </a: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союзною державою </a:t>
            </a:r>
            <a:endParaRPr lang="uk-UA" sz="3600" dirty="0"/>
          </a:p>
        </p:txBody>
      </p:sp>
      <p:pic>
        <p:nvPicPr>
          <p:cNvPr id="10242" name="Picture 2" descr="Антирадянські карикатури УПА 1940-1950 років - історія,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06426" cy="46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 відання верховних органів влади СРСР належали широке коло питань, зокрема: </a:t>
            </a:r>
          </a:p>
          <a:p>
            <a:pPr algn="just">
              <a:spcBef>
                <a:spcPts val="0"/>
              </a:spcBef>
            </a:pPr>
            <a:r>
              <a:rPr lang="uk-UA" sz="21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зовнішні відносини</a:t>
            </a:r>
          </a:p>
          <a:p>
            <a:pPr algn="just">
              <a:spcBef>
                <a:spcPts val="0"/>
              </a:spcBef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зміна зовнішніх кордонів Союзу, а також врегулювання питань про зміну кордонів між союзними республіками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укладення договорів про прийом до складу Союзу нових республік;</a:t>
            </a:r>
            <a:endParaRPr lang="uk-UA" sz="21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859155" algn="l"/>
              </a:tabLst>
            </a:pPr>
            <a:r>
              <a:rPr lang="uk-UA" sz="21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керівництво збройними силами</a:t>
            </a:r>
          </a:p>
          <a:p>
            <a:pPr lvl="0">
              <a:buFont typeface="Symbol"/>
              <a:buChar char=""/>
              <a:tabLst>
                <a:tab pos="859155" algn="l"/>
              </a:tabLst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загального </a:t>
            </a: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плану всього народного господарства Союзу, визначення галузей промисловості і окремих промислових підприємств, що мають загальносоюзне значення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buFont typeface="Symbol"/>
              <a:buChar char=""/>
              <a:tabLst>
                <a:tab pos="859155" algn="l"/>
              </a:tabLst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керівництво 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транспортною </a:t>
            </a: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і поштово-телеграфним справою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Font typeface="Symbol"/>
              <a:buChar char=""/>
              <a:tabLst>
                <a:tab pos="859155" algn="l"/>
              </a:tabLst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затвердження єдиного Державного бюджету Союзу Радянських Соціалістичних Республік, до складу якого входять бюджети союзних республік</a:t>
            </a:r>
          </a:p>
          <a:p>
            <a:pPr lvl="0">
              <a:buFont typeface="Symbol"/>
              <a:buChar char=""/>
              <a:tabLst>
                <a:tab pos="859155" algn="l"/>
              </a:tabLst>
            </a:pPr>
            <a:r>
              <a:rPr lang="uk-UA" sz="2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затвердження </a:t>
            </a:r>
            <a:r>
              <a:rPr lang="uk-UA" sz="2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 судоустрою та судочинства, цивільного та кримінального законодавства, </a:t>
            </a:r>
            <a:r>
              <a:rPr lang="uk-UA" sz="2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 законів </a:t>
            </a:r>
            <a:r>
              <a:rPr lang="uk-UA" sz="2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 працю, народну освіту, охорону здоров’я</a:t>
            </a:r>
          </a:p>
          <a:p>
            <a:pPr marL="0" lvl="0" algn="just">
              <a:spcBef>
                <a:spcPts val="0"/>
              </a:spcBef>
              <a:buFont typeface="Symbol"/>
              <a:buChar char=""/>
              <a:tabLst>
                <a:tab pos="859155" algn="l"/>
              </a:tabLst>
            </a:pP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вирішення спірних питань, що виникають між союзними </a:t>
            </a:r>
            <a:r>
              <a:rPr lang="uk-U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республіками</a:t>
            </a:r>
            <a:endParaRPr lang="uk-UA" sz="21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uk-U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63688"/>
            <a:ext cx="3643304" cy="254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568952" cy="43204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uk-UA" sz="35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Суверенні права союзних республік: </a:t>
            </a:r>
          </a:p>
          <a:p>
            <a:pPr marL="0" lv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5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вільний вихід з СРСР </a:t>
            </a:r>
          </a:p>
          <a:p>
            <a:pPr marL="0" lv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5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незмінність території </a:t>
            </a:r>
          </a:p>
          <a:p>
            <a:pPr marL="0" lv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5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власне громадянство </a:t>
            </a:r>
          </a:p>
          <a:p>
            <a:pPr marL="0" lvl="0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uk-UA" sz="35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воє законодавство, у тому числі основні закони союзних республік, відповідні  до Конституції СРСР і загальносоюзного законодавства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56895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Повноваження </a:t>
            </a: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органів державної влади 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Союзу </a:t>
            </a: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РСР обмежували суверенітет радянських 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республік </a:t>
            </a:r>
            <a:endParaRPr lang="uk-UA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1"/>
            <a:ext cx="5143536" cy="30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3854222"/>
          </a:xfrm>
        </p:spPr>
        <p:txBody>
          <a:bodyPr>
            <a:normAutofit/>
          </a:bodyPr>
          <a:lstStyle/>
          <a:p>
            <a:pPr marL="0" indent="450215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Центральний виконавчий комітет СРСР </a:t>
            </a: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 верховний орган влади в період між з’їздами рад, скликався 3 рази на рік  і мав </a:t>
            </a:r>
            <a:r>
              <a:rPr lang="uk-UA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дві палати</a:t>
            </a: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0" lvl="0" algn="just"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Союзна рада </a:t>
            </a: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обиралася з’їздом з представників республік пропорційно чисельності населення</a:t>
            </a:r>
          </a:p>
          <a:p>
            <a:pPr marL="0" lvl="0" algn="just"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Рада національностей: </a:t>
            </a: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 5 представників кожної союзної + по 1 від автономної області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0"/>
            <a:ext cx="4500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/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Всесоюзний з’їзд рад 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вищий орган влади, </a:t>
            </a:r>
          </a:p>
          <a:p>
            <a:pPr indent="450215" algn="r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обирався губернськими </a:t>
            </a:r>
          </a:p>
          <a:p>
            <a:pPr indent="450215" algn="r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з’їздами рад</a:t>
            </a:r>
          </a:p>
        </p:txBody>
      </p:sp>
    </p:spTree>
    <p:extLst>
      <p:ext uri="{BB962C8B-B14F-4D97-AF65-F5344CB8AC3E}">
        <p14:creationId xmlns:p14="http://schemas.microsoft.com/office/powerpoint/2010/main" val="24586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 на тему &quot;Лютнева революція в Росії (22.02-2.03.1917 р.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" y="2262038"/>
            <a:ext cx="6127949" cy="45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зентація на тему &quot;Лютнева революція в Росії (22.02-2.03.1917 р.)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22785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езентація &quot;Українська революція 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34" y="617339"/>
            <a:ext cx="5088566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4643438" cy="330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32" cy="7143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 вищих державних органів також входили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66" y="3786190"/>
            <a:ext cx="9121234" cy="307181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рада народних комісарів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уряд, виконавчий та розпорядчий орган, який мав також законодавчі функції, утворювався ЦВК </a:t>
            </a:r>
          </a:p>
          <a:p>
            <a:pPr marL="0"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народні комісаріати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органи галузевого управління (загальносоюзні, об'єднані та республіканські)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152583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r">
              <a:buFont typeface="Arial" pitchFamily="34" charset="0"/>
              <a:buChar char="•"/>
            </a:pPr>
            <a:r>
              <a:rPr lang="uk-UA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президія ЦВК -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вищий законодавчий та виконавчий орган між сесіями ЦВК </a:t>
            </a:r>
          </a:p>
        </p:txBody>
      </p:sp>
    </p:spTree>
    <p:extLst>
      <p:ext uri="{BB962C8B-B14F-4D97-AF65-F5344CB8AC3E}">
        <p14:creationId xmlns:p14="http://schemas.microsoft.com/office/powerpoint/2010/main" val="35453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428604"/>
            <a:ext cx="4929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загальносоюзні (тільки в союзі)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 іноземних, військових і морських справ, зовнішньої торгівлі, шляхів сполучення, пошти і телеграфу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042"/>
            <a:ext cx="4357686" cy="31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3357562"/>
            <a:ext cx="9144000" cy="19288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об’єднані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 союзі та республіках): Вища рада народного господарства, продовольства, праці, фінансів, робітничо-селянської інспекції</a:t>
            </a:r>
          </a:p>
          <a:p>
            <a:pPr marL="0"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республіканські: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освіти, юстиції та ін.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2" y="-12166"/>
            <a:ext cx="9144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комісаріати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2863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Конституція закріпила принципи верховенства загальносоюзних органів та загальносоюзного законодавства.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10121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КОДИФІКАЦІЯ РАДЯНСЬКОГО ПРАВА (20-ті рр.)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86322"/>
            <a:ext cx="9126424" cy="2071678"/>
          </a:xfrm>
          <a:solidFill>
            <a:schemeClr val="bg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1928 році - Основи землекористування та землеустрою СРСР.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Всі ці законодавчі акти стали базою для кодифікаційної роботи в союзних республіках.</a:t>
            </a:r>
          </a:p>
          <a:p>
            <a:pPr marL="0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092" y="894655"/>
            <a:ext cx="47149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1924 році Центральний Виконавчий Комітет СРСР затвердив:</a:t>
            </a:r>
          </a:p>
          <a:p>
            <a:pPr lvl="0" algn="just">
              <a:buFont typeface="+mj-lt"/>
              <a:buAutoNum type="arabicPeriod"/>
              <a:tabLst>
                <a:tab pos="228600" algn="l"/>
              </a:tabLst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Основи судоустрою </a:t>
            </a:r>
          </a:p>
          <a:p>
            <a:pPr lvl="0" algn="just">
              <a:buFont typeface="+mj-lt"/>
              <a:buAutoNum type="arabicPeriod"/>
              <a:tabLst>
                <a:tab pos="228600" algn="l"/>
              </a:tabLst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Основи судочинства</a:t>
            </a:r>
          </a:p>
          <a:p>
            <a:pPr lvl="0" algn="just">
              <a:buFont typeface="+mj-lt"/>
              <a:buAutoNum type="arabicPeriod"/>
              <a:tabLst>
                <a:tab pos="228600" algn="l"/>
              </a:tabLst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Основи кримінального законодавства СРСР та союзних республік</a:t>
            </a:r>
          </a:p>
        </p:txBody>
      </p:sp>
      <p:sp>
        <p:nvSpPr>
          <p:cNvPr id="5" name="AutoShape 4" descr="В каких случаях суды-тройки НКВД выносили оправдательные пригово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В каких случаях суды-тройки НКВД выносили оправдательные пригов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В каких случаях суды-тройки НКВД выносили оправдательные пригово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8" name="Picture 10" descr="История суда | О суде | Московский городской суд | Официальный портал судов  общей юрисдикции города Мос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3"/>
            <a:ext cx="4047587" cy="37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ПРІОРИТЕТ ЗАГАЛЬНОСОЮЗНИХ ОСНОВ ЗАКОНОДАВСТВА НАД ЗАКОНОДАВСТВОМ СОЮЗНИХ РЕСПУБЛІК ПІДТВЕРДИВ ПРОЦЕС ЦЕНТРАЛІЗАЦІЇ ВЛАДИ, СТВОРЕННЯ АВТОРИТАРНОГО ДЕРЖАВНО-ПРАВОВОГО РЕЖИМУ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99"/>
            <a:ext cx="6572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buFont typeface="Arial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1922-1923 рр. в РСФРР прийнято 7 кодексів: кримінальний, цивільний, земельний, кримінально-процесуальний, про працю, цивільно-процесуальний, лісовий.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їх основі створювалися кодекси інших республік.</a:t>
            </a:r>
          </a:p>
          <a:p>
            <a:pPr lvl="0" indent="450215">
              <a:buFont typeface="Arial" pitchFamily="34" charset="0"/>
              <a:buChar char="•"/>
            </a:pPr>
            <a:endParaRPr lang="uk-UA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571736" cy="33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4947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buFont typeface="Arial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1926 р. було затверджено шлюбно-сімейний кодекс і нову редакцію кримінального. </a:t>
            </a:r>
          </a:p>
        </p:txBody>
      </p:sp>
    </p:spTree>
    <p:extLst>
      <p:ext uri="{BB962C8B-B14F-4D97-AF65-F5344CB8AC3E}">
        <p14:creationId xmlns:p14="http://schemas.microsoft.com/office/powerpoint/2010/main" val="241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21" y="0"/>
            <a:ext cx="9168621" cy="50004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КОНСТИТУЦІЯ  СРСР 1936 РОКУ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31113"/>
            <a:ext cx="8711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vetica" panose="020B0604020202020204" pitchFamily="34" charset="0"/>
              </a:rPr>
              <a:t>5 ГРУДНЯ 1936 РОКУ РАДЯНСЬКИЙ СОЮЗ ОТРИМАВ КОНСТИТУЦІЮ, УХВАЛЕНУ ЗА ІНІЦІАТИВИ ЙОСИПА СТАЛІНА, ЗА ЩО ВОНА І ОТРИМАЛА НАЗВУ “СТАЛІНСЬКА”</a:t>
            </a:r>
            <a:endParaRPr lang="uk-UA" b="1" dirty="0"/>
          </a:p>
        </p:txBody>
      </p:sp>
      <p:pic>
        <p:nvPicPr>
          <p:cNvPr id="8" name="Picture 2" descr="ГОРИ В АДУ, ПАЛАЧ НАРОДОВ, УБИЙЦА ЖЕНЩИН И ДЕТЕЙ! -У могилы сталина  задержали активиста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34" y="1681083"/>
            <a:ext cx="3995937" cy="29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132856"/>
            <a:ext cx="43924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В КОНСТИТУЦІЇ БУЛИ ПРОПИСАНІ ТРАДИЦІЙНІ ДЛЯ ЗАХІДНИХ ДЕМОКРАТІЙ ГАРАНТІЇ СВОБОДИ СЛОВА, ДРУКУ, СОВІСТІ, ЗБОРІВ І </a:t>
            </a:r>
            <a:r>
              <a:rPr lang="ru-RU" sz="20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МІТИНГІВ </a:t>
            </a:r>
            <a:endParaRPr lang="ru-RU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algn="ctr"/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856761"/>
            <a:ext cx="8711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Helvetica" panose="020B0604020202020204" pitchFamily="34" charset="0"/>
              </a:rPr>
              <a:t>ВТІЛЕННЯ ЦИХ ГАРАНТІЙ ЯСКРАВО ДЕМОНСТРУВАЛОСЯ ВЖЕ 1936 РОКУ. ДОНОСИ НА ЛЮДЕЙ, ЩО МАЛИ НЕОБЕРЕЖНІСТЬ ВИСЛОВИТИ СКЕПТИЦИЗМ ДО КОМУНІСТІВ, СТАВАЛИ ПРИЧИНОЮ СТРАТ І БАГАТОРІЧНИХ ЗАСЛАНЬ В ТАБОРИ СИБІРУ, А ПРО МИРНІ ПРОТЕСТИ НАВІТЬ МОВА НЕ ЙШЛА.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544616" cy="3528392"/>
          </a:xfrm>
          <a:solidFill>
            <a:srgbClr val="F3F3AD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Виборчі права отримали усі громадяни СРСР з 18 років незалежно від расової та національної належності, віросповідання, освітнього цензу, осілості, соціального та майнового стану, колишньої діяльності, за винятком психічнохворих та засуджених судом до позбавлення виборчих прав</a:t>
            </a:r>
          </a:p>
          <a:p>
            <a:pPr marL="0"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ВИБОРИ ДО РАД СТАЛИ ЗАГАЛЬНИМИ, РІВНИМИ, ПРЯМИМИ, ПРИ ТАЄМНОМУ ГОЛОСУВАННІ </a:t>
            </a:r>
          </a:p>
        </p:txBody>
      </p:sp>
      <p:pic>
        <p:nvPicPr>
          <p:cNvPr id="8194" name="Picture 2" descr="Радянська демократія: вибори 1946 року - Історія з грифом «Секретно».  Таємниці українського минулого з архівів КГ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79052"/>
            <a:ext cx="3096344" cy="20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97152"/>
            <a:ext cx="8404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ЗАГАЛЬНЕ Й РІВНЕ ВИБОРЧЕ ПРАВО, ЯКЕ ТАК ГУЧНО ПРОГОЛОШУВАЛОСЯ, НАСПРАВДІ БУЛО НІКЧЕМНИМ, АДЖЕ “ОБИРАТИ” ДОВОДИЛОСЯ ЄДИНОГО КАНДИДАТА ВІД 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КОМПАРТІЇ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322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В КОНСТИТУЦІЇ ГРОМАДЯНАМ ГАРАНТУВАЛОСЯ ПРАВО НА ПРАЦЮ Й ВІДПОЧИНОК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767449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Helvetica" panose="020B0604020202020204" pitchFamily="34" charset="0"/>
              </a:rPr>
              <a:t>Прописані норми ніхто не поспішав виконувати</a:t>
            </a:r>
            <a:r>
              <a:rPr lang="uk-UA" sz="24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, </a:t>
            </a:r>
            <a:r>
              <a:rPr lang="uk-UA" sz="2400" b="1" dirty="0">
                <a:solidFill>
                  <a:srgbClr val="C00000"/>
                </a:solidFill>
                <a:latin typeface="Helvetica" panose="020B0604020202020204" pitchFamily="34" charset="0"/>
              </a:rPr>
              <a:t>в 1930-х розгортається масштабне переслідування всіх вільнодумців. Це класичний приклад невідповідності правових норм з реаліями тоталітарної машини впокорення та знищення “ворогів народу</a:t>
            </a:r>
            <a:r>
              <a:rPr lang="uk-UA" sz="24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”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07091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Helvetica" panose="020B0604020202020204" pitchFamily="34" charset="0"/>
              </a:rPr>
              <a:t>ФАКТИЧНО ЛЮДИ СТАВАЛИ НОВИМИ КРІПАКАМИ, ЯКИМ ДОВОДИЛОСЯ ПРАЦЮВАТИ В КОЛГОСПАХ, ЩОБ ОТРИМАТИ МІЗЕРНУ </a:t>
            </a:r>
            <a:r>
              <a:rPr lang="ru-RU" sz="28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ВИНАГОРОДУ </a:t>
            </a:r>
            <a:endParaRPr lang="uk-UA" sz="2800" b="1" dirty="0"/>
          </a:p>
        </p:txBody>
      </p:sp>
      <p:pic>
        <p:nvPicPr>
          <p:cNvPr id="9218" name="Picture 2" descr="СССР Плакат Мощь Державы... 90х58 см Украина - «VIOLITY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088232" cy="31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291264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ЕКОНОМІКА</a:t>
            </a:r>
          </a:p>
          <a:p>
            <a:pPr marL="0" indent="0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Крах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був найбільшою з усіх проблем Радянського Союзу. Країна мала централізовану планову економіку, на відміну від ринкової економіки більшості інших країн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ІДЕОЛОГІЯ</a:t>
            </a:r>
          </a:p>
          <a:p>
            <a:pPr marL="0" indent="0" algn="just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Горбачовська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 була спрямована на збільшення свободи слова в країні, яка десятиліттями існувала в умовах репресивного режиму, де люди були надто налякані, щоб говорити те, що вони думають, ставити запитання чи скаржитись.</a:t>
            </a:r>
          </a:p>
          <a:p>
            <a:pPr marL="0" indent="0" algn="just">
              <a:buNone/>
            </a:pP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почав відкривати історичні архіви, показуючи справжні масштаби сталінських репресій, внаслідок яких загинули мільйони людей.</a:t>
            </a:r>
          </a:p>
          <a:p>
            <a:pPr marL="0" indent="0">
              <a:buNone/>
            </a:pP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НАЦІОНАЛІЗМ</a:t>
            </a:r>
          </a:p>
          <a:p>
            <a:pPr marL="0" indent="0" algn="just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був багатонаціональною державою, правонаступником Російської Імперії.</a:t>
            </a:r>
          </a:p>
          <a:p>
            <a:pPr marL="0" indent="0" algn="just">
              <a:buNone/>
            </a:pP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складався з 15 республік, що теоретично мали однакові права як братні народи.</a:t>
            </a:r>
          </a:p>
          <a:p>
            <a:pPr marL="0" indent="0" algn="just">
              <a:buNone/>
            </a:pP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 ж Росія була найбільшою і наймогутнішою, а російська мова і культура домінували в багатьох сферах.</a:t>
            </a:r>
          </a:p>
          <a:p>
            <a:pPr marL="0" indent="0" algn="just">
              <a:buNone/>
            </a:pP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 змусила багатьох людей в інших республіках усвідомити етнічне гноблення, зокрема український Голодомор 1930-х років, захоплення країн Балтії та Західної України відповідно до пакту про дружбу між СРСР та нацистами, а також насильницькі депортації численних етнічних груп під час Другої світової війни.</a:t>
            </a:r>
          </a:p>
          <a:p>
            <a:endParaRPr lang="uk-UA" sz="6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620688"/>
            <a:ext cx="5616624" cy="63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ПРИЧИНИ РОЗПАДУ СРСР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Черги в СРСР: чому люди годинами стояли за ширвжит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Сьогодні - 23 роки, як розпався СРС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06"/>
            <a:ext cx="2552757" cy="1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35810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 ПОРАЗКА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років радянським людям казали, що Захід "гниє", а його люди страждають у злиднях і деградації.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ідея все частіше викликала сумніви з кінця 1980-х років, коли почастішали подорожі радянських громадян за кордон та контакти між звичайними людьми.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 громадяни побачили, що в багатьох інших країнах рівень життя, особиста свобода й добробут значно перевищували те, що вони бачили у своїй країні.</a:t>
            </a:r>
          </a:p>
          <a:p>
            <a:pPr marL="0" indent="0" algn="just">
              <a:buNone/>
            </a:pPr>
            <a:endPara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Горбачов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знав, що потрібні радикальні зміни, щоб зупинити погіршення радянської економіки та суспільної моралі, але його баченню, як цього досягти, можливо, не вистачало ясності.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"холодну війну", він став героєм для зовнішнього світу, але вдома його критикували реформатори, які вважали, що він не перехоплює ініціативу, і консерватори, які вважали, що він заходить надто далеко.</a:t>
            </a:r>
          </a:p>
          <a:p>
            <a:pPr marL="0" indent="0" algn="just">
              <a:buNone/>
            </a:pPr>
            <a:endPara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ВІЙНА В АФГАНІСТАНІ 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грудня 1979 року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Афганістан увійшла радянська 40-а армія під командуванням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Юрія Тухарінова. Радянський контингент перебував там протягом 10 років. 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 в Афганістані стала нова "гонитва озброєнь", яка забирала дуже багато ресурсів 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 і давайте згадаємо, що були і демарші на олімпіаді і санкції країн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Заходу.</a:t>
            </a:r>
          </a:p>
          <a:p>
            <a:pPr marL="0" indent="0" algn="just">
              <a:buNone/>
            </a:pPr>
            <a:endPara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НА ЧОРНОБИЛЬСЬКІЙ АЕС</a:t>
            </a:r>
          </a:p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1986-го року відбулася найбільша в історії техногенна катастрофа. Тисячі людей померли від наслідків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радіоактивного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випромінювання, сотні тисяч втратили здоров’я. Аварія на ЧАЕС мала і політичні наслідки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 стала тією останньою краплею, яка переповнила чашу людського терпіння. Приховування владою правди про факт катастрофи та її наслідки, брак інформації про заходи безпеки і недостатня допомога потерпілим похитнули віру в цінності комуністичної ідеї навіть у найбільш лояльних її прихильників. Крім того, спроби Москви приховати правду про катастрофу та її наслідки посилили опозиційний національно-демократичний рух в Україні, до його учасників долучилися екологи – активісти боротьби проти забруднення навколишнього середовища. У багатьох регіонах України люди почали виходити на акції протесту проти будівництва нових і експлуатації старих атомних електростанцій, відповідні публікації в пресі.</a:t>
            </a: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116632"/>
            <a:ext cx="66247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ПРИЧИНИ РОЗПАДУ СРСР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ютнева революція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56" y="1142110"/>
            <a:ext cx="3647805" cy="33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речение Николая II – результат политического безволия государя | Насправд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304256" cy="35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рвая мировая война в архивах РГБ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2946308" cy="46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809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ЛЮТНЕЕВА РЕВОЛЮЦІЯ В РОСІЇ — РЕВОЛЮЦІЙНІ ПОДІЇ ЛЮТОГО-БЕРЕЗНЯ 1917 РОКУ, ЩО ЗАВЕРШИЛИСЬ ПАДІННЯМ МОНАРХІЇ У РОСІЙСЬКІЙ ІМПЕРІЇ</a:t>
            </a:r>
            <a:endParaRPr lang="uk-UA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80" name="Picture 8" descr="Як Лютнева революція в Росії вплинула на долю України | Національний  університет «Львівська політехнік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57" y="4547775"/>
            <a:ext cx="3647805" cy="204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ЖОВТНЕВИЙ ПЕРЕВОРОТ (ТАКОЖ НАЗИВАЄТЬСЯ ЖОВТНЕВА РЕВОЛЮЦІЯ, У ОФІЦІЙНІЙ ІСТОРІОГРАФІЇ СРСР 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«ВЕЛИКА ЖОВТНЕВА СОЦІАЛІСТИЧНА РЕВОЛЮЦІЯ»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 – ДЕРЖАВНИЙ ПЕРЕВОРОТ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ЗАКОЛОТ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У 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РОСІЙСЬКІЙ РЕСПУБЛІЦІ,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ВІДБУВСЯ 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жовтня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 листопада) 1917 року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Государственный архив Российской Федерации - ГАРФ - Зимний дворец, 24 - 25  октября 1917 г. Хроника событий глазами начальника обороны П.А. Пальчин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540"/>
            <a:ext cx="48180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лава 8. Зимний дворец в 1917 году. Люди Зимнего дворца [Монаршие особы, их  фавориты и слуги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61644"/>
            <a:ext cx="2160240" cy="26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508" y="47971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ХОДІ ПЕРЕВОРОТУ ТИМЧАСОВИЙ УРЯД, ЩО ПЕРЕБУВАВ У СТОЛИЦІ ДЕРЖАВИ ПЕТРОГРАДІ, ЗААРЕШТУВАЛИ, У РЕЗУЛЬТАТІ ЧОГО ЦЕНТРАЛЬНУ ВЛАДУ ПЕРЕБРАВ НА СЕБЕ ДРУГИЙ ВСЕРОСІЙСЬКИЙ З'ЇЗД РАД ТА ГРУПА БІЛЬШОВИКІВ НА ЧОЛІ З  ЛЕНІНИМ.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33056"/>
            <a:ext cx="9144000" cy="242886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Рішення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з’їзду: </a:t>
            </a:r>
          </a:p>
          <a:p>
            <a:pPr marL="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Відозва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"Робітникам, солдатам і селянам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!“</a:t>
            </a:r>
            <a:endParaRPr lang="en-US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Декрет  про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мир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Декрет про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землю</a:t>
            </a:r>
            <a:endParaRPr lang="ru-RU" dirty="0"/>
          </a:p>
        </p:txBody>
      </p:sp>
      <p:pic>
        <p:nvPicPr>
          <p:cNvPr id="8194" name="Picture 2" descr="Congress_of_Soviets_%281917%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" y="116632"/>
            <a:ext cx="5744070" cy="36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40991"/>
            <a:ext cx="271970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</a:p>
          <a:p>
            <a:pPr lvl="0" algn="ctr"/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ВСЕРОСІЙСЬКИЙ З’ЇЗД РАД 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відкрився 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жовтня 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року і складався з представників 400 місцевих рад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ВІДОЗВА "РОБІТНИКАМ, СОЛДАТАМ І СЕЛЯНАМ!"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41591"/>
            <a:ext cx="9036496" cy="2160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22860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Проголосила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перехід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державної влади до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Рад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робітничих, солдатських та селянських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депутатів</a:t>
            </a:r>
            <a:endParaRPr lang="uk-UA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2860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Закріпила програму </a:t>
            </a:r>
            <a:r>
              <a:rPr lang="uk-U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першочергових </a:t>
            </a:r>
            <a:r>
              <a:rPr lang="uk-UA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заходів </a:t>
            </a:r>
            <a:endParaRPr lang="uk-UA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ІДПЗК_2015\Рекал\Лютнева революція. Ленін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0" y="3500438"/>
            <a:ext cx="5426394" cy="32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яцентюк_ідпу\жовтневий переворот в петрограді\lTLW__77g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57884" cy="4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7146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справедливий </a:t>
            </a: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 демократичний мир без анексій та контрибуцій </a:t>
            </a:r>
          </a:p>
          <a:p>
            <a:pPr marL="0" lvl="0" indent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мирне 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співіснування країн </a:t>
            </a:r>
            <a:endParaRPr lang="uk-UA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пролетарський інтернаціоналізм </a:t>
            </a:r>
          </a:p>
          <a:p>
            <a:pPr marL="0" lvl="0" indent="0" algn="just">
              <a:spcBef>
                <a:spcPts val="0"/>
              </a:spcBef>
              <a:buFont typeface="Symbol"/>
              <a:buChar char=""/>
              <a:tabLst>
                <a:tab pos="67881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засудження таємної дипломатії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59412"/>
            <a:ext cx="2857488" cy="85725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Arial"/>
                <a:ea typeface="Times New Roman"/>
              </a:rPr>
              <a:t>ДЕКРЕТ  ПРО МИР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106" y="1036691"/>
            <a:ext cx="2714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визначив принципи зовнішньої політики: </a:t>
            </a:r>
          </a:p>
          <a:p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802" y="274638"/>
            <a:ext cx="2900354" cy="172560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/>
                <a:ea typeface="Times New Roman"/>
              </a:rPr>
              <a:t>Декрет про землю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30003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проголосив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uk-UA" sz="36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36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націоналізацію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усієї землі (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перехід у державну власність)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безкоштовне надання землі у </a:t>
            </a:r>
            <a:r>
              <a:rPr lang="uk-UA" sz="36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користування 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селянам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ІДПЗК_2015\Рекал\Боротьба з неписемніст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5763087" cy="39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rgbClr val="00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13711</TotalTime>
  <Words>1845</Words>
  <Application>Microsoft Office PowerPoint</Application>
  <PresentationFormat>Экран (4:3)</PresentationFormat>
  <Paragraphs>191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Helvetica</vt:lpstr>
      <vt:lpstr>Symbol</vt:lpstr>
      <vt:lpstr>Times New Roman</vt:lpstr>
      <vt:lpstr>Wingdings</vt:lpstr>
      <vt:lpstr>Тема Office</vt:lpstr>
      <vt:lpstr>Тема 11.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ВІДОЗВА "РОБІТНИКАМ, СОЛДАТАМ І СЕЛЯНАМ!"</vt:lpstr>
      <vt:lpstr>ДЕКРЕТ  ПРО МИР </vt:lpstr>
      <vt:lpstr>Декрет про землю</vt:lpstr>
      <vt:lpstr>Презентация PowerPoint</vt:lpstr>
      <vt:lpstr>Презентация PowerPoint</vt:lpstr>
      <vt:lpstr>Презентация PowerPoint</vt:lpstr>
      <vt:lpstr>Земельне право</vt:lpstr>
      <vt:lpstr> Цивільне право  закріпило такі положення: 1. Націоналізація заводів, фабрик, шахт, рудників, транспорту, банків, засобів зв’язку, великих сільгосппідприємств </vt:lpstr>
      <vt:lpstr> обов'язкове залучення до праці всіх працездатних </vt:lpstr>
      <vt:lpstr>Сімейне право</vt:lpstr>
      <vt:lpstr>Декрет про розлучення 1917 р. передбачив розлучення за спільною згодою і за заявою до органів РАГС. Подружжя з дітьми розлучалися через суд. Для дітей передбачалися аліменти.</vt:lpstr>
      <vt:lpstr>Кримінальне право</vt:lpstr>
      <vt:lpstr>Керівні засади  кримінального права 1919 р.</vt:lpstr>
      <vt:lpstr>ПЕРЕДБАЧАЛИСЯ ТАКІ ПОКАРАННЯ: </vt:lpstr>
      <vt:lpstr>Презентация PowerPoint</vt:lpstr>
      <vt:lpstr>УТВОРЕННЯ СРСР</vt:lpstr>
      <vt:lpstr>Презентация PowerPoint</vt:lpstr>
      <vt:lpstr>Презентация PowerPoint</vt:lpstr>
      <vt:lpstr>Презентация PowerPoint</vt:lpstr>
      <vt:lpstr>КОНСТИТУЦІЯ СРСР 1924 року</vt:lpstr>
      <vt:lpstr>Презентация PowerPoint</vt:lpstr>
      <vt:lpstr>Презентация PowerPoint</vt:lpstr>
      <vt:lpstr>Презентация PowerPoint</vt:lpstr>
      <vt:lpstr>до вищих державних органів також входили</vt:lpstr>
      <vt:lpstr>Презентация PowerPoint</vt:lpstr>
      <vt:lpstr>   КОДИФІКАЦІЯ РАДЯНСЬКОГО ПРАВА (20-ті рр.)</vt:lpstr>
      <vt:lpstr>Презентация PowerPoint</vt:lpstr>
      <vt:lpstr>КОНСТИТУЦІЯ  СРСР 1936 РОКУ</vt:lpstr>
      <vt:lpstr>Презентация PowerPoint</vt:lpstr>
      <vt:lpstr>Презентация PowerPoint</vt:lpstr>
      <vt:lpstr>Презентация PowerPoint</vt:lpstr>
      <vt:lpstr>ОСНОВНІ ПРИЧИНИ РОЗПАДУ СРСР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Asus 1</cp:lastModifiedBy>
  <cp:revision>194</cp:revision>
  <dcterms:created xsi:type="dcterms:W3CDTF">2015-05-11T07:15:00Z</dcterms:created>
  <dcterms:modified xsi:type="dcterms:W3CDTF">2024-03-25T13:49:30Z</dcterms:modified>
</cp:coreProperties>
</file>