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330" r:id="rId4"/>
    <p:sldId id="259" r:id="rId5"/>
    <p:sldId id="260" r:id="rId6"/>
    <p:sldId id="261" r:id="rId7"/>
    <p:sldId id="262" r:id="rId8"/>
    <p:sldId id="263" r:id="rId9"/>
    <p:sldId id="331" r:id="rId10"/>
    <p:sldId id="264" r:id="rId11"/>
    <p:sldId id="265" r:id="rId12"/>
    <p:sldId id="267" r:id="rId13"/>
    <p:sldId id="269" r:id="rId14"/>
    <p:sldId id="303" r:id="rId15"/>
    <p:sldId id="305" r:id="rId16"/>
    <p:sldId id="304" r:id="rId17"/>
    <p:sldId id="306" r:id="rId18"/>
    <p:sldId id="271" r:id="rId19"/>
    <p:sldId id="307" r:id="rId20"/>
    <p:sldId id="273" r:id="rId21"/>
    <p:sldId id="276" r:id="rId22"/>
    <p:sldId id="277" r:id="rId23"/>
    <p:sldId id="278" r:id="rId24"/>
    <p:sldId id="279" r:id="rId25"/>
    <p:sldId id="314" r:id="rId26"/>
    <p:sldId id="324" r:id="rId27"/>
    <p:sldId id="280" r:id="rId28"/>
    <p:sldId id="326" r:id="rId29"/>
    <p:sldId id="281" r:id="rId30"/>
    <p:sldId id="282" r:id="rId31"/>
    <p:sldId id="315" r:id="rId32"/>
    <p:sldId id="283" r:id="rId33"/>
    <p:sldId id="325" r:id="rId34"/>
    <p:sldId id="285" r:id="rId35"/>
    <p:sldId id="286" r:id="rId36"/>
    <p:sldId id="328" r:id="rId37"/>
    <p:sldId id="288" r:id="rId38"/>
    <p:sldId id="309" r:id="rId39"/>
    <p:sldId id="310" r:id="rId40"/>
    <p:sldId id="329" r:id="rId41"/>
    <p:sldId id="311" r:id="rId42"/>
    <p:sldId id="312" r:id="rId43"/>
    <p:sldId id="313" r:id="rId44"/>
    <p:sldId id="317" r:id="rId45"/>
    <p:sldId id="289" r:id="rId46"/>
    <p:sldId id="290" r:id="rId47"/>
    <p:sldId id="291" r:id="rId48"/>
    <p:sldId id="292" r:id="rId49"/>
    <p:sldId id="322" r:id="rId50"/>
    <p:sldId id="323" r:id="rId51"/>
    <p:sldId id="295" r:id="rId52"/>
    <p:sldId id="320" r:id="rId53"/>
    <p:sldId id="327" r:id="rId54"/>
    <p:sldId id="316" r:id="rId55"/>
    <p:sldId id="319" r:id="rId56"/>
    <p:sldId id="32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161B0-1BD8-4794-8868-4389BE6E0DE7}" type="datetimeFigureOut">
              <a:rPr lang="uk-UA" smtClean="0"/>
              <a:t>15.06.2020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47E7F-1D31-4ECC-A688-29F2B1FCA9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30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F416798-E45C-410D-85A1-D1F608454DE6}" type="slidenum">
              <a:rPr lang="uk-UA" altLang="uk-UA" sz="1200" smtClean="0">
                <a:latin typeface="Arial" charset="0"/>
              </a:rPr>
              <a:pPr eaLnBrk="1" hangingPunct="1"/>
              <a:t>3</a:t>
            </a:fld>
            <a:endParaRPr lang="uk-UA" altLang="uk-UA" sz="120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15835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A56F-4638-4869-BAB9-4922FE1EE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9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6A374A-EEF3-491F-ADFF-DFB729151BE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5EF78B-B82D-447D-87B8-64279B5DD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0%D0%BB%D0%BA%D0%BE%D0%B3%D0%BE%D0%BB%D1%8C" TargetMode="External"/><Relationship Id="rId2" Type="http://schemas.openxmlformats.org/officeDocument/2006/relationships/hyperlink" Target="http://ua-referat.com/%D0%9F%D1%80%D0%B8%D0%BF%D0%B0%D0%B4%D0%BE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6696744"/>
          </a:xfrm>
          <a:blipFill>
            <a:blip r:embed="rId2"/>
            <a:tile tx="0" ty="0" sx="100000" sy="100000" flip="none" algn="tl"/>
          </a:blipFill>
          <a:effectLst>
            <a:glow rad="101600">
              <a:srgbClr val="FF000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1800" dirty="0" smtClean="0"/>
              <a:t>тема лекції:</a:t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3600" dirty="0" smtClean="0">
                <a:solidFill>
                  <a:srgbClr val="FF0000"/>
                </a:solidFill>
              </a:rPr>
              <a:t>СУДОВО-МЕДИЧНА ЕКСПЕРТИЗА у випадках кисневого голодування (</a:t>
            </a:r>
            <a:r>
              <a:rPr lang="uk-UA" sz="3600" dirty="0" err="1" smtClean="0">
                <a:solidFill>
                  <a:srgbClr val="FF0000"/>
                </a:solidFill>
              </a:rPr>
              <a:t>МЕХАНІЧНа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err="1" smtClean="0">
                <a:solidFill>
                  <a:srgbClr val="FF0000"/>
                </a:solidFill>
              </a:rPr>
              <a:t>АСФІКСІя</a:t>
            </a:r>
            <a:r>
              <a:rPr lang="uk-UA" sz="3600" dirty="0" smtClean="0">
                <a:solidFill>
                  <a:srgbClr val="FF0000"/>
                </a:solidFill>
              </a:rPr>
              <a:t>)</a:t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mtClean="0"/>
              <a:t/>
            </a:r>
            <a:br>
              <a:rPr lang="ru-RU" smtClean="0"/>
            </a:br>
            <a:endParaRPr lang="ru-RU" sz="20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uk-UA" sz="4100" i="1" dirty="0" smtClean="0">
              <a:solidFill>
                <a:srgbClr val="FF0000"/>
              </a:solidFill>
            </a:endParaRPr>
          </a:p>
          <a:p>
            <a:pPr marL="36576" indent="0" algn="just">
              <a:buNone/>
            </a:pPr>
            <a:r>
              <a:rPr lang="uk-UA" sz="4100" i="1" dirty="0" smtClean="0">
                <a:solidFill>
                  <a:srgbClr val="FF0000"/>
                </a:solidFill>
              </a:rPr>
              <a:t>Під </a:t>
            </a:r>
            <a:r>
              <a:rPr lang="uk-UA" sz="5100" i="1" dirty="0">
                <a:solidFill>
                  <a:srgbClr val="00B0F0"/>
                </a:solidFill>
              </a:rPr>
              <a:t>механічною асфіксією </a:t>
            </a:r>
            <a:r>
              <a:rPr lang="uk-UA" sz="4100" i="1" dirty="0">
                <a:solidFill>
                  <a:srgbClr val="FF0000"/>
                </a:solidFill>
              </a:rPr>
              <a:t>розуміють такий вид асфіксії, при якому порушення процесів газообміну в організмі виникає в результаті дії зовнішніх факторів, що утруднюють доступ повітря в дихальні шляхи.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err="1"/>
              <a:t>Серед</a:t>
            </a:r>
            <a:r>
              <a:rPr lang="ru-RU" sz="3600" dirty="0"/>
              <a:t> причин </a:t>
            </a:r>
            <a:r>
              <a:rPr lang="ru-RU" sz="3600" dirty="0" err="1"/>
              <a:t>насильної</a:t>
            </a:r>
            <a:r>
              <a:rPr lang="ru-RU" sz="3600" dirty="0"/>
              <a:t> </a:t>
            </a:r>
            <a:r>
              <a:rPr lang="ru-RU" sz="3600" dirty="0" err="1"/>
              <a:t>смерті</a:t>
            </a:r>
            <a:r>
              <a:rPr lang="ru-RU" sz="3600" dirty="0"/>
              <a:t> </a:t>
            </a:r>
            <a:r>
              <a:rPr lang="ru-RU" sz="3600" dirty="0" err="1"/>
              <a:t>механічна</a:t>
            </a:r>
            <a:r>
              <a:rPr lang="ru-RU" sz="3600" dirty="0"/>
              <a:t> </a:t>
            </a:r>
            <a:r>
              <a:rPr lang="ru-RU" sz="3600" dirty="0" err="1"/>
              <a:t>асфіксія</a:t>
            </a:r>
            <a:r>
              <a:rPr lang="ru-RU" sz="3600" dirty="0"/>
              <a:t> </a:t>
            </a:r>
            <a:r>
              <a:rPr lang="ru-RU" sz="3600" dirty="0" err="1"/>
              <a:t>займає</a:t>
            </a:r>
            <a:r>
              <a:rPr lang="ru-RU" sz="3600" dirty="0"/>
              <a:t> </a:t>
            </a:r>
            <a:r>
              <a:rPr lang="ru-RU" sz="3600" dirty="0" err="1"/>
              <a:t>одне</a:t>
            </a:r>
            <a:r>
              <a:rPr lang="ru-RU" sz="3600" dirty="0"/>
              <a:t> з перших </a:t>
            </a:r>
            <a:r>
              <a:rPr lang="ru-RU" sz="3600" dirty="0" err="1"/>
              <a:t>місць</a:t>
            </a:r>
            <a:r>
              <a:rPr lang="ru-RU" sz="36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600" dirty="0"/>
              <a:t>Залежно від характеру і місця прикладання сили розрізняють сім видів механічної асфіксії: </a:t>
            </a:r>
          </a:p>
          <a:p>
            <a:pPr marL="36576" indent="0" algn="just">
              <a:buNone/>
            </a:pPr>
            <a:r>
              <a:rPr lang="uk-UA" sz="4000" u="sng" dirty="0">
                <a:solidFill>
                  <a:srgbClr val="00B050"/>
                </a:solidFill>
              </a:rPr>
              <a:t>1) повішення, 2) задушення петлею, 3) задушення руками, 4) закриття отворів рота і носа, 5) закриття дихальних шляхів сторонніми предметами і блювотними масами, 6) </a:t>
            </a:r>
            <a:r>
              <a:rPr lang="uk-UA" sz="4000" u="sng" dirty="0" err="1">
                <a:solidFill>
                  <a:srgbClr val="00B050"/>
                </a:solidFill>
              </a:rPr>
              <a:t>здавлення</a:t>
            </a:r>
            <a:r>
              <a:rPr lang="uk-UA" sz="4000" u="sng" dirty="0">
                <a:solidFill>
                  <a:srgbClr val="00B050"/>
                </a:solidFill>
              </a:rPr>
              <a:t> грудної клітки і живота, 7) утоплення; 8) асфіксія внаслідок знаходження у закритому просторі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cee5af9f3be1693f937eeed28c3eb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286124"/>
            <a:ext cx="4024324" cy="294580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5429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Залежно від характеру і місця дії механічної перешкоди виділяють таки види механічної асфіксії: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І. Стискання органів шиї:</a:t>
            </a:r>
            <a:b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Странгуляційна механічна асфіксія: 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а) повішення; б) задушення петлею;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 2. Задушення руками. </a:t>
            </a:r>
            <a:b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7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394930"/>
            <a:ext cx="4444351" cy="220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7586" y="476672"/>
            <a:ext cx="9118852" cy="26432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ІІ.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Обтураційна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механічна асфіксія: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 1) закриття дихальних шляхів сторонніми тілами. </a:t>
            </a:r>
          </a:p>
          <a:p>
            <a:pPr>
              <a:buNone/>
            </a:pP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ІІІ. </a:t>
            </a:r>
            <a:r>
              <a:rPr lang="uk-UA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Аспіраційна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механічна асфіксія: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	1) утоплення.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8" y="3284984"/>
            <a:ext cx="4291410" cy="3240360"/>
          </a:xfrm>
          <a:prstGeom prst="rect">
            <a:avLst/>
          </a:prstGeom>
        </p:spPr>
      </p:pic>
      <p:pic>
        <p:nvPicPr>
          <p:cNvPr id="5" name="Рисунок 4" descr="l43-sogni-111216144349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558" y="3284984"/>
            <a:ext cx="4827442" cy="349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472518" cy="2000264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Компресійна механічна асфіксія: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1) стискання грудної клітки і живота.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2665"/>
            <a:ext cx="4700612" cy="3862790"/>
          </a:xfrm>
          <a:prstGeom prst="rect">
            <a:avLst/>
          </a:prstGeom>
        </p:spPr>
      </p:pic>
      <p:pic>
        <p:nvPicPr>
          <p:cNvPr id="5" name="Рисунок 4" descr="zakruti poshkodzennja hrudnoji klitku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647803"/>
            <a:ext cx="3894135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4000" dirty="0" err="1" smtClean="0"/>
              <a:t>Классификация</a:t>
            </a:r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uk-UA" sz="4000" dirty="0" err="1" smtClean="0"/>
              <a:t>механической</a:t>
            </a:r>
            <a:r>
              <a:rPr lang="uk-UA" sz="4000" dirty="0" smtClean="0"/>
              <a:t> </a:t>
            </a:r>
            <a:r>
              <a:rPr lang="uk-UA" sz="4000" dirty="0" err="1" smtClean="0"/>
              <a:t>асфиксии</a:t>
            </a:r>
            <a:endParaRPr lang="ru-RU" sz="4000" dirty="0" smtClean="0"/>
          </a:p>
        </p:txBody>
      </p:sp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274638" y="1752600"/>
            <a:ext cx="8414651" cy="4859338"/>
            <a:chOff x="83" y="1067"/>
            <a:chExt cx="3559" cy="3024"/>
          </a:xfrm>
        </p:grpSpPr>
        <p:cxnSp>
          <p:nvCxnSpPr>
            <p:cNvPr id="3076" name="_s3076"/>
            <p:cNvCxnSpPr>
              <a:cxnSpLocks noChangeShapeType="1"/>
              <a:stCxn id="13" idx="3"/>
              <a:endCxn id="6" idx="2"/>
            </p:cNvCxnSpPr>
            <p:nvPr/>
          </p:nvCxnSpPr>
          <p:spPr bwMode="auto">
            <a:xfrm flipV="1">
              <a:off x="2970" y="1921"/>
              <a:ext cx="161" cy="1347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12" idx="3"/>
              <a:endCxn id="6" idx="2"/>
            </p:cNvCxnSpPr>
            <p:nvPr/>
          </p:nvCxnSpPr>
          <p:spPr bwMode="auto">
            <a:xfrm flipV="1">
              <a:off x="2983" y="1921"/>
              <a:ext cx="148" cy="716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11" idx="3"/>
              <a:endCxn id="6" idx="2"/>
            </p:cNvCxnSpPr>
            <p:nvPr/>
          </p:nvCxnSpPr>
          <p:spPr bwMode="auto">
            <a:xfrm flipV="1">
              <a:off x="2983" y="1921"/>
              <a:ext cx="148" cy="250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10" idx="1"/>
              <a:endCxn id="4" idx="2"/>
            </p:cNvCxnSpPr>
            <p:nvPr/>
          </p:nvCxnSpPr>
          <p:spPr bwMode="auto">
            <a:xfrm rot="10800000">
              <a:off x="636" y="1921"/>
              <a:ext cx="6" cy="1752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" name="_s3080"/>
            <p:cNvCxnSpPr>
              <a:cxnSpLocks noChangeShapeType="1"/>
              <a:stCxn id="9" idx="1"/>
              <a:endCxn id="4" idx="2"/>
            </p:cNvCxnSpPr>
            <p:nvPr/>
          </p:nvCxnSpPr>
          <p:spPr bwMode="auto">
            <a:xfrm rot="10800000">
              <a:off x="636" y="1921"/>
              <a:ext cx="36" cy="1182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_s3081"/>
            <p:cNvCxnSpPr>
              <a:cxnSpLocks noChangeShapeType="1"/>
              <a:stCxn id="8" idx="1"/>
              <a:endCxn id="4" idx="2"/>
            </p:cNvCxnSpPr>
            <p:nvPr/>
          </p:nvCxnSpPr>
          <p:spPr bwMode="auto">
            <a:xfrm rot="10800000">
              <a:off x="636" y="1921"/>
              <a:ext cx="36" cy="682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2" name="_s3082"/>
            <p:cNvCxnSpPr>
              <a:cxnSpLocks noChangeShapeType="1"/>
              <a:stCxn id="7" idx="1"/>
              <a:endCxn id="4" idx="2"/>
            </p:cNvCxnSpPr>
            <p:nvPr/>
          </p:nvCxnSpPr>
          <p:spPr bwMode="auto">
            <a:xfrm rot="10800000">
              <a:off x="636" y="1921"/>
              <a:ext cx="36" cy="250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_s3083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430" y="794"/>
              <a:ext cx="139" cy="126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_s3084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804" y="1420"/>
              <a:ext cx="186" cy="56"/>
            </a:xfrm>
            <a:prstGeom prst="bentConnector3">
              <a:avLst>
                <a:gd name="adj1" fmla="val 38296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_s3085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183" y="808"/>
              <a:ext cx="139" cy="123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6"/>
            <p:cNvSpPr>
              <a:spLocks noChangeArrowheads="1"/>
            </p:cNvSpPr>
            <p:nvPr/>
          </p:nvSpPr>
          <p:spPr bwMode="auto">
            <a:xfrm>
              <a:off x="1169" y="1067"/>
              <a:ext cx="1400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Механическая</a:t>
              </a:r>
              <a:r>
                <a:rPr kumimoji="0" lang="uk-UA" alt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 </a:t>
              </a:r>
              <a:r>
                <a:rPr kumimoji="0" lang="uk-UA" altLang="uk-UA" sz="1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асфиксия</a:t>
              </a:r>
              <a:endParaRPr kumimoji="0" lang="ru-RU" altLang="uk-UA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_s3087"/>
            <p:cNvSpPr>
              <a:spLocks noChangeArrowheads="1"/>
            </p:cNvSpPr>
            <p:nvPr/>
          </p:nvSpPr>
          <p:spPr bwMode="auto">
            <a:xfrm>
              <a:off x="244" y="1494"/>
              <a:ext cx="783" cy="4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От сдавления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(</a:t>
              </a:r>
              <a:r>
                <a:rPr kumimoji="0" lang="en-US" alt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strangulatio)</a:t>
              </a:r>
              <a:endParaRPr kumimoji="0" lang="ru-RU" altLang="uk-UA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" name="_s3088"/>
            <p:cNvSpPr>
              <a:spLocks noChangeArrowheads="1"/>
            </p:cNvSpPr>
            <p:nvPr/>
          </p:nvSpPr>
          <p:spPr bwMode="auto">
            <a:xfrm>
              <a:off x="1509" y="1541"/>
              <a:ext cx="831" cy="3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В ограниченом</a:t>
              </a:r>
              <a:endParaRPr kumimoji="0" lang="en-US" altLang="uk-UA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 пространстве</a:t>
              </a:r>
              <a:endParaRPr kumimoji="0" lang="ru-RU" altLang="uk-UA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_s3089"/>
            <p:cNvSpPr>
              <a:spLocks noChangeArrowheads="1"/>
            </p:cNvSpPr>
            <p:nvPr/>
          </p:nvSpPr>
          <p:spPr bwMode="auto">
            <a:xfrm>
              <a:off x="2633" y="1494"/>
              <a:ext cx="996" cy="4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От закрытия</a:t>
              </a:r>
              <a:endParaRPr kumimoji="0" lang="en-US" altLang="uk-UA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(</a:t>
              </a:r>
              <a:r>
                <a:rPr kumimoji="0" lang="en-US" alt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suffocatio)</a:t>
              </a:r>
              <a:endParaRPr kumimoji="0" lang="ru-RU" altLang="uk-UA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_s3090"/>
            <p:cNvSpPr>
              <a:spLocks noChangeArrowheads="1"/>
            </p:cNvSpPr>
            <p:nvPr/>
          </p:nvSpPr>
          <p:spPr bwMode="auto">
            <a:xfrm>
              <a:off x="672" y="2027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Повешение</a:t>
              </a:r>
              <a:endParaRPr kumimoji="0" lang="ru-RU" altLang="uk-UA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_s3091"/>
            <p:cNvSpPr>
              <a:spLocks noChangeArrowheads="1"/>
            </p:cNvSpPr>
            <p:nvPr/>
          </p:nvSpPr>
          <p:spPr bwMode="auto">
            <a:xfrm>
              <a:off x="672" y="2459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Удавление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петлёй</a:t>
              </a:r>
              <a:endParaRPr kumimoji="0" lang="ru-RU" altLang="uk-UA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_s3092"/>
            <p:cNvSpPr>
              <a:spLocks noChangeArrowheads="1"/>
            </p:cNvSpPr>
            <p:nvPr/>
          </p:nvSpPr>
          <p:spPr bwMode="auto">
            <a:xfrm>
              <a:off x="672" y="2959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Удавление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руками</a:t>
              </a:r>
              <a:endParaRPr kumimoji="0" lang="ru-RU" altLang="uk-UA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_s3093"/>
            <p:cNvSpPr>
              <a:spLocks noChangeArrowheads="1"/>
            </p:cNvSpPr>
            <p:nvPr/>
          </p:nvSpPr>
          <p:spPr bwMode="auto">
            <a:xfrm>
              <a:off x="642" y="3485"/>
              <a:ext cx="863" cy="3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Сдавление груди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и живота</a:t>
              </a:r>
              <a:endParaRPr kumimoji="0" lang="ru-RU" altLang="uk-UA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_s3094"/>
            <p:cNvSpPr>
              <a:spLocks noChangeArrowheads="1"/>
            </p:cNvSpPr>
            <p:nvPr/>
          </p:nvSpPr>
          <p:spPr bwMode="auto">
            <a:xfrm>
              <a:off x="1680" y="2027"/>
              <a:ext cx="130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Закрытие носа и рта</a:t>
              </a:r>
              <a:endParaRPr kumimoji="0" lang="ru-RU" altLang="uk-UA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_s3095"/>
            <p:cNvSpPr>
              <a:spLocks noChangeArrowheads="1"/>
            </p:cNvSpPr>
            <p:nvPr/>
          </p:nvSpPr>
          <p:spPr bwMode="auto">
            <a:xfrm>
              <a:off x="1708" y="2459"/>
              <a:ext cx="1275" cy="3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uk-UA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Закрытие дыхательных путей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посторонними предметами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uk-UA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_s3096"/>
            <p:cNvSpPr>
              <a:spLocks noChangeArrowheads="1"/>
            </p:cNvSpPr>
            <p:nvPr/>
          </p:nvSpPr>
          <p:spPr bwMode="auto">
            <a:xfrm>
              <a:off x="1733" y="3011"/>
              <a:ext cx="1237" cy="5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Утопление</a:t>
              </a:r>
              <a:endParaRPr kumimoji="0" lang="en-US" alt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 (</a:t>
              </a:r>
              <a:r>
                <a:rPr kumimoji="0" lang="en-US" altLang="uk-UA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submersio</a:t>
              </a:r>
              <a:r>
                <a:rPr kumimoji="0" lang="en-US" altLang="uk-UA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</a:rPr>
                <a:t>)</a:t>
              </a:r>
              <a:endParaRPr kumimoji="0" lang="ru-RU" alt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1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26170"/>
          </a:xfr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uk-UA" sz="3200" b="1" dirty="0">
                <a:solidFill>
                  <a:srgbClr val="FFC000"/>
                </a:solidFill>
              </a:rPr>
              <a:t>У процесі протікання асфіксії можна виокремити чотири стадії. Кожна з них має певні </a:t>
            </a:r>
            <a:r>
              <a:rPr lang="uk-UA" sz="3200" b="1" dirty="0" err="1">
                <a:solidFill>
                  <a:srgbClr val="FFC000"/>
                </a:solidFill>
              </a:rPr>
              <a:t>морфофізіологічні</a:t>
            </a:r>
            <a:r>
              <a:rPr lang="uk-UA" sz="3200" b="1" dirty="0">
                <a:solidFill>
                  <a:srgbClr val="FFC000"/>
                </a:solidFill>
              </a:rPr>
              <a:t> ознаки.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76855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dirty="0" err="1" smtClean="0"/>
              <a:t>Передасфіктична</a:t>
            </a:r>
            <a:endParaRPr lang="uk-UA" dirty="0" smtClean="0"/>
          </a:p>
          <a:p>
            <a:pPr eaLnBrk="1" hangingPunct="1">
              <a:defRPr/>
            </a:pPr>
            <a:r>
              <a:rPr lang="uk-UA" dirty="0" err="1" smtClean="0"/>
              <a:t>Інспіраторної</a:t>
            </a:r>
            <a:r>
              <a:rPr lang="uk-UA" dirty="0" smtClean="0"/>
              <a:t> задишки</a:t>
            </a:r>
          </a:p>
          <a:p>
            <a:pPr>
              <a:defRPr/>
            </a:pPr>
            <a:r>
              <a:rPr lang="uk-UA" dirty="0" smtClean="0"/>
              <a:t>Експіраторної задишки</a:t>
            </a:r>
          </a:p>
          <a:p>
            <a:pPr eaLnBrk="1" hangingPunct="1">
              <a:defRPr/>
            </a:pPr>
            <a:r>
              <a:rPr lang="uk-UA" dirty="0" smtClean="0"/>
              <a:t>Стадія спокою</a:t>
            </a:r>
          </a:p>
          <a:p>
            <a:pPr eaLnBrk="1" hangingPunct="1">
              <a:defRPr/>
            </a:pPr>
            <a:r>
              <a:rPr lang="uk-UA" dirty="0" smtClean="0"/>
              <a:t>Термінального дихання</a:t>
            </a:r>
          </a:p>
          <a:p>
            <a:pPr eaLnBrk="1" hangingPunct="1">
              <a:defRPr/>
            </a:pPr>
            <a:r>
              <a:rPr lang="uk-UA" dirty="0" smtClean="0"/>
              <a:t>Стійка зупинка дихання</a:t>
            </a:r>
          </a:p>
          <a:p>
            <a:pPr marL="36576" indent="0" algn="just">
              <a:buNone/>
              <a:defRPr/>
            </a:pP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перерахованих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 до 2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746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>
            <a:stCxn id="4" idx="2"/>
            <a:endCxn id="23" idx="0"/>
          </p:cNvCxnSpPr>
          <p:nvPr/>
        </p:nvCxnSpPr>
        <p:spPr>
          <a:xfrm flipH="1">
            <a:off x="2086234" y="692696"/>
            <a:ext cx="1506187" cy="3528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  <a:endCxn id="18" idx="0"/>
          </p:cNvCxnSpPr>
          <p:nvPr/>
        </p:nvCxnSpPr>
        <p:spPr>
          <a:xfrm flipH="1">
            <a:off x="2076160" y="692696"/>
            <a:ext cx="1516261" cy="14412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52061" y="27856"/>
            <a:ext cx="6480720" cy="664840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</a:t>
            </a:r>
            <a:r>
              <a:rPr lang="ru-RU" sz="2800" b="1" dirty="0" err="1" smtClean="0">
                <a:solidFill>
                  <a:srgbClr val="002060"/>
                </a:solidFill>
              </a:rPr>
              <a:t>еріоди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у </a:t>
            </a:r>
            <a:r>
              <a:rPr lang="ru-RU" sz="2800" b="1" dirty="0" err="1">
                <a:solidFill>
                  <a:srgbClr val="002060"/>
                </a:solidFill>
              </a:rPr>
              <a:t>розвитку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асфіксії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4152319" cy="10801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uk-UA" b="1" dirty="0" smtClean="0">
                <a:solidFill>
                  <a:schemeClr val="bg1"/>
                </a:solidFill>
              </a:rPr>
              <a:t>Предасфіксіческій</a:t>
            </a:r>
            <a:r>
              <a:rPr lang="uk-UA" dirty="0" smtClean="0">
                <a:solidFill>
                  <a:schemeClr val="bg1"/>
                </a:solidFill>
              </a:rPr>
              <a:t> – триває від припинення надходження кисню в організм до зникнення його в крові (1-2 хв.)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6562" y="1052736"/>
            <a:ext cx="4729934" cy="56886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 асфіксія: </a:t>
            </a:r>
          </a:p>
          <a:p>
            <a:pPr algn="just"/>
            <a:r>
              <a:rPr lang="uk-UA" sz="2000" dirty="0" smtClean="0">
                <a:solidFill>
                  <a:srgbClr val="FF0000"/>
                </a:solidFill>
              </a:rPr>
              <a:t>а) </a:t>
            </a:r>
            <a:r>
              <a:rPr lang="uk-U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інспіраторна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(всередину) задишка</a:t>
            </a:r>
            <a:r>
              <a:rPr lang="uk-UA" sz="2000" dirty="0" smtClean="0">
                <a:solidFill>
                  <a:schemeClr val="bg1"/>
                </a:solidFill>
              </a:rPr>
              <a:t>, переважає вдих, причина - подразнення і порушення дихального центру відсутністю кисню. Носить компенсаторний характер, триває близько хвилини в кінці - втрата свідомості. </a:t>
            </a:r>
          </a:p>
          <a:p>
            <a:pPr algn="just"/>
            <a:r>
              <a:rPr lang="uk-UA" sz="2000" dirty="0" smtClean="0">
                <a:solidFill>
                  <a:srgbClr val="FF0000"/>
                </a:solidFill>
              </a:rPr>
              <a:t>б)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експіраторна задишка </a:t>
            </a:r>
            <a:r>
              <a:rPr lang="uk-UA" sz="2000" dirty="0" smtClean="0">
                <a:solidFill>
                  <a:schemeClr val="bg1"/>
                </a:solidFill>
              </a:rPr>
              <a:t>надлишок вуглекислоти більш сильний подразник і організм намагається позбутися від неї за рахунок видиху. Відсутність кисню викликає збудження, що впливає на весь мозок і змінює хімізм м'язів, наслідок чого з'являються сильні судороги і мимовільне виверження калу, сечі, </a:t>
            </a:r>
            <a:r>
              <a:rPr lang="uk-UA" sz="2000" dirty="0" err="1" smtClean="0">
                <a:solidFill>
                  <a:schemeClr val="bg1"/>
                </a:solidFill>
              </a:rPr>
              <a:t>сперми.Тривалість</a:t>
            </a:r>
            <a:r>
              <a:rPr lang="uk-UA" sz="2000" dirty="0" smtClean="0">
                <a:solidFill>
                  <a:schemeClr val="bg1"/>
                </a:solidFill>
              </a:rPr>
              <a:t> - близько 1-2 хвилин. 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flipH="1">
            <a:off x="2076160" y="692696"/>
            <a:ext cx="1516261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3592421" y="692696"/>
            <a:ext cx="307910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2133925"/>
            <a:ext cx="4152319" cy="19442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b="1" dirty="0" smtClean="0">
                <a:solidFill>
                  <a:schemeClr val="bg1"/>
                </a:solidFill>
              </a:rPr>
              <a:t>Відсутність кисню </a:t>
            </a:r>
            <a:r>
              <a:rPr lang="uk-UA" dirty="0" smtClean="0">
                <a:solidFill>
                  <a:schemeClr val="bg1"/>
                </a:solidFill>
              </a:rPr>
              <a:t>- подразник, який викликає виснаження клітин кори і дихального центру, розвивається їх позамежне гальмування і настає зупинка дихання, протягом 1-2 хвилин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4221088"/>
            <a:ext cx="4172468" cy="252028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uk-UA" b="1" dirty="0" smtClean="0">
                <a:solidFill>
                  <a:schemeClr val="bg1"/>
                </a:solidFill>
              </a:rPr>
              <a:t>Термінальне дихання </a:t>
            </a:r>
            <a:r>
              <a:rPr lang="uk-UA" dirty="0" smtClean="0">
                <a:solidFill>
                  <a:schemeClr val="bg1"/>
                </a:solidFill>
              </a:rPr>
              <a:t>- </a:t>
            </a:r>
            <a:r>
              <a:rPr lang="uk-UA" dirty="0" err="1" smtClean="0">
                <a:solidFill>
                  <a:schemeClr val="bg1"/>
                </a:solidFill>
              </a:rPr>
              <a:t>дихання</a:t>
            </a:r>
            <a:r>
              <a:rPr lang="uk-UA" dirty="0" smtClean="0">
                <a:solidFill>
                  <a:schemeClr val="bg1"/>
                </a:solidFill>
              </a:rPr>
              <a:t> відновлюється але носить безладний характер з неправильним ритмом. Триває 1-2 хвилини і настає стійка зупинка дихання. Серце ще якийсь час працює, потім зупиняється і настає клінічна смерть. Таким чином, загальна тривалість асфіксії становить 4-8 хвилин.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" y="692696"/>
            <a:ext cx="9144000" cy="1728192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> </a:t>
            </a:r>
            <a:r>
              <a:rPr lang="uk-UA" sz="2800" b="1" dirty="0">
                <a:solidFill>
                  <a:srgbClr val="00B0F0"/>
                </a:solidFill>
              </a:rPr>
              <a:t>В</a:t>
            </a:r>
            <a:r>
              <a:rPr lang="uk-UA" sz="2800" b="1" dirty="0" smtClean="0">
                <a:solidFill>
                  <a:srgbClr val="00B0F0"/>
                </a:solidFill>
              </a:rPr>
              <a:t>сі </a:t>
            </a:r>
            <a:r>
              <a:rPr lang="uk-UA" sz="2800" b="1" dirty="0">
                <a:solidFill>
                  <a:srgbClr val="00B0F0"/>
                </a:solidFill>
              </a:rPr>
              <a:t>види механічної асфіксії </a:t>
            </a:r>
            <a:r>
              <a:rPr lang="uk-UA" sz="2800" b="1" dirty="0" smtClean="0">
                <a:solidFill>
                  <a:srgbClr val="00B0F0"/>
                </a:solidFill>
              </a:rPr>
              <a:t>характеризуються подібністю </a:t>
            </a:r>
            <a:r>
              <a:rPr lang="uk-UA" sz="2800" b="1" dirty="0">
                <a:solidFill>
                  <a:srgbClr val="00B0F0"/>
                </a:solidFill>
              </a:rPr>
              <a:t>морфологічних </a:t>
            </a:r>
            <a:r>
              <a:rPr lang="uk-UA" sz="2800" b="1" dirty="0" smtClean="0">
                <a:solidFill>
                  <a:srgbClr val="00B0F0"/>
                </a:solidFill>
              </a:rPr>
              <a:t>ознак</a:t>
            </a:r>
            <a:r>
              <a:rPr lang="uk-UA" sz="2800" b="1" dirty="0">
                <a:solidFill>
                  <a:srgbClr val="00B0F0"/>
                </a:solidFill>
              </a:rPr>
              <a:t>.</a:t>
            </a:r>
            <a:r>
              <a:rPr lang="uk-UA" sz="2800" b="1" dirty="0" smtClean="0">
                <a:solidFill>
                  <a:srgbClr val="00B0F0"/>
                </a:solidFill>
              </a:rPr>
              <a:t> </a:t>
            </a:r>
            <a:r>
              <a:rPr lang="uk-UA" sz="2800" b="1" dirty="0">
                <a:solidFill>
                  <a:srgbClr val="00B0F0"/>
                </a:solidFill>
              </a:rPr>
              <a:t>Вони отримали назву </a:t>
            </a:r>
            <a:r>
              <a:rPr lang="uk-UA" sz="2800" b="1" i="1" dirty="0">
                <a:solidFill>
                  <a:srgbClr val="FF0000"/>
                </a:solidFill>
              </a:rPr>
              <a:t>“</a:t>
            </a:r>
            <a:r>
              <a:rPr lang="uk-UA" sz="2800" b="1" i="1" dirty="0" err="1">
                <a:solidFill>
                  <a:srgbClr val="FF0000"/>
                </a:solidFill>
              </a:rPr>
              <a:t>загальноасфіктичних</a:t>
            </a:r>
            <a:r>
              <a:rPr lang="uk-UA" sz="2800" b="1" i="1" dirty="0">
                <a:solidFill>
                  <a:srgbClr val="FF0000"/>
                </a:solidFill>
              </a:rPr>
              <a:t>”.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00B0F0"/>
                </a:solidFill>
              </a:rPr>
              <a:t>Їх поділяють </a:t>
            </a:r>
            <a:r>
              <a:rPr lang="uk-UA" sz="2800" b="1" dirty="0">
                <a:solidFill>
                  <a:srgbClr val="00B0F0"/>
                </a:solidFill>
              </a:rPr>
              <a:t>на дві групи - </a:t>
            </a:r>
            <a:r>
              <a:rPr lang="uk-UA" sz="2800" b="1" i="1" dirty="0">
                <a:solidFill>
                  <a:srgbClr val="FF0000"/>
                </a:solidFill>
              </a:rPr>
              <a:t>зовнішні</a:t>
            </a:r>
            <a:r>
              <a:rPr lang="uk-UA" sz="2800" b="1" dirty="0">
                <a:solidFill>
                  <a:srgbClr val="00B0F0"/>
                </a:solidFill>
              </a:rPr>
              <a:t> та </a:t>
            </a:r>
            <a:r>
              <a:rPr lang="uk-UA" sz="2800" b="1" i="1" dirty="0">
                <a:solidFill>
                  <a:srgbClr val="FF0000"/>
                </a:solidFill>
              </a:rPr>
              <a:t>внутрішні.</a:t>
            </a:r>
            <a:r>
              <a:rPr lang="uk-UA" sz="2800" b="1" dirty="0">
                <a:solidFill>
                  <a:srgbClr val="00B0F0"/>
                </a:solidFill>
              </a:rPr>
              <a:t> До перших належать:</a:t>
            </a:r>
            <a:br>
              <a:rPr lang="uk-UA" sz="2800" b="1" dirty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1</a:t>
            </a:r>
            <a:r>
              <a:rPr lang="ru-RU" sz="3200" b="1" dirty="0">
                <a:solidFill>
                  <a:srgbClr val="FFFF00"/>
                </a:solidFill>
              </a:rPr>
              <a:t>) </a:t>
            </a:r>
            <a:r>
              <a:rPr lang="ru-RU" sz="3200" b="1" dirty="0" err="1">
                <a:solidFill>
                  <a:srgbClr val="FFFF00"/>
                </a:solidFill>
              </a:rPr>
              <a:t>рясні</a:t>
            </a:r>
            <a:r>
              <a:rPr lang="ru-RU" sz="3200" b="1" dirty="0">
                <a:solidFill>
                  <a:srgbClr val="FFFF00"/>
                </a:solidFill>
              </a:rPr>
              <a:t> темно-</a:t>
            </a:r>
            <a:r>
              <a:rPr lang="ru-RU" sz="3200" b="1" dirty="0" err="1">
                <a:solidFill>
                  <a:srgbClr val="FFFF00"/>
                </a:solidFill>
              </a:rPr>
              <a:t>фіолетового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кольору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трупні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плями</a:t>
            </a:r>
            <a:r>
              <a:rPr lang="ru-RU" sz="3200" b="1" dirty="0" smtClean="0">
                <a:solidFill>
                  <a:srgbClr val="FFFF00"/>
                </a:solidFill>
              </a:rPr>
              <a:t>;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/>
            </a:r>
            <a:br>
              <a:rPr lang="ru-RU" sz="3200" b="1" dirty="0">
                <a:solidFill>
                  <a:srgbClr val="FFFF00"/>
                </a:solidFill>
              </a:rPr>
            </a:b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84076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86544"/>
          </a:xfrm>
        </p:spPr>
        <p:txBody>
          <a:bodyPr>
            <a:normAutofit/>
          </a:bodyPr>
          <a:lstStyle/>
          <a:p>
            <a:pPr marL="55092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2) ціаноз шкірних покривів обличчя і шиї;</a:t>
            </a:r>
          </a:p>
          <a:p>
            <a:pPr marL="55092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дрібнокрапкові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крововиливи в сполучні оболонки очей, які добре виявляються на передніх складках кон’юнктив;</a:t>
            </a:r>
          </a:p>
          <a:p>
            <a:pPr marL="55092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4) мимовільна дефекація, сечовиділення, виділення сперми, виштовхування слизової пробки з шийки матки – це не є постійною ознакою і пов’язане із розслабленням сфінктерів і судомами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50926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50926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9609"/>
            <a:ext cx="2520280" cy="278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iра\Downloads\subkonyuktivalnye-krovoizliya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56" y="4346027"/>
            <a:ext cx="2520281" cy="18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ра\Downloads\gallery_9_380_53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3190494" cy="27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Розширення зіниць.</a:t>
            </a:r>
            <a:br>
              <a:rPr lang="uk-UA" sz="2800" dirty="0" smtClean="0"/>
            </a:br>
            <a:r>
              <a:rPr lang="uk-UA" sz="2800" dirty="0" err="1"/>
              <a:t>Д</a:t>
            </a:r>
            <a:r>
              <a:rPr lang="uk-UA" sz="2800" dirty="0" err="1" smtClean="0"/>
              <a:t>рібнокрапкові</a:t>
            </a:r>
            <a:r>
              <a:rPr lang="uk-UA" sz="2800" dirty="0" smtClean="0"/>
              <a:t> крововиливи в </a:t>
            </a:r>
            <a:r>
              <a:rPr lang="uk-UA" sz="2800" dirty="0" err="1" smtClean="0"/>
              <a:t>кон</a:t>
            </a:r>
            <a:r>
              <a:rPr lang="ru-RU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/>
              <a:t>юктиву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6" name="Picture 8" descr="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664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80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36576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endParaRPr lang="ru-RU" sz="3600" dirty="0" smtClean="0">
              <a:solidFill>
                <a:srgbClr val="FFFF00"/>
              </a:solidFill>
            </a:endParaRPr>
          </a:p>
          <a:p>
            <a:pPr marL="36576" indent="0" algn="just">
              <a:buNone/>
            </a:pPr>
            <a:r>
              <a:rPr lang="uk-UA" sz="3600" dirty="0" smtClean="0"/>
              <a:t>Сам термін </a:t>
            </a:r>
            <a:r>
              <a:rPr lang="uk-UA" sz="3600" dirty="0" smtClean="0">
                <a:solidFill>
                  <a:srgbClr val="FF0000"/>
                </a:solidFill>
              </a:rPr>
              <a:t>“асфіксія” </a:t>
            </a:r>
            <a:r>
              <a:rPr lang="uk-UA" sz="3600" dirty="0" smtClean="0"/>
              <a:t>у перекладі з грецької означає “втрата пульсу”. </a:t>
            </a:r>
          </a:p>
          <a:p>
            <a:pPr marL="36576" indent="0" algn="just">
              <a:buNone/>
            </a:pPr>
            <a:r>
              <a:rPr lang="uk-UA" sz="3600" i="1" dirty="0" smtClean="0">
                <a:solidFill>
                  <a:srgbClr val="00B0F0"/>
                </a:solidFill>
              </a:rPr>
              <a:t>Під асфіксією розуміють порушення газообміну, яке настає внаслідок кисневого голодування </a:t>
            </a:r>
            <a:r>
              <a:rPr lang="uk-UA" sz="3600" i="1" dirty="0" smtClean="0">
                <a:solidFill>
                  <a:srgbClr val="FFC000"/>
                </a:solidFill>
              </a:rPr>
              <a:t>(гіпоксія) </a:t>
            </a:r>
            <a:r>
              <a:rPr lang="uk-UA" sz="3600" i="1" dirty="0" smtClean="0">
                <a:solidFill>
                  <a:srgbClr val="00B0F0"/>
                </a:solidFill>
              </a:rPr>
              <a:t>з накопиченням в організмі вуглекислоти. </a:t>
            </a:r>
          </a:p>
          <a:p>
            <a:pPr>
              <a:buNone/>
            </a:pPr>
            <a:endParaRPr lang="uk-UA" sz="3600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uk-UA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Гіпоксія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- це такий стан організму, при якому розвивається кисневе голодування органів і тканин, внаслідок нестачі кисню аж до повного припинення надходження його до організму. 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7392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</a:t>
            </a:r>
            <a:r>
              <a:rPr lang="uk-UA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морфологічні ознаки </a:t>
            </a:r>
          </a:p>
          <a:p>
            <a:pPr marL="36576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зумовлені швидким настанням смерті і є такими:</a:t>
            </a:r>
          </a:p>
          <a:p>
            <a:pPr marL="36576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темна і рідка кров у порожнинах серця та судинах;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переповнення кров'ю правої половини серця внаслідок застою крові в малому колі кровообігу;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повнокров’я внутрішніх органів, наявність якого пояснюється частково застоєм крові в малому і великому колах кровообігу;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підплевральні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підепікардіальні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дрібнокрапкові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темно-червоного кольору крововиливи (плями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Тардьє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688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Повішення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 вид механічної асфіксії внаслідок стискання органів шиї петлею під дією маси власного тіла або його частин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251456"/>
            <a:ext cx="2435400" cy="3606544"/>
          </a:xfrm>
          <a:prstGeom prst="rect">
            <a:avLst/>
          </a:prstGeom>
        </p:spPr>
      </p:pic>
      <p:pic>
        <p:nvPicPr>
          <p:cNvPr id="4" name="Рисунок 3" descr="q8Hsw1KHy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7" y="857232"/>
            <a:ext cx="7599787" cy="264320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0"/>
            <a:ext cx="9144001" cy="6429396"/>
          </a:xfrm>
        </p:spPr>
        <p:txBody>
          <a:bodyPr>
            <a:normAutofit fontScale="47500" lnSpcReduction="20000"/>
          </a:bodyPr>
          <a:lstStyle/>
          <a:p>
            <a:pPr marL="36576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5800" dirty="0" err="1" smtClean="0">
                <a:latin typeface="Times New Roman" pitchFamily="18" charset="0"/>
                <a:cs typeface="Times New Roman" pitchFamily="18" charset="0"/>
              </a:rPr>
              <a:t>Повішення</a:t>
            </a: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 бути: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950976" indent="-914400">
              <a:buAutoNum type="arabicParenR"/>
            </a:pPr>
            <a:endParaRPr lang="uk-UA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950976" indent="-914400">
              <a:buAutoNum type="arabicParenR"/>
            </a:pPr>
            <a:endParaRPr lang="uk-UA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uk-UA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1) повним, вільним, коли тіло не має </a:t>
            </a:r>
          </a:p>
          <a:p>
            <a:pPr marL="36576" indent="0">
              <a:buNone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точки опори;</a:t>
            </a:r>
          </a:p>
          <a:p>
            <a:pPr>
              <a:buNone/>
            </a:pPr>
            <a:endParaRPr lang="uk-UA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2) неповним, з точкою опори </a:t>
            </a:r>
          </a:p>
          <a:p>
            <a:pPr>
              <a:buNone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(в положенні на колінах, сидячи або лежачи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5840435"/>
          </a:xfrm>
        </p:spPr>
        <p:txBody>
          <a:bodyPr>
            <a:norm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000" dirty="0" smtClean="0"/>
              <a:t> </a:t>
            </a:r>
            <a:r>
              <a:rPr lang="uk-UA" sz="3600" dirty="0"/>
              <a:t>За </a:t>
            </a:r>
            <a:r>
              <a:rPr lang="uk-UA" sz="3600" dirty="0" smtClean="0"/>
              <a:t>характером і матеріалом петлі </a:t>
            </a:r>
            <a:r>
              <a:rPr lang="uk-UA" sz="3600" dirty="0"/>
              <a:t>можуть бути тверді, напівтверді і м'які; за будовою вони поділяються на ковзкі і нерухомі. При повішенні найчастіше спостерігаються ковзкі петлі.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29684" cy="607223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 петлі розрізняють: 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1) власне петлю;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 2) вузол;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 3) вільний кінець.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28237" y="836712"/>
            <a:ext cx="3751675" cy="5830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" indent="0">
              <a:buNone/>
            </a:pPr>
            <a:endParaRPr lang="ru-RU" sz="2400" dirty="0" smtClean="0"/>
          </a:p>
          <a:p>
            <a:pPr marL="36576" indent="0">
              <a:buNone/>
            </a:pPr>
            <a:endParaRPr lang="ru-RU" sz="2400" dirty="0"/>
          </a:p>
          <a:p>
            <a:pPr marL="36576" indent="0">
              <a:buNone/>
            </a:pPr>
            <a:endParaRPr lang="ru-RU" sz="2400" dirty="0" smtClean="0"/>
          </a:p>
          <a:p>
            <a:pPr marL="36576" indent="0">
              <a:buNone/>
            </a:pPr>
            <a:r>
              <a:rPr lang="ru-RU" sz="2400" dirty="0" smtClean="0"/>
              <a:t>А) </a:t>
            </a:r>
            <a:r>
              <a:rPr lang="uk-UA" sz="2400" dirty="0" smtClean="0"/>
              <a:t>висяче;</a:t>
            </a:r>
          </a:p>
          <a:p>
            <a:pPr marL="36576" indent="0">
              <a:buNone/>
            </a:pPr>
            <a:r>
              <a:rPr lang="uk-UA" sz="2400" dirty="0" smtClean="0"/>
              <a:t>Б) висяче з частковим доторканням до підлоги;</a:t>
            </a:r>
          </a:p>
          <a:p>
            <a:pPr marL="36576" indent="0">
              <a:buNone/>
            </a:pPr>
            <a:r>
              <a:rPr lang="uk-UA" sz="2400" dirty="0" smtClean="0"/>
              <a:t>В) на коліннях;</a:t>
            </a:r>
          </a:p>
          <a:p>
            <a:pPr marL="36576" indent="0">
              <a:buNone/>
            </a:pPr>
            <a:r>
              <a:rPr lang="uk-UA" sz="2400" dirty="0" smtClean="0"/>
              <a:t>Г) сидяче;</a:t>
            </a:r>
          </a:p>
          <a:p>
            <a:pPr marL="36576" indent="0">
              <a:buNone/>
            </a:pPr>
            <a:r>
              <a:rPr lang="uk-UA" sz="2400" dirty="0" smtClean="0"/>
              <a:t>Д) лежаче.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277" y="178634"/>
            <a:ext cx="8424936" cy="64807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Положення тіла при повішанні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098" name="Picture 2" descr="C:\Users\Miра\Downloads\a4_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525658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34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0" y="188640"/>
            <a:ext cx="9144000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Залежно від положення вузла виділяють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1) типове повішення, коли вузол розташовується у ділянці потилиці; 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 2) атипове повішення: 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а) переднє, коли вузол розташовується у ділянці підборіддя; 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б) бічне, коли вузол розташовується на бічній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поверхн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/>
          </a:p>
        </p:txBody>
      </p:sp>
      <p:pic>
        <p:nvPicPr>
          <p:cNvPr id="2051" name="Picture 3" descr="C:\Users\Miра\Download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2809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840435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Видові ознаки при повішанні: 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Странгуляційна борозна. 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Часто спостерігається випадіння язика і защемлення його між зубами.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Інколи переломи ріжків під'язикової кістки і хрящів гортані. 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Трупні плями локалізуються нижніх відділах кінцівок. 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Ознака Вальтера – крововиливи в м’які тканини шиї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грудинно-ключично-сосцевидний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м’яз.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Амюса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поперечні надриви внутрішніх оболонок сонної артерії на місці її розгалуження.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ріжків під'язикової кістки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r="6790" b="61862"/>
          <a:stretch>
            <a:fillRect/>
          </a:stretch>
        </p:blipFill>
        <p:spPr>
          <a:xfrm>
            <a:off x="1475656" y="2276872"/>
            <a:ext cx="5544615" cy="2664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21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Странгуляційна борозна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це негативний відбиток петлі, накладеної на шию.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QSv_fGG8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26390"/>
            <a:ext cx="5929354" cy="3926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D:\Навчання\3 к\1421955286_asfiks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0"/>
            <a:ext cx="9097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6038" y="0"/>
            <a:ext cx="909796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solidFill>
                  <a:srgbClr val="FFFF00"/>
                </a:solidFill>
              </a:rPr>
              <a:t>Причини </a:t>
            </a:r>
            <a:r>
              <a:rPr lang="ru-RU" b="0" dirty="0" err="1" smtClean="0">
                <a:solidFill>
                  <a:srgbClr val="FFFF00"/>
                </a:solidFill>
              </a:rPr>
              <a:t>асфіксії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  <a:defRPr/>
            </a:pPr>
            <a:r>
              <a:rPr lang="ru-RU" altLang="uk-UA" sz="3200" dirty="0">
                <a:solidFill>
                  <a:srgbClr val="FFFF00"/>
                </a:solidFill>
              </a:rPr>
              <a:t>на </a:t>
            </a:r>
            <a:r>
              <a:rPr lang="ru-RU" altLang="uk-UA" sz="3200" dirty="0" err="1">
                <a:solidFill>
                  <a:srgbClr val="FFFF00"/>
                </a:solidFill>
              </a:rPr>
              <a:t>сім</a:t>
            </a:r>
            <a:r>
              <a:rPr lang="ru-RU" altLang="uk-UA" sz="3200" dirty="0">
                <a:solidFill>
                  <a:srgbClr val="FFFF00"/>
                </a:solidFill>
              </a:rPr>
              <a:t> </a:t>
            </a:r>
            <a:r>
              <a:rPr lang="ru-RU" altLang="uk-UA" sz="3200" dirty="0" err="1">
                <a:solidFill>
                  <a:srgbClr val="FFFF00"/>
                </a:solidFill>
              </a:rPr>
              <a:t>груп</a:t>
            </a:r>
            <a:endParaRPr lang="ru-RU" sz="3200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uk-UA" sz="3200" dirty="0" err="1">
                <a:solidFill>
                  <a:srgbClr val="FFFF00"/>
                </a:solidFill>
              </a:rPr>
              <a:t>поділяють</a:t>
            </a:r>
            <a:endParaRPr lang="en-US" altLang="uk-UA" sz="3200" dirty="0">
              <a:solidFill>
                <a:srgbClr val="FFFF00"/>
              </a:solidFill>
            </a:endParaRPr>
          </a:p>
          <a:p>
            <a:pPr eaLnBrk="1" hangingPunct="1"/>
            <a:r>
              <a:rPr lang="ru-RU" altLang="uk-UA" sz="3200" dirty="0">
                <a:solidFill>
                  <a:srgbClr val="FFFF00"/>
                </a:solidFill>
              </a:rPr>
              <a:t>  </a:t>
            </a:r>
            <a:endParaRPr lang="ru-RU" sz="3200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6286500" y="785813"/>
            <a:ext cx="296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uk-UA" sz="4000" dirty="0" smtClean="0">
                <a:solidFill>
                  <a:srgbClr val="FFFF00"/>
                </a:solidFill>
              </a:rPr>
              <a:t>.</a:t>
            </a:r>
            <a:endParaRPr lang="ru-RU" altLang="uk-UA" sz="4000" dirty="0"/>
          </a:p>
        </p:txBody>
      </p:sp>
    </p:spTree>
    <p:extLst>
      <p:ext uri="{BB962C8B-B14F-4D97-AF65-F5344CB8AC3E}">
        <p14:creationId xmlns:p14="http://schemas.microsoft.com/office/powerpoint/2010/main" val="26986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5795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uk-UA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Странгуляційна борозна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 smtClean="0"/>
              <a:t>(це слід від петлі), </a:t>
            </a:r>
          </a:p>
          <a:p>
            <a:r>
              <a:rPr lang="uk-UA" sz="3200" dirty="0" smtClean="0"/>
              <a:t> розміщується високо на шиї (вище щитовидного хряща); </a:t>
            </a:r>
          </a:p>
          <a:p>
            <a:r>
              <a:rPr lang="uk-UA" sz="3200" dirty="0" smtClean="0"/>
              <a:t>має </a:t>
            </a:r>
            <a:r>
              <a:rPr lang="uk-UA" sz="3200" dirty="0" err="1" smtClean="0"/>
              <a:t>косовисхідний</a:t>
            </a:r>
            <a:r>
              <a:rPr lang="uk-UA" sz="3200" dirty="0" smtClean="0"/>
              <a:t> напрямок у бік вузла; </a:t>
            </a:r>
          </a:p>
          <a:p>
            <a:r>
              <a:rPr lang="uk-UA" sz="3200" dirty="0" smtClean="0"/>
              <a:t>нерівномірно виражена (вона виражена більш на боці, протилежному вузлові); </a:t>
            </a:r>
          </a:p>
          <a:p>
            <a:r>
              <a:rPr lang="uk-UA" sz="3200" dirty="0" smtClean="0"/>
              <a:t>незамкнута (звичайно переривається в місті розміщення вузла), інколи буває замкнута — при атиповому повішенні.</a:t>
            </a:r>
          </a:p>
          <a:p>
            <a:pPr algn="just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0" y="8839"/>
            <a:ext cx="9144000" cy="36682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При дослідженні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странгуляційної борозни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звертають увагу на такі її ознаки: </a:t>
            </a:r>
          </a:p>
          <a:p>
            <a:pPr algn="just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1) напрямок; 2) ступінь прояву; 3)розташування; 4) число обертів; 5) замкненість; 6) ширину; 7) глибину; 8) рельєф.</a:t>
            </a:r>
          </a:p>
          <a:p>
            <a:pPr marL="36576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Ширина борозни залежить від товщини петлі. Петлі зроблені з тонкого жорсткого матеріалу, залишають вузькі борозни; м'які петлі дають широкі, мало помітні борозни. Глибина борозни частіше залежить від сили здавлювання.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iра\Download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7072"/>
            <a:ext cx="78488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186766" cy="578647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Задушення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це вид механічної асфіксії внаслідок стискання органів шиї петлею, яка затягується руками або під дією сторонньої сили. 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дослідженні трупа виявляються, як правило, різко виражені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загальноасфіктичні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ознаки смерті, а також видові ознаки, характерні для задушення петлею.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47148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Видові ознаки задушення петлею: </a:t>
            </a:r>
          </a:p>
          <a:p>
            <a:pPr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1) странгуляційна борозна має горизонтальний напрямок, рівномірно виражена, замкнена і розташована порівняно низько.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Борозна звичайно локалізується на рівні нижнього краю щитоподібного хряща або нижче – на рівні перснеподібного хряща.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якого боку не розташовується вузол петлі, тиск її однаковий, а тому ступінь прояву борозни також однаково рівномірний.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098" name="Picture 2" descr="C:\Users\Вероника\Desktop\Презентации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4005064"/>
            <a:ext cx="5256584" cy="2832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9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висунутий і затиснений між зубами язик;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3) різні пошкодження під борозною (синці, надриви м’язів, переломи хрящів гортані під’язикової кістки і т.д.) це пояснюється тим, що задушення петлею частіше здійснюється сторонніми руками, з великою силою, уривчастими рухами в період оборони і посилюється під час судом. </a:t>
            </a:r>
          </a:p>
          <a:p>
            <a:pPr>
              <a:buNone/>
            </a:pPr>
            <a:r>
              <a:rPr lang="uk-UA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Задушення петлею в переважній більшості випадків є вбивством, тому на трупі, як правило, виявляються численні пошкодження (садна, синці) – сліди боротьби і самооборони</a:t>
            </a:r>
            <a:endParaRPr lang="uk-UA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607302"/>
            <a:ext cx="6429420" cy="325069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29684" cy="6215106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Задушення руками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це такий вид механічної асфіксії, при якому шия стискається руками, а пальці рук охоплюють ділянку горла, що призводить до значного стискання судин шиї, нервових стовбурів, гортані, внаслідок чого закривається просвіт дихальних шляхів, виникають прояви асфіксії, а потім настає смерть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Задушення руками завжди є вбивством, при якому слідів боротьби і самооборони може і не бути. Це спостерігається у випадках, коли раптово, несподівано стискають шию руками, і жертва не здатна чинити опір.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24944"/>
            <a:ext cx="9144000" cy="3933056"/>
          </a:xfrm>
        </p:spPr>
        <p:txBody>
          <a:bodyPr/>
          <a:lstStyle/>
          <a:p>
            <a:pPr marL="36576" indent="0">
              <a:buNone/>
            </a:pPr>
            <a:endParaRPr lang="ru-RU" dirty="0"/>
          </a:p>
        </p:txBody>
      </p:sp>
      <p:pic>
        <p:nvPicPr>
          <p:cNvPr id="5122" name="Picture 2" descr="G:\Новая папка\Новая папка1\40-letniy-zhitel-bogorodicka-pytalsya-zadushit-veterana-voyny-115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5689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86808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видові ознаки при задушенні руками: </a:t>
            </a:r>
          </a:p>
          <a:p>
            <a:pPr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/>
              <a:t>1) садна і синці на передній і бічних ділянках шиї з крововиливами в м’які тканини від стискання шиї пальцями рук. </a:t>
            </a:r>
          </a:p>
          <a:p>
            <a:pPr>
              <a:buNone/>
            </a:pPr>
            <a:r>
              <a:rPr lang="uk-UA" b="1" dirty="0"/>
              <a:t>При цьому фіксуються відбитки нігтів у вигляді півмісячних або лінійних саден;</a:t>
            </a:r>
          </a:p>
          <a:p>
            <a:pPr>
              <a:buNone/>
            </a:pPr>
            <a:r>
              <a:rPr lang="uk-UA" b="1" dirty="0"/>
              <a:t>	 2) при задушенні руками часто виникають переломи хрящів гортані, а іноді і під’язикової кістки з крововиливами в м’які тканини шиї.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0" y="1124744"/>
            <a:ext cx="9144000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uk-UA" sz="2800" i="1" dirty="0" smtClean="0">
                <a:solidFill>
                  <a:srgbClr val="FFFF00"/>
                </a:solidFill>
              </a:rPr>
              <a:t>це вид механічної асфіксії,  який </a:t>
            </a:r>
            <a:r>
              <a:rPr lang="uk-UA" sz="2800" i="1" dirty="0" err="1" smtClean="0">
                <a:solidFill>
                  <a:srgbClr val="FFFF00"/>
                </a:solidFill>
              </a:rPr>
              <a:t>скоюється</a:t>
            </a:r>
            <a:r>
              <a:rPr lang="uk-UA" sz="2800" i="1" dirty="0" smtClean="0">
                <a:solidFill>
                  <a:srgbClr val="FFFF00"/>
                </a:solidFill>
              </a:rPr>
              <a:t> за допомогою закриття рота і носа рукою чи яким-небудь м'яким предметом. </a:t>
            </a:r>
          </a:p>
          <a:p>
            <a:pPr marL="36576" indent="0">
              <a:buNone/>
            </a:pPr>
            <a:r>
              <a:rPr lang="uk-UA" sz="2800" dirty="0" smtClean="0"/>
              <a:t>	Дана асфіксія найчастіше зустрічається як нещасний випадок (епілептичний </a:t>
            </a:r>
            <a:r>
              <a:rPr lang="uk-UA" sz="2800" u="sng" dirty="0" smtClean="0">
                <a:hlinkClick r:id="rId2" tooltip="Припадок"/>
              </a:rPr>
              <a:t>припадок</a:t>
            </a:r>
            <a:r>
              <a:rPr lang="uk-UA" sz="2800" u="sng" dirty="0" smtClean="0"/>
              <a:t>, </a:t>
            </a:r>
          </a:p>
          <a:p>
            <a:pPr marL="36576" indent="0">
              <a:buNone/>
            </a:pPr>
            <a:r>
              <a:rPr lang="uk-UA" sz="2800" dirty="0" err="1" smtClean="0"/>
              <a:t>важке </a:t>
            </a:r>
            <a:r>
              <a:rPr lang="uk-UA" sz="2800" dirty="0" err="1" smtClean="0">
                <a:hlinkClick r:id="rId3" tooltip="Алкоголь"/>
              </a:rPr>
              <a:t>алкогольне</a:t>
            </a:r>
            <a:r>
              <a:rPr lang="uk-UA" sz="2800" dirty="0" err="1" smtClean="0"/>
              <a:t> сп'</a:t>
            </a:r>
            <a:r>
              <a:rPr lang="uk-UA" sz="2800" dirty="0" smtClean="0"/>
              <a:t>яніння), зрідка — як убивство.</a:t>
            </a:r>
            <a:endParaRPr lang="ru-RU" sz="2800" i="1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496" y="188640"/>
            <a:ext cx="8315944" cy="64807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Закриття отворів рота і носа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Miра\Downloads\b8_8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21" y="4077072"/>
            <a:ext cx="2952328" cy="249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Видові ознаки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закриття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отворів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рота і носа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90465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використанні рук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шкірі обличчя навколо рота і носа видно сліди натискання руками у вигляді </a:t>
            </a:r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синців 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саден,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 мають форму півмісяця від пальців рук і нігтів, а також, що рідше, </a:t>
            </a:r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переломи хрящів і кісток носа, переломи та </a:t>
            </a:r>
            <a:r>
              <a:rPr lang="uk-UA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переломо-вивихи</a:t>
            </a:r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слизовій оболонці губ можуть залишатися садна і синці від притискання губ до зубів. 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3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f9a6f32597dba0c2f849b958f3d03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86190"/>
            <a:ext cx="3810000" cy="2857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6313334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І. </a:t>
            </a:r>
            <a:r>
              <a:rPr lang="uk-UA" sz="3200" dirty="0" smtClean="0">
                <a:solidFill>
                  <a:srgbClr val="FFFF00"/>
                </a:solidFill>
              </a:rPr>
              <a:t>До першої групи відносять різні патологічні процеси: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гострі судинні церебральні розлади; інфекційно-запальні і пухлинні процеси; травми головного мозку; інтоксикація лікарськими препаратами, що пригнічують дихальний центр; захворювання верхніх дихальних шляхів і легенів (бронхіт, гострий набряк гортані, </a:t>
            </a: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ларингоспазм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пухлини).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tek_gort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3356992"/>
            <a:ext cx="1857388" cy="2565453"/>
          </a:xfrm>
          <a:prstGeom prst="rect">
            <a:avLst/>
          </a:prstGeom>
        </p:spPr>
      </p:pic>
      <p:pic>
        <p:nvPicPr>
          <p:cNvPr id="6" name="Рисунок 5" descr="cbf1cb97741e32185ba46121ebc312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514833"/>
            <a:ext cx="3643338" cy="2343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5719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/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>
                <a:solidFill>
                  <a:srgbClr val="FF0000"/>
                </a:solidFill>
              </a:rPr>
              <a:t/>
            </a:r>
            <a:br>
              <a:rPr lang="uk-UA" sz="2400" dirty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/>
            </a:r>
            <a:br>
              <a:rPr lang="uk-UA" sz="2400" dirty="0" smtClean="0">
                <a:solidFill>
                  <a:srgbClr val="FF0000"/>
                </a:solidFill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При закритті рота і носа м'якими предметами</a:t>
            </a:r>
            <a:br>
              <a:rPr lang="uk-UA" sz="2800" dirty="0">
                <a:solidFill>
                  <a:srgbClr val="FF0000"/>
                </a:solidFill>
              </a:rPr>
            </a:br>
            <a:r>
              <a:rPr lang="uk-UA" sz="2800" dirty="0"/>
              <a:t> (подушкою, ковдрою</a:t>
            </a:r>
            <a:r>
              <a:rPr lang="uk-UA" sz="2800" dirty="0" smtClean="0"/>
              <a:t>) </a:t>
            </a:r>
            <a:r>
              <a:rPr lang="uk-UA" sz="2800" dirty="0"/>
              <a:t>	</a:t>
            </a:r>
            <a:br>
              <a:rPr lang="uk-UA" sz="2800" dirty="0"/>
            </a:br>
            <a:r>
              <a:rPr lang="uk-UA" sz="2800" dirty="0"/>
              <a:t>	У порожнині рота на слизовій губ і щік виявляються </a:t>
            </a:r>
            <a:r>
              <a:rPr lang="uk-UA" sz="2800" dirty="0">
                <a:solidFill>
                  <a:srgbClr val="00B0F0"/>
                </a:solidFill>
              </a:rPr>
              <a:t>крововиливи, садна, тріщини слизової</a:t>
            </a:r>
            <a:r>
              <a:rPr lang="uk-UA" sz="2800" dirty="0"/>
              <a:t>, які утворюються від натиснення і притискування товщини губ до зубів. </a:t>
            </a:r>
            <a:br>
              <a:rPr lang="uk-UA" sz="2800" dirty="0"/>
            </a:br>
            <a:r>
              <a:rPr lang="uk-UA" sz="2800" dirty="0"/>
              <a:t>	У порожнині рота, носі та дихальних шляхах інколи можна виявити окремі </a:t>
            </a:r>
            <a:r>
              <a:rPr lang="uk-UA" sz="2800" dirty="0">
                <a:solidFill>
                  <a:srgbClr val="00B0F0"/>
                </a:solidFill>
              </a:rPr>
              <a:t>ниточки, пушинки, часточки вати </a:t>
            </a:r>
            <a:r>
              <a:rPr lang="uk-UA" sz="2800" dirty="0"/>
              <a:t>тощо.</a:t>
            </a:r>
            <a:br>
              <a:rPr lang="uk-UA" sz="2800" dirty="0"/>
            </a:br>
            <a:endParaRPr lang="ru-RU" sz="2800" dirty="0"/>
          </a:p>
        </p:txBody>
      </p:sp>
      <p:pic>
        <p:nvPicPr>
          <p:cNvPr id="6146" name="Picture 2" descr="G:\Новая папка\Новая папка1\image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3501008"/>
            <a:ext cx="3055945" cy="31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306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	Коли застосовується м'який предмет щодо дітей чи до людей похилого віку,  видимих ознак асфіксії не виявляється. У таких випадках питання про причину смерті вирішується на основі наявності </a:t>
            </a:r>
            <a:r>
              <a:rPr lang="uk-UA" sz="2800" dirty="0" err="1" smtClean="0"/>
              <a:t>загальноасфіктичних</a:t>
            </a:r>
            <a:r>
              <a:rPr lang="uk-UA" sz="2800" dirty="0" smtClean="0"/>
              <a:t> ознак смерті, вивчення обставин справи.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576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Закриття дихальних шляхів сторонніми предметами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i="1" dirty="0" smtClean="0"/>
              <a:t>Це такий вид механічної асфіксія, яка розвивається внаслідок повного або часткового припинення доступу повітря в організм людини через перекриття дихальних шляхів сторонніми предметами (тілами).</a:t>
            </a:r>
            <a:br>
              <a:rPr lang="uk-UA" sz="2800" i="1" dirty="0" smtClean="0"/>
            </a:br>
            <a:endParaRPr lang="uk-UA" sz="2800" dirty="0" smtClean="0"/>
          </a:p>
        </p:txBody>
      </p:sp>
      <p:pic>
        <p:nvPicPr>
          <p:cNvPr id="16387" name="Picture 3" descr="image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3284983"/>
            <a:ext cx="6192688" cy="3562785"/>
          </a:xfrm>
        </p:spPr>
      </p:pic>
    </p:spTree>
    <p:extLst>
      <p:ext uri="{BB962C8B-B14F-4D97-AF65-F5344CB8AC3E}">
        <p14:creationId xmlns:p14="http://schemas.microsoft.com/office/powerpoint/2010/main" val="14138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pPr algn="just"/>
            <a:r>
              <a:rPr lang="uk-UA" sz="2800" dirty="0" smtClean="0"/>
              <a:t>	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Інорідні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тіла можуть бути сипучі — зерно, пісок і т. ін., тверді - куски м'яса, сала, деталі іграшок, зубні протези тощо, рідкі - кров та напіврідкі - їжа та блювотні маси.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Діагностичним доказом причини смерті є: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стороннього предмета у дихальних шляхах;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емфізематозні зміни в легенях;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крововиливи під плеврою;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у місці його розташування та вище нього реактивних змін слизової оболонки (крововиливи, набряки, порушення цілості) є безумовною ознакою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прижиттєвості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предмета.</a:t>
            </a:r>
          </a:p>
        </p:txBody>
      </p:sp>
    </p:spTree>
    <p:extLst>
      <p:ext uri="{BB962C8B-B14F-4D97-AF65-F5344CB8AC3E}">
        <p14:creationId xmlns:p14="http://schemas.microsoft.com/office/powerpoint/2010/main" val="39507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Інородне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тіло в дихальних шляхах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G:\Новая папка\Новая папка1\mb4_0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0740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Новая папка\Новая папка1\6d40d6ba615576667b18962b50471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06" y="1439871"/>
            <a:ext cx="46805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293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500" b="1" dirty="0" smtClean="0">
                <a:solidFill>
                  <a:srgbClr val="FF0000"/>
                </a:solidFill>
              </a:rPr>
              <a:t>Стиснення грудної клітки і живота</a:t>
            </a:r>
            <a:r>
              <a:rPr lang="uk-UA" sz="35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uk-UA" i="1" dirty="0" smtClean="0"/>
              <a:t>Це такий вид механічної асфіксія, який виникає при стисненні грудної клітки вагою в середньому від 50-100 кг.</a:t>
            </a:r>
            <a:r>
              <a:rPr lang="uk-UA" dirty="0" smtClean="0"/>
              <a:t> </a:t>
            </a:r>
            <a:endParaRPr lang="uk-UA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Видові ознаки смерті від стискання грудей і живота: </a:t>
            </a:r>
          </a:p>
          <a:p>
            <a:pPr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виявляються численні крапкові крововиливи на шкірі обличчя, шиї, на грудях внаслідок різкого переповнення кров’ю капілярів шкіри вище від місця стискання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екхімозна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маска);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2) при зовнішньому дослідженні трупа виявляються відбитки рельєфу тканин і складок одягу, наявність на трупі та одязі залишків мас, що спричиняли стискання;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5824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 при внутрішньому дослідженні трупа виявляється карміновий набряк легенів (легені мають карміново-червоний колір внаслідок насичення крові киснем); </a:t>
            </a:r>
          </a:p>
          <a:p>
            <a:pPr>
              <a:buNone/>
            </a:pPr>
            <a:r>
              <a:rPr lang="uk-UA" dirty="0" smtClean="0"/>
              <a:t>.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4)Застій крові у печінці та  нирках, тканини їх темно-червоного, з чорним відтінком, кольору:  </a:t>
            </a: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4) можливе пошкодження внутрішніх органів, а також переломи ребер. </a:t>
            </a: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таких випадках йдеться не про асфіксію, а про пошкодження внутрішніх органів, які спричинили травматичний шок або гостру кровотечу.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Стиснення грудної клітки і живота майже завжди супроводить нещасний випадок, який спостерігається при обвалах шахт, колодязів, будівель, при аваріях. </a:t>
            </a:r>
          </a:p>
          <a:p>
            <a:pPr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 діти можуть померти від асфіксії в результаті тугого накладення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груди. Особливо небезпечне стиснення в натовпі, що може призвести до смерті.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715436" cy="23506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uk-UA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Утоплення</a:t>
            </a:r>
            <a:r>
              <a:rPr lang="uk-UA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 один із видів механічної асфіксії, при якому механічним чинником є будь-яка рідина, яка потрапляє в дихальні шляхи.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irchudes.net/uploads/posts/2015-12/1449014003_utoplenie-klaren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6" y="2632364"/>
            <a:ext cx="3114884" cy="38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0993"/>
            <a:ext cx="9144000" cy="249137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uk-UA" sz="2400" dirty="0" smtClean="0"/>
              <a:t>Найчастіше утоплення трапляється у воді. Втопитися можна навіть у невеликій її кількості, досить, щоб у воду було занурено тільки обличчя. Зустрічаються випадки утоплення не тільки в річках, озерах, морях, басейнах тощо, але й у калюжі води, бочці і т. ін.</a:t>
            </a:r>
            <a:endParaRPr lang="uk-UA" sz="2400" dirty="0"/>
          </a:p>
        </p:txBody>
      </p:sp>
      <p:pic>
        <p:nvPicPr>
          <p:cNvPr id="4100" name="Picture 4" descr="http://newstes.ru/uploads/posts/2015-02/v-novorossiyske-v-dome-byvshego-sudi-obnaruzhen-trup-neizvestnoy-zhenschiny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45" y="2632363"/>
            <a:ext cx="5266675" cy="39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6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</a:t>
            </a:r>
            <a:r>
              <a:rPr lang="ru-RU" altLang="uk-UA" dirty="0" smtClean="0">
                <a:solidFill>
                  <a:srgbClr val="FFFF00"/>
                </a:solidFill>
              </a:rPr>
              <a:t> </a:t>
            </a:r>
            <a:r>
              <a:rPr lang="uk-UA" altLang="uk-UA" dirty="0" smtClean="0"/>
              <a:t>Група причин обумовлена отруйними речовинами </a:t>
            </a:r>
            <a:r>
              <a:rPr lang="uk-UA" altLang="uk-UA" dirty="0" err="1" smtClean="0"/>
              <a:t>загальнотоксичної</a:t>
            </a:r>
            <a:r>
              <a:rPr lang="uk-UA" altLang="uk-UA" dirty="0" smtClean="0"/>
              <a:t> та задушливого дії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(отруйні речовини зв’язуються із гемоглобіном крові (утворення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карбоксі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чи метгемоглобіну)</a:t>
            </a:r>
            <a:r>
              <a:rPr lang="uk-UA" dirty="0" smtClean="0"/>
              <a:t>.</a:t>
            </a:r>
            <a:r>
              <a:rPr lang="uk-UA" altLang="uk-UA" dirty="0" smtClean="0"/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endParaRPr lang="ru-RU" dirty="0"/>
          </a:p>
        </p:txBody>
      </p:sp>
      <p:pic>
        <p:nvPicPr>
          <p:cNvPr id="5" name="Рисунок 4" descr="1385688420_gaz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40968"/>
            <a:ext cx="8382000" cy="3266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9392"/>
            <a:ext cx="9040090" cy="393305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576" indent="0" algn="just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попаданні у воду людина спочатку затримує дихання (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передасфікстичний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період). При спробах дихати вода надходить до рота, і часто утопаючий ковтає її. Проходить кілька секунд, а інколи і хвилин (при великій витривалості), і людина починає дихати у воді (період задишки). При першому вдиху вода проникає до гортані, в результаті подразнення слизових оболонок настає кашель. Внаслідок збовтування води, повітря і слизу в дихальних шляхах відбувається утворення 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дрібнобульбашкової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піни, яка постійно викидається з дихальних шляхів. Після цього настає короткочасна зупинка дихання, потім - термінальне дихання і, зупинка дихання. Тривалість утоплення - 4-5 хв. 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sudebnaja.ru/images/stories/Risynki/Risynok-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3" y="4005063"/>
            <a:ext cx="4322617" cy="27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udebnaja.ru/images/stories/Risynki/Risynok-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575591" cy="27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Видові ознаки утоплення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uk-UA" sz="3600" dirty="0" smtClean="0">
                <a:solidFill>
                  <a:srgbClr val="FFFF00"/>
                </a:solidFill>
              </a:rPr>
              <a:t>	</a:t>
            </a:r>
            <a:r>
              <a:rPr lang="uk-UA" sz="3600" dirty="0" smtClean="0">
                <a:solidFill>
                  <a:schemeClr val="bg1"/>
                </a:solidFill>
              </a:rPr>
              <a:t>Дві групи ознак:</a:t>
            </a:r>
          </a:p>
          <a:p>
            <a:pPr marL="779526" indent="-742950">
              <a:spcBef>
                <a:spcPts val="0"/>
              </a:spcBef>
              <a:buFont typeface="+mj-lt"/>
              <a:buAutoNum type="arabicParenR"/>
            </a:pPr>
            <a:r>
              <a:rPr lang="uk-UA" sz="3600" dirty="0" smtClean="0">
                <a:solidFill>
                  <a:schemeClr val="bg1"/>
                </a:solidFill>
              </a:rPr>
              <a:t>ознаки перебування трупа у воді; </a:t>
            </a:r>
          </a:p>
          <a:p>
            <a:pPr marL="779526" indent="-742950">
              <a:spcBef>
                <a:spcPts val="0"/>
              </a:spcBef>
              <a:buFont typeface="+mj-lt"/>
              <a:buAutoNum type="arabicParenR"/>
            </a:pPr>
            <a:r>
              <a:rPr lang="uk-UA" sz="3600" dirty="0" smtClean="0">
                <a:solidFill>
                  <a:schemeClr val="bg1"/>
                </a:solidFill>
              </a:rPr>
              <a:t>ознаки утоплення. </a:t>
            </a:r>
          </a:p>
          <a:p>
            <a:pPr>
              <a:buNone/>
            </a:pP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Ознаки перебування тіла у воді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1)мокрий одяг; </a:t>
            </a: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2)мокре липке волосся; </a:t>
            </a: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3)гусяча шкіра; </a:t>
            </a: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4)зморщування сосків, навколососкових кружал і шкіри мошонки; </a:t>
            </a: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5)червоний колір трупних плям; </a:t>
            </a: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6)мацерація шкіри; </a:t>
            </a: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7)планктон в легенях і шлунку.</a:t>
            </a:r>
            <a:endParaRPr lang="uk-UA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3610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Мацерація шкіри при утопленні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Новая папка\Новая папка1\1447624862_Detyam-do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49376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Новая папка\Новая папка1\1447665062_Zhmury-i-vsyakaya-zhest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4999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6085" y="836712"/>
            <a:ext cx="9144000" cy="604664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48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/>
              <a:t>Утоплення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91200"/>
            <a:ext cx="8229600" cy="873125"/>
          </a:xfrm>
        </p:spPr>
        <p:txBody>
          <a:bodyPr/>
          <a:lstStyle/>
          <a:p>
            <a:pPr marL="36576" indent="0" eaLnBrk="1" hangingPunct="1">
              <a:buNone/>
              <a:defRPr/>
            </a:pPr>
            <a:r>
              <a:rPr lang="uk-UA" sz="2800" dirty="0" smtClean="0"/>
              <a:t>Мацерація шкіри при утоплені</a:t>
            </a:r>
          </a:p>
        </p:txBody>
      </p:sp>
      <p:pic>
        <p:nvPicPr>
          <p:cNvPr id="19460" name="Picture 4" descr="image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873250"/>
            <a:ext cx="5334000" cy="3635375"/>
          </a:xfrm>
        </p:spPr>
      </p:pic>
      <p:pic>
        <p:nvPicPr>
          <p:cNvPr id="5" name="Picture 4" descr="image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560840" cy="44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69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95739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видових ознак утоплення належать</a:t>
            </a:r>
            <a:r>
              <a:rPr lang="uk-UA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1)дрібно-пухирчаста біла піна в дихальних шляхах (ознака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Крушевського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), почервоніння і набрякання слизової оболонки дихальних шляхів,  емфізема легень, бліді, розпливчасті 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крововиливи на їх поверхні; 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(плями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Рассказова-Лукомського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2)легені збільшені в об'ємі, в результаті 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чого нерідко на поверхні легенів видно 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відбитки ребер; 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3)наявність води у плеврі, тонкій кишці, 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черевній порожнині (ознака Моро), збільшення печінки; 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4)наявність планктону у внутрішніх органах;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5)наявність рідини середовища утоплення в пазусі клиноподібної кістки (ознака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Свешнікова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6576" indent="0">
              <a:buNone/>
            </a:pPr>
            <a:endParaRPr lang="uk-UA" sz="2000" dirty="0"/>
          </a:p>
        </p:txBody>
      </p:sp>
      <p:pic>
        <p:nvPicPr>
          <p:cNvPr id="11266" name="Picture 2" descr="C:\Users\Miра\Downloads\a4_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226275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30" y="99428"/>
            <a:ext cx="9054270" cy="4195481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uk-UA" sz="2400" dirty="0" smtClean="0"/>
              <a:t>Важливе значення для діагностики </a:t>
            </a:r>
          </a:p>
          <a:p>
            <a:pPr marL="36576" indent="0" algn="just">
              <a:buNone/>
            </a:pPr>
            <a:r>
              <a:rPr lang="uk-UA" sz="2400" dirty="0" smtClean="0"/>
              <a:t>утоплення має виявлення діатомового</a:t>
            </a:r>
          </a:p>
          <a:p>
            <a:pPr marL="36576" indent="0" algn="just">
              <a:buNone/>
            </a:pPr>
            <a:r>
              <a:rPr lang="uk-UA" sz="2400" dirty="0" smtClean="0"/>
              <a:t> планктону у внутрішніх органах трупу. </a:t>
            </a:r>
          </a:p>
          <a:p>
            <a:pPr marL="36576" indent="0" algn="just">
              <a:buNone/>
            </a:pPr>
            <a:r>
              <a:rPr lang="uk-UA" sz="2400" b="1" dirty="0" smtClean="0"/>
              <a:t>Діатомеї </a:t>
            </a:r>
            <a:r>
              <a:rPr lang="uk-UA" sz="2400" dirty="0" smtClean="0"/>
              <a:t>- це одноклітинні </a:t>
            </a:r>
            <a:r>
              <a:rPr lang="uk-UA" sz="2400" dirty="0" err="1" smtClean="0"/>
              <a:t>водорослі</a:t>
            </a:r>
            <a:r>
              <a:rPr lang="uk-UA" sz="2400" dirty="0" smtClean="0"/>
              <a:t>,</a:t>
            </a:r>
          </a:p>
          <a:p>
            <a:pPr marL="36576" indent="0" algn="just">
              <a:buNone/>
            </a:pPr>
            <a:r>
              <a:rPr lang="uk-UA" sz="2400" dirty="0" smtClean="0"/>
              <a:t> які мають міцну мінеральну оболонку</a:t>
            </a:r>
          </a:p>
          <a:p>
            <a:pPr marL="36576" indent="0" algn="just">
              <a:buNone/>
            </a:pPr>
            <a:r>
              <a:rPr lang="uk-UA" sz="2400" dirty="0" smtClean="0"/>
              <a:t> (панцир). Вони проникають при </a:t>
            </a:r>
          </a:p>
          <a:p>
            <a:pPr marL="36576" indent="0" algn="just">
              <a:buNone/>
            </a:pPr>
            <a:r>
              <a:rPr lang="uk-UA" sz="2400" dirty="0" smtClean="0"/>
              <a:t>утопленні разом із водою в легені,</a:t>
            </a:r>
          </a:p>
          <a:p>
            <a:pPr marL="36576" indent="0" algn="just">
              <a:buNone/>
            </a:pPr>
            <a:r>
              <a:rPr lang="uk-UA" sz="2400" dirty="0" smtClean="0"/>
              <a:t> а потім і в кров'яне русло і </a:t>
            </a:r>
          </a:p>
          <a:p>
            <a:pPr marL="36576" indent="0" algn="just">
              <a:buNone/>
            </a:pPr>
            <a:r>
              <a:rPr lang="uk-UA" sz="2400" dirty="0" smtClean="0"/>
              <a:t>розносяться по всьому організму</a:t>
            </a:r>
            <a:endParaRPr lang="uk-UA" sz="2400" dirty="0"/>
          </a:p>
        </p:txBody>
      </p:sp>
      <p:pic>
        <p:nvPicPr>
          <p:cNvPr id="9220" name="Picture 4" descr="http://images.webpark.ru/uploads54/110425/Seaweed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8" y="4077072"/>
            <a:ext cx="4239492" cy="27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p.vk.me/c618328/v618328298/ded7/6KR25ddEc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4" y="4077072"/>
            <a:ext cx="4640894" cy="27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240360" cy="368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991"/>
            <a:ext cx="9144000" cy="4195481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/>
              <a:t>Одним із важливих питань при експертизі утоплення є встановлення часу перебування трупа у воді. Це питання може бути вирішене на основі явищ мацерації. У результаті дії води епідерміс шкіри набрякає, зморщується, блідніє, потім розпушується, губить зв'язок з дермою, відшаровується. Явища мацерації найкраще помітні на підошвах і долонях, тобто там, де епідерміс товщий. </a:t>
            </a:r>
          </a:p>
          <a:p>
            <a:pPr algn="just"/>
            <a:r>
              <a:rPr lang="uk-UA" sz="2400" dirty="0" smtClean="0"/>
              <a:t>Залежно від часу перебування трупа у воді явища мацерації проявляються по-різному. Враховуються й інші фактори, а саме: температура води, наявність чи відсутність одягу тощо. Практика показує, що в літній період при температурі води +20-22 °С початкові явища мацерації проявляються вже через 30-40 хв., повне відділення епідермісу разом з нігтями у вигляді "рукавички смерті" відбувається через 4-5 діб. У зимовий період при температурі води +2-4 °С перші явища мацерації проявляються до кінця доби, а повне відділення епідермісу - до кінця місяця. </a:t>
            </a:r>
          </a:p>
          <a:p>
            <a:pPr algn="just"/>
            <a:endParaRPr lang="uk-UA" sz="2400" dirty="0" smtClean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272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715404" cy="38576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Навколишнє середовище: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а) недостатність кисню у вдихуваному повітрі  (в закритих приміщеннях, літаку, горах)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б) викид газів в атмосферу, наприклад, каналізаційних газів, CO, CO2</a:t>
            </a:r>
            <a:endParaRPr lang="uk-UA" dirty="0"/>
          </a:p>
        </p:txBody>
      </p:sp>
      <p:pic>
        <p:nvPicPr>
          <p:cNvPr id="5" name="Рисунок 4" descr="gaz_b2b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66787"/>
            <a:ext cx="6357982" cy="3491213"/>
          </a:xfrm>
          <a:prstGeom prst="rect">
            <a:avLst/>
          </a:prstGeom>
        </p:spPr>
      </p:pic>
      <p:pic>
        <p:nvPicPr>
          <p:cNvPr id="6" name="Рисунок 5" descr="chadniy-gaz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58" y="3714752"/>
            <a:ext cx="330994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avma_grudnoj_stenki_Isho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85728"/>
            <a:ext cx="3214710" cy="2989680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872192"/>
            <a:ext cx="3384376" cy="191496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401080" cy="49117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Причини травматичного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а) легенева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тромбоемболія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зі стегнової вени, через травму нижніх кінцівок.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б) легенева емболія при попаданні крапель жиру при переломі довгих трубчастих кісток.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в) легенева емболія повітрям від різаної рани внутрішньої яремної вени.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 г) двосторонній пневмоторакс в результаті травми грудної клітки і легенів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ehvatka-kislor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356992"/>
            <a:ext cx="4141694" cy="33016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6896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alt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alt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пятої</a:t>
            </a:r>
            <a:r>
              <a:rPr lang="uk-UA" alt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характерні травми, пов’язані зі </a:t>
            </a:r>
            <a:r>
              <a:rPr lang="uk-UA" alt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здавленням</a:t>
            </a:r>
            <a:r>
              <a:rPr lang="uk-UA" alt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живота, грудної клітки або всього тулуба.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6. Шоста група обумовлена механічними причинами (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здавлення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органів шиї петлею, руками,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інородним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тілом 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7. Група пов’язана з шоком різного походження, крововтратою і гострою серцево-судинною недостатністю і т.д.</a:t>
            </a:r>
          </a:p>
          <a:p>
            <a:pPr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82563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9" y="3356992"/>
            <a:ext cx="4262510" cy="330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00B0F0"/>
                </a:solidFill>
              </a:rPr>
              <a:t>Причини  асфіксії</a:t>
            </a:r>
            <a:endParaRPr lang="ru-RU" dirty="0" smtClean="0">
              <a:solidFill>
                <a:srgbClr val="00B0F0"/>
              </a:solidFill>
            </a:endParaRPr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381000" y="1641475"/>
            <a:ext cx="7696200" cy="4987925"/>
            <a:chOff x="288" y="1019"/>
            <a:chExt cx="3024" cy="2448"/>
          </a:xfrm>
        </p:grpSpPr>
        <p:cxnSp>
          <p:nvCxnSpPr>
            <p:cNvPr id="2052" name="_s2052"/>
            <p:cNvCxnSpPr>
              <a:cxnSpLocks noChangeShapeType="1"/>
              <a:stCxn id="14" idx="3"/>
              <a:endCxn id="6" idx="2"/>
            </p:cNvCxnSpPr>
            <p:nvPr/>
          </p:nvCxnSpPr>
          <p:spPr bwMode="auto">
            <a:xfrm flipV="1">
              <a:off x="2736" y="1746"/>
              <a:ext cx="144" cy="1577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13" idx="3"/>
              <a:endCxn id="6" idx="2"/>
            </p:cNvCxnSpPr>
            <p:nvPr/>
          </p:nvCxnSpPr>
          <p:spPr bwMode="auto">
            <a:xfrm flipV="1">
              <a:off x="2736" y="1746"/>
              <a:ext cx="144" cy="1145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12" idx="3"/>
              <a:endCxn id="6" idx="2"/>
            </p:cNvCxnSpPr>
            <p:nvPr/>
          </p:nvCxnSpPr>
          <p:spPr bwMode="auto">
            <a:xfrm flipV="1">
              <a:off x="2736" y="1746"/>
              <a:ext cx="144" cy="713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11" idx="3"/>
              <a:endCxn id="6" idx="2"/>
            </p:cNvCxnSpPr>
            <p:nvPr/>
          </p:nvCxnSpPr>
          <p:spPr bwMode="auto">
            <a:xfrm flipV="1">
              <a:off x="2736" y="1746"/>
              <a:ext cx="144" cy="281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10" idx="1"/>
              <a:endCxn id="5" idx="2"/>
            </p:cNvCxnSpPr>
            <p:nvPr/>
          </p:nvCxnSpPr>
          <p:spPr bwMode="auto">
            <a:xfrm rot="10800000">
              <a:off x="720" y="1746"/>
              <a:ext cx="144" cy="1577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9" idx="1"/>
              <a:endCxn id="5" idx="2"/>
            </p:cNvCxnSpPr>
            <p:nvPr/>
          </p:nvCxnSpPr>
          <p:spPr bwMode="auto">
            <a:xfrm rot="10800000">
              <a:off x="720" y="1746"/>
              <a:ext cx="144" cy="1144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  <a:stCxn id="8" idx="1"/>
              <a:endCxn id="5" idx="2"/>
            </p:cNvCxnSpPr>
            <p:nvPr/>
          </p:nvCxnSpPr>
          <p:spPr bwMode="auto">
            <a:xfrm rot="10800000">
              <a:off x="720" y="1746"/>
              <a:ext cx="144" cy="713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_s2059"/>
            <p:cNvCxnSpPr>
              <a:cxnSpLocks noChangeShapeType="1"/>
              <a:stCxn id="7" idx="1"/>
              <a:endCxn id="5" idx="2"/>
            </p:cNvCxnSpPr>
            <p:nvPr/>
          </p:nvCxnSpPr>
          <p:spPr bwMode="auto">
            <a:xfrm rot="10800000">
              <a:off x="720" y="1746"/>
              <a:ext cx="144" cy="281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_s2060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276" y="841"/>
              <a:ext cx="127" cy="1080"/>
            </a:xfrm>
            <a:prstGeom prst="bentConnector3">
              <a:avLst>
                <a:gd name="adj1" fmla="val 44171"/>
              </a:avLst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_s2061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196" y="841"/>
              <a:ext cx="127" cy="1080"/>
            </a:xfrm>
            <a:prstGeom prst="bentConnector3">
              <a:avLst>
                <a:gd name="adj1" fmla="val 44171"/>
              </a:avLst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62"/>
            <p:cNvSpPr>
              <a:spLocks noChangeArrowheads="1"/>
            </p:cNvSpPr>
            <p:nvPr/>
          </p:nvSpPr>
          <p:spPr bwMode="auto">
            <a:xfrm>
              <a:off x="1368" y="101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85C2A3"/>
            </a:solidFill>
            <a:ln w="38100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Асфиксия</a:t>
              </a:r>
              <a:endParaRPr kumimoji="0" lang="ru-RU" altLang="uk-UA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" name="_s2063"/>
            <p:cNvSpPr>
              <a:spLocks noChangeArrowheads="1"/>
            </p:cNvSpPr>
            <p:nvPr/>
          </p:nvSpPr>
          <p:spPr bwMode="auto">
            <a:xfrm>
              <a:off x="288" y="1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Насильственная</a:t>
              </a:r>
              <a:endParaRPr kumimoji="0" lang="ru-RU" altLang="uk-UA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_s2064"/>
            <p:cNvSpPr>
              <a:spLocks noChangeArrowheads="1"/>
            </p:cNvSpPr>
            <p:nvPr/>
          </p:nvSpPr>
          <p:spPr bwMode="auto">
            <a:xfrm>
              <a:off x="2448" y="1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uk-UA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Ненасильственная</a:t>
              </a:r>
              <a:endParaRPr kumimoji="0" lang="ru-RU" altLang="uk-UA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_s2065"/>
            <p:cNvSpPr>
              <a:spLocks noChangeArrowheads="1"/>
            </p:cNvSpPr>
            <p:nvPr/>
          </p:nvSpPr>
          <p:spPr bwMode="auto">
            <a:xfrm>
              <a:off x="864" y="18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механическая</a:t>
              </a:r>
              <a:endParaRPr kumimoji="0" lang="ru-RU" altLang="uk-UA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_s2066"/>
            <p:cNvSpPr>
              <a:spLocks noChangeArrowheads="1"/>
            </p:cNvSpPr>
            <p:nvPr/>
          </p:nvSpPr>
          <p:spPr bwMode="auto">
            <a:xfrm>
              <a:off x="864" y="231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токсическая</a:t>
              </a:r>
              <a:endParaRPr kumimoji="0" lang="ru-RU" altLang="uk-UA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_s2067"/>
            <p:cNvSpPr>
              <a:spLocks noChangeArrowheads="1"/>
            </p:cNvSpPr>
            <p:nvPr/>
          </p:nvSpPr>
          <p:spPr bwMode="auto">
            <a:xfrm>
              <a:off x="864" y="2747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барометрическая</a:t>
              </a:r>
              <a:endParaRPr kumimoji="0" lang="ru-RU" altLang="uk-UA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_s2068"/>
            <p:cNvSpPr>
              <a:spLocks noChangeArrowheads="1"/>
            </p:cNvSpPr>
            <p:nvPr/>
          </p:nvSpPr>
          <p:spPr bwMode="auto">
            <a:xfrm>
              <a:off x="864" y="3179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при электро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травме</a:t>
              </a:r>
              <a:endParaRPr kumimoji="0" lang="ru-RU" altLang="uk-UA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_s2069"/>
            <p:cNvSpPr>
              <a:spLocks noChangeArrowheads="1"/>
            </p:cNvSpPr>
            <p:nvPr/>
          </p:nvSpPr>
          <p:spPr bwMode="auto">
            <a:xfrm>
              <a:off x="1872" y="18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</a:t>
              </a: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заболевания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лёгких</a:t>
              </a:r>
              <a:endParaRPr kumimoji="0" lang="ru-RU" altLang="uk-UA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_s2070"/>
            <p:cNvSpPr>
              <a:spLocks noChangeArrowheads="1"/>
            </p:cNvSpPr>
            <p:nvPr/>
          </p:nvSpPr>
          <p:spPr bwMode="auto">
            <a:xfrm>
              <a:off x="1872" y="231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заболевания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сердца и сосудов</a:t>
              </a:r>
              <a:endParaRPr kumimoji="0" lang="ru-RU" altLang="uk-UA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_s2071"/>
            <p:cNvSpPr>
              <a:spLocks noChangeArrowheads="1"/>
            </p:cNvSpPr>
            <p:nvPr/>
          </p:nvSpPr>
          <p:spPr bwMode="auto">
            <a:xfrm>
              <a:off x="1872" y="274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заболевания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крови</a:t>
              </a:r>
              <a:endParaRPr kumimoji="0" lang="ru-RU" altLang="uk-UA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_s2072"/>
            <p:cNvSpPr>
              <a:spLocks noChangeArrowheads="1"/>
            </p:cNvSpPr>
            <p:nvPr/>
          </p:nvSpPr>
          <p:spPr bwMode="auto">
            <a:xfrm>
              <a:off x="1872" y="317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заболевания цнс</a:t>
              </a:r>
              <a:endParaRPr kumimoji="0" lang="ru-RU" altLang="uk-UA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5" name="Organization Chart 25"/>
          <p:cNvGrpSpPr>
            <a:grpSpLocks/>
          </p:cNvGrpSpPr>
          <p:nvPr/>
        </p:nvGrpSpPr>
        <p:grpSpPr bwMode="auto">
          <a:xfrm>
            <a:off x="533400" y="1793875"/>
            <a:ext cx="7696200" cy="4987925"/>
            <a:chOff x="288" y="1019"/>
            <a:chExt cx="3024" cy="2448"/>
          </a:xfrm>
        </p:grpSpPr>
        <p:cxnSp>
          <p:nvCxnSpPr>
            <p:cNvPr id="2075" name="_s2075"/>
            <p:cNvCxnSpPr>
              <a:cxnSpLocks noChangeShapeType="1"/>
              <a:stCxn id="26" idx="3"/>
              <a:endCxn id="18" idx="2"/>
            </p:cNvCxnSpPr>
            <p:nvPr/>
          </p:nvCxnSpPr>
          <p:spPr bwMode="auto">
            <a:xfrm flipV="1">
              <a:off x="2736" y="1746"/>
              <a:ext cx="144" cy="1577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6" name="_s2076"/>
            <p:cNvCxnSpPr>
              <a:cxnSpLocks noChangeShapeType="1"/>
              <a:stCxn id="25" idx="3"/>
              <a:endCxn id="18" idx="2"/>
            </p:cNvCxnSpPr>
            <p:nvPr/>
          </p:nvCxnSpPr>
          <p:spPr bwMode="auto">
            <a:xfrm flipV="1">
              <a:off x="2736" y="1746"/>
              <a:ext cx="144" cy="1145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7" name="_s2077"/>
            <p:cNvCxnSpPr>
              <a:cxnSpLocks noChangeShapeType="1"/>
              <a:stCxn id="24" idx="3"/>
              <a:endCxn id="18" idx="2"/>
            </p:cNvCxnSpPr>
            <p:nvPr/>
          </p:nvCxnSpPr>
          <p:spPr bwMode="auto">
            <a:xfrm flipV="1">
              <a:off x="2736" y="1746"/>
              <a:ext cx="144" cy="713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8" name="_s2078"/>
            <p:cNvCxnSpPr>
              <a:cxnSpLocks noChangeShapeType="1"/>
              <a:stCxn id="23" idx="3"/>
              <a:endCxn id="18" idx="2"/>
            </p:cNvCxnSpPr>
            <p:nvPr/>
          </p:nvCxnSpPr>
          <p:spPr bwMode="auto">
            <a:xfrm flipV="1">
              <a:off x="2736" y="1746"/>
              <a:ext cx="144" cy="281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9" name="_s2079"/>
            <p:cNvCxnSpPr>
              <a:cxnSpLocks noChangeShapeType="1"/>
              <a:stCxn id="22" idx="1"/>
              <a:endCxn id="17" idx="2"/>
            </p:cNvCxnSpPr>
            <p:nvPr/>
          </p:nvCxnSpPr>
          <p:spPr bwMode="auto">
            <a:xfrm rot="10800000">
              <a:off x="720" y="1746"/>
              <a:ext cx="144" cy="1577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0" name="_s2080"/>
            <p:cNvCxnSpPr>
              <a:cxnSpLocks noChangeShapeType="1"/>
              <a:stCxn id="21" idx="1"/>
              <a:endCxn id="17" idx="2"/>
            </p:cNvCxnSpPr>
            <p:nvPr/>
          </p:nvCxnSpPr>
          <p:spPr bwMode="auto">
            <a:xfrm rot="10800000">
              <a:off x="720" y="1746"/>
              <a:ext cx="144" cy="1144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1" name="_s2081"/>
            <p:cNvCxnSpPr>
              <a:cxnSpLocks noChangeShapeType="1"/>
              <a:stCxn id="20" idx="1"/>
              <a:endCxn id="17" idx="2"/>
            </p:cNvCxnSpPr>
            <p:nvPr/>
          </p:nvCxnSpPr>
          <p:spPr bwMode="auto">
            <a:xfrm rot="10800000">
              <a:off x="720" y="1746"/>
              <a:ext cx="144" cy="713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2" name="_s2082"/>
            <p:cNvCxnSpPr>
              <a:cxnSpLocks noChangeShapeType="1"/>
              <a:stCxn id="19" idx="1"/>
              <a:endCxn id="17" idx="2"/>
            </p:cNvCxnSpPr>
            <p:nvPr/>
          </p:nvCxnSpPr>
          <p:spPr bwMode="auto">
            <a:xfrm rot="10800000">
              <a:off x="720" y="1746"/>
              <a:ext cx="144" cy="281"/>
            </a:xfrm>
            <a:prstGeom prst="bentConnector2">
              <a:avLst/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3" name="_s2083"/>
            <p:cNvCxnSpPr>
              <a:cxnSpLocks noChangeShapeType="1"/>
              <a:stCxn id="18" idx="0"/>
              <a:endCxn id="16" idx="2"/>
            </p:cNvCxnSpPr>
            <p:nvPr/>
          </p:nvCxnSpPr>
          <p:spPr bwMode="auto">
            <a:xfrm rot="5400000" flipH="1">
              <a:off x="2276" y="841"/>
              <a:ext cx="127" cy="1080"/>
            </a:xfrm>
            <a:prstGeom prst="bentConnector3">
              <a:avLst>
                <a:gd name="adj1" fmla="val 44171"/>
              </a:avLst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4" name="_s2084"/>
            <p:cNvCxnSpPr>
              <a:cxnSpLocks noChangeShapeType="1"/>
              <a:stCxn id="17" idx="0"/>
              <a:endCxn id="16" idx="2"/>
            </p:cNvCxnSpPr>
            <p:nvPr/>
          </p:nvCxnSpPr>
          <p:spPr bwMode="auto">
            <a:xfrm rot="16200000">
              <a:off x="1196" y="841"/>
              <a:ext cx="127" cy="1080"/>
            </a:xfrm>
            <a:prstGeom prst="bentConnector3">
              <a:avLst>
                <a:gd name="adj1" fmla="val 44171"/>
              </a:avLst>
            </a:prstGeom>
            <a:noFill/>
            <a:ln w="28575">
              <a:solidFill>
                <a:srgbClr val="143D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_s2085"/>
            <p:cNvSpPr>
              <a:spLocks noChangeArrowheads="1"/>
            </p:cNvSpPr>
            <p:nvPr/>
          </p:nvSpPr>
          <p:spPr bwMode="auto">
            <a:xfrm>
              <a:off x="1368" y="101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85C2A3"/>
            </a:solidFill>
            <a:ln w="38100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Асфіксія</a:t>
              </a:r>
              <a:endParaRPr kumimoji="0" lang="ru-RU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_s2086"/>
            <p:cNvSpPr>
              <a:spLocks noChangeArrowheads="1"/>
            </p:cNvSpPr>
            <p:nvPr/>
          </p:nvSpPr>
          <p:spPr bwMode="auto">
            <a:xfrm>
              <a:off x="288" y="1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Насильственная</a:t>
              </a:r>
              <a:endParaRPr kumimoji="0" lang="ru-RU" alt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_s2087"/>
            <p:cNvSpPr>
              <a:spLocks noChangeArrowheads="1"/>
            </p:cNvSpPr>
            <p:nvPr/>
          </p:nvSpPr>
          <p:spPr bwMode="auto">
            <a:xfrm>
              <a:off x="2448" y="1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Ненасильственная</a:t>
              </a:r>
              <a:endParaRPr kumimoji="0" lang="ru-RU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_s2088"/>
            <p:cNvSpPr>
              <a:spLocks noChangeArrowheads="1"/>
            </p:cNvSpPr>
            <p:nvPr/>
          </p:nvSpPr>
          <p:spPr bwMode="auto">
            <a:xfrm>
              <a:off x="864" y="18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механическая</a:t>
              </a:r>
              <a:endParaRPr kumimoji="0" lang="ru-RU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_s2089"/>
            <p:cNvSpPr>
              <a:spLocks noChangeArrowheads="1"/>
            </p:cNvSpPr>
            <p:nvPr/>
          </p:nvSpPr>
          <p:spPr bwMode="auto">
            <a:xfrm>
              <a:off x="864" y="231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токсическая</a:t>
              </a:r>
              <a:endParaRPr kumimoji="0" lang="ru-RU" altLang="uk-UA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_s2090"/>
            <p:cNvSpPr>
              <a:spLocks noChangeArrowheads="1"/>
            </p:cNvSpPr>
            <p:nvPr/>
          </p:nvSpPr>
          <p:spPr bwMode="auto">
            <a:xfrm>
              <a:off x="864" y="2747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барометрическая</a:t>
              </a:r>
              <a:endParaRPr kumimoji="0" lang="ru-RU" altLang="uk-UA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_s2091"/>
            <p:cNvSpPr>
              <a:spLocks noChangeArrowheads="1"/>
            </p:cNvSpPr>
            <p:nvPr/>
          </p:nvSpPr>
          <p:spPr bwMode="auto">
            <a:xfrm>
              <a:off x="864" y="3179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при электро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травме</a:t>
              </a:r>
              <a:endParaRPr kumimoji="0" lang="ru-RU" altLang="uk-UA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_s2092"/>
            <p:cNvSpPr>
              <a:spLocks noChangeArrowheads="1"/>
            </p:cNvSpPr>
            <p:nvPr/>
          </p:nvSpPr>
          <p:spPr bwMode="auto">
            <a:xfrm>
              <a:off x="1872" y="18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</a:t>
              </a:r>
              <a:r>
                <a:rPr kumimoji="0" lang="uk-UA" altLang="uk-UA" sz="15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заболевания</a:t>
              </a:r>
              <a:endParaRPr kumimoji="0" lang="uk-UA" altLang="uk-UA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лёгких</a:t>
              </a:r>
              <a:endParaRPr kumimoji="0" lang="ru-RU" altLang="uk-UA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_s2093"/>
            <p:cNvSpPr>
              <a:spLocks noChangeArrowheads="1"/>
            </p:cNvSpPr>
            <p:nvPr/>
          </p:nvSpPr>
          <p:spPr bwMode="auto">
            <a:xfrm>
              <a:off x="1872" y="231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заболевания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сердца и сосудов</a:t>
              </a:r>
              <a:endParaRPr kumimoji="0" lang="ru-RU" altLang="uk-UA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_s2094"/>
            <p:cNvSpPr>
              <a:spLocks noChangeArrowheads="1"/>
            </p:cNvSpPr>
            <p:nvPr/>
          </p:nvSpPr>
          <p:spPr bwMode="auto">
            <a:xfrm>
              <a:off x="1872" y="274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заболевания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крови</a:t>
              </a:r>
              <a:endParaRPr kumimoji="0" lang="ru-RU" altLang="uk-UA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_s2095"/>
            <p:cNvSpPr>
              <a:spLocks noChangeArrowheads="1"/>
            </p:cNvSpPr>
            <p:nvPr/>
          </p:nvSpPr>
          <p:spPr bwMode="auto">
            <a:xfrm>
              <a:off x="1872" y="317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2F8D5E"/>
            </a:solidFill>
            <a:ln w="3175">
              <a:solidFill>
                <a:srgbClr val="143D28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заболевания цнс</a:t>
              </a:r>
              <a:endParaRPr kumimoji="0" lang="ru-RU" altLang="uk-UA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7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971</TotalTime>
  <Words>1372</Words>
  <Application>Microsoft Office PowerPoint</Application>
  <PresentationFormat>Экран (4:3)</PresentationFormat>
  <Paragraphs>300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Техническая</vt:lpstr>
      <vt:lpstr>  тема лекції:    СУДОВО-МЕДИЧНА ЕКСПЕРТИЗА у випадках кисневого голодування (МЕХАНІЧНа АСФІКСІя)   </vt:lpstr>
      <vt:lpstr>Презентация PowerPoint</vt:lpstr>
      <vt:lpstr>Причини асфіксії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Причини  асфіксії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 механической асфиксии</vt:lpstr>
      <vt:lpstr>У процесі протікання асфіксії можна виокремити чотири стадії. Кожна з них має певні морфофізіологічні ознаки.</vt:lpstr>
      <vt:lpstr>Презентация PowerPoint</vt:lpstr>
      <vt:lpstr> Всі види механічної асфіксії характеризуються подібністю морфологічних ознак. Вони отримали назву “загальноасфіктичних”. Їх поділяють на дві групи - зовнішні та внутрішні. До перших належать: 1) рясні темно-фіолетового кольору трупні плями;  </vt:lpstr>
      <vt:lpstr>Презентация PowerPoint</vt:lpstr>
      <vt:lpstr>Розширення зіниць. Дрібнокрапкові крововиливи в кон’юктиву.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Переломи ріжків під'язикової кістки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Задушення руками завжди є вбивством, при якому слідів боротьби і самооборони може і не бути. Це спостерігається у випадках, коли раптово, несподівано стискають шию руками, і жертва не здатна чинити опір. </vt:lpstr>
      <vt:lpstr>Презентация PowerPoint</vt:lpstr>
      <vt:lpstr>Презентация PowerPoint</vt:lpstr>
      <vt:lpstr> Видові ознаки закриття отворів рота і носа </vt:lpstr>
      <vt:lpstr>   </vt:lpstr>
      <vt:lpstr>Презентация PowerPoint</vt:lpstr>
      <vt:lpstr>    Закриття дихальних шляхів сторонніми предметами  Це такий вид механічної асфіксія, яка розвивається внаслідок повного або часткового припинення доступу повітря в організм людини через перекриття дихальних шляхів сторонніми предметами (тілами). </vt:lpstr>
      <vt:lpstr>Презентация PowerPoint</vt:lpstr>
      <vt:lpstr>Інородне тіло в дихальних шляхах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Мацерація шкіри при утопленні</vt:lpstr>
      <vt:lpstr>Утоплення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СУДОВО-МЕДИЧНА ЕКСПЕРТИЗА МЕХАНІЧНОЇ АСФІКСІЇ</dc:title>
  <dc:creator>Пользователь Windows</dc:creator>
  <cp:lastModifiedBy>Home</cp:lastModifiedBy>
  <cp:revision>97</cp:revision>
  <dcterms:created xsi:type="dcterms:W3CDTF">2016-05-30T17:36:24Z</dcterms:created>
  <dcterms:modified xsi:type="dcterms:W3CDTF">2020-06-15T14:04:12Z</dcterms:modified>
</cp:coreProperties>
</file>