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21" r:id="rId21"/>
    <p:sldId id="314" r:id="rId22"/>
    <p:sldId id="258" r:id="rId23"/>
    <p:sldId id="259" r:id="rId24"/>
    <p:sldId id="260" r:id="rId25"/>
    <p:sldId id="263" r:id="rId26"/>
    <p:sldId id="315" r:id="rId27"/>
    <p:sldId id="266" r:id="rId28"/>
    <p:sldId id="268" r:id="rId29"/>
    <p:sldId id="269" r:id="rId30"/>
    <p:sldId id="270" r:id="rId31"/>
    <p:sldId id="271" r:id="rId32"/>
    <p:sldId id="273" r:id="rId33"/>
    <p:sldId id="274" r:id="rId34"/>
    <p:sldId id="275" r:id="rId35"/>
    <p:sldId id="276" r:id="rId36"/>
    <p:sldId id="31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317" r:id="rId47"/>
    <p:sldId id="286" r:id="rId48"/>
    <p:sldId id="287" r:id="rId49"/>
    <p:sldId id="288" r:id="rId50"/>
    <p:sldId id="318" r:id="rId51"/>
    <p:sldId id="290" r:id="rId52"/>
    <p:sldId id="291" r:id="rId53"/>
    <p:sldId id="292" r:id="rId54"/>
    <p:sldId id="293" r:id="rId55"/>
    <p:sldId id="294" r:id="rId56"/>
    <p:sldId id="31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1624"/>
            <a:ext cx="9144000" cy="13293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Арсен </a:t>
            </a:r>
            <a:r>
              <a:rPr lang="uk-UA" b="1" i="1" dirty="0" err="1" smtClean="0">
                <a:solidFill>
                  <a:srgbClr val="FF0000"/>
                </a:solidFill>
              </a:rPr>
              <a:t>Аваков</a:t>
            </a:r>
            <a:r>
              <a:rPr lang="uk-UA" b="1" i="1" dirty="0" smtClean="0">
                <a:solidFill>
                  <a:srgbClr val="FF0000"/>
                </a:solidFill>
              </a:rPr>
              <a:t>: «Результати роботи команди МВС – превенція злочинів і підвищення ефективності розслідування»</a:t>
            </a:r>
          </a:p>
          <a:p>
            <a:pPr marL="0" indent="0" algn="ctr">
              <a:buNone/>
            </a:pPr>
            <a:endParaRPr lang="uk-UA" b="1" i="1" dirty="0" smtClean="0"/>
          </a:p>
          <a:p>
            <a:pPr marL="0" indent="0">
              <a:buNone/>
            </a:pPr>
            <a:endParaRPr lang="uk-UA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Тема: Теорія запобігання злочинності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650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6450" y="1628800"/>
            <a:ext cx="9144000" cy="5229200"/>
          </a:xfrm>
        </p:spPr>
        <p:txBody>
          <a:bodyPr>
            <a:normAutofit/>
          </a:bodyPr>
          <a:lstStyle/>
          <a:p>
            <a:pPr algn="just"/>
            <a:r>
              <a:rPr lang="uk-UA" sz="2600" dirty="0" smtClean="0">
                <a:solidFill>
                  <a:schemeClr val="tx1"/>
                </a:solidFill>
              </a:rPr>
              <a:t>широко </a:t>
            </a:r>
            <a:r>
              <a:rPr lang="uk-UA" sz="2600" dirty="0">
                <a:solidFill>
                  <a:schemeClr val="tx1"/>
                </a:solidFill>
              </a:rPr>
              <a:t>використовується залучення населення до співпраці з поліцією (патрулювання, чергування в найбільш криміногенних районах</a:t>
            </a:r>
            <a:r>
              <a:rPr lang="uk-UA" sz="26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uk-UA" sz="2600" dirty="0" smtClean="0">
                <a:solidFill>
                  <a:schemeClr val="tx1"/>
                </a:solidFill>
              </a:rPr>
              <a:t>представникам </a:t>
            </a:r>
            <a:r>
              <a:rPr lang="uk-UA" sz="2600" dirty="0">
                <a:solidFill>
                  <a:schemeClr val="tx1"/>
                </a:solidFill>
              </a:rPr>
              <a:t>громадськості практикується безкоштовна видача "поліцейського" обмундирування (без знаків розрізнення і службової атрибутики</a:t>
            </a:r>
            <a:r>
              <a:rPr lang="uk-UA" sz="2600" dirty="0" smtClean="0">
                <a:solidFill>
                  <a:schemeClr val="tx1"/>
                </a:solidFill>
              </a:rPr>
              <a:t>); </a:t>
            </a:r>
          </a:p>
          <a:p>
            <a:pPr algn="just"/>
            <a:r>
              <a:rPr lang="uk-UA" sz="2600" dirty="0">
                <a:solidFill>
                  <a:schemeClr val="tx1"/>
                </a:solidFill>
              </a:rPr>
              <a:t>представникам </a:t>
            </a:r>
            <a:r>
              <a:rPr lang="uk-UA" sz="2600" dirty="0" smtClean="0">
                <a:solidFill>
                  <a:schemeClr val="tx1"/>
                </a:solidFill>
              </a:rPr>
              <a:t>громадськості видаються засоби </a:t>
            </a:r>
            <a:r>
              <a:rPr lang="uk-UA" sz="2600" dirty="0">
                <a:solidFill>
                  <a:schemeClr val="tx1"/>
                </a:solidFill>
              </a:rPr>
              <a:t>радіозв'язку, </a:t>
            </a:r>
            <a:r>
              <a:rPr lang="uk-UA" sz="2600" dirty="0" smtClean="0">
                <a:solidFill>
                  <a:schemeClr val="tx1"/>
                </a:solidFill>
              </a:rPr>
              <a:t>кийки, наручники, зброя </a:t>
            </a:r>
            <a:r>
              <a:rPr lang="uk-UA" sz="2600" dirty="0">
                <a:solidFill>
                  <a:schemeClr val="tx1"/>
                </a:solidFill>
              </a:rPr>
              <a:t>для "бойового" патрулювання на поліцейських автомобілях. </a:t>
            </a:r>
            <a:endParaRPr lang="uk-UA" sz="2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3200" b="1" dirty="0" smtClean="0">
                <a:solidFill>
                  <a:schemeClr val="tx1"/>
                </a:solidFill>
              </a:rPr>
              <a:t>Вся </a:t>
            </a:r>
            <a:r>
              <a:rPr lang="uk-UA" sz="3200" b="1" dirty="0">
                <a:solidFill>
                  <a:schemeClr val="tx1"/>
                </a:solidFill>
              </a:rPr>
              <a:t>ця діяльність отримує моральну і матеріальну підтримку суспільства і держави.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Великобританія розробила </a:t>
            </a:r>
            <a:r>
              <a:rPr lang="uk-UA" sz="3600" b="1" dirty="0">
                <a:solidFill>
                  <a:schemeClr val="tx1"/>
                </a:solidFill>
              </a:rPr>
              <a:t>мінімальні стандарти кримінальної </a:t>
            </a:r>
            <a:r>
              <a:rPr lang="uk-UA" sz="3600" b="1" dirty="0" smtClean="0">
                <a:solidFill>
                  <a:schemeClr val="tx1"/>
                </a:solidFill>
              </a:rPr>
              <a:t>безпеки,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55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34506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Первинну превенцію, </a:t>
            </a:r>
            <a:r>
              <a:rPr lang="uk-UA" dirty="0" smtClean="0">
                <a:solidFill>
                  <a:schemeClr val="tx1"/>
                </a:solidFill>
              </a:rPr>
              <a:t>яка </a:t>
            </a:r>
            <a:r>
              <a:rPr lang="uk-UA" dirty="0">
                <a:solidFill>
                  <a:schemeClr val="tx1"/>
                </a:solidFill>
              </a:rPr>
              <a:t>спрямована на подолання дефіциту соціальності і </a:t>
            </a:r>
            <a:r>
              <a:rPr lang="uk-UA" dirty="0" smtClean="0">
                <a:solidFill>
                  <a:schemeClr val="tx1"/>
                </a:solidFill>
              </a:rPr>
              <a:t>позитивної </a:t>
            </a:r>
            <a:r>
              <a:rPr lang="uk-UA" dirty="0">
                <a:solidFill>
                  <a:schemeClr val="tx1"/>
                </a:solidFill>
              </a:rPr>
              <a:t>правосвідомості як головної причини </a:t>
            </a:r>
            <a:r>
              <a:rPr lang="uk-UA" dirty="0" smtClean="0">
                <a:solidFill>
                  <a:schemeClr val="tx1"/>
                </a:solidFill>
              </a:rPr>
              <a:t>кримінальних правопорушень;</a:t>
            </a:r>
            <a:endParaRPr lang="uk-UA" b="1" dirty="0" smtClean="0">
              <a:solidFill>
                <a:schemeClr val="tx1"/>
              </a:solidFill>
            </a:endParaRP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Вторинну превенцію, яка </a:t>
            </a:r>
            <a:r>
              <a:rPr lang="uk-UA" dirty="0" smtClean="0">
                <a:solidFill>
                  <a:schemeClr val="tx1"/>
                </a:solidFill>
              </a:rPr>
              <a:t>здійснюється </a:t>
            </a:r>
            <a:r>
              <a:rPr lang="uk-UA" dirty="0">
                <a:solidFill>
                  <a:schemeClr val="tx1"/>
                </a:solidFill>
              </a:rPr>
              <a:t>поліцейськими органами і пов'язана з правовими засобами утримання від </a:t>
            </a:r>
            <a:r>
              <a:rPr lang="uk-UA" dirty="0" smtClean="0">
                <a:solidFill>
                  <a:schemeClr val="tx1"/>
                </a:solidFill>
              </a:rPr>
              <a:t>кримінальних правопорушень.</a:t>
            </a:r>
            <a:endParaRPr lang="uk-UA" b="1" dirty="0" smtClean="0">
              <a:solidFill>
                <a:schemeClr val="tx1"/>
              </a:solidFill>
            </a:endParaRP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Третинну превенцію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- це ті профілактичні заходи і засоби, які застосовуються </a:t>
            </a: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процесі покарання і </a:t>
            </a:r>
            <a:r>
              <a:rPr lang="uk-UA" dirty="0" err="1">
                <a:solidFill>
                  <a:schemeClr val="tx1"/>
                </a:solidFill>
              </a:rPr>
              <a:t>ресоціалізації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кримінальних правопорушників.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5272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Німеччина виділяє: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73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збір інформації щодо злочинності;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планування</a:t>
            </a:r>
            <a:r>
              <a:rPr lang="uk-UA" dirty="0">
                <a:solidFill>
                  <a:schemeClr val="tx1"/>
                </a:solidFill>
              </a:rPr>
              <a:t>, виконання та оцінка програм </a:t>
            </a:r>
            <a:r>
              <a:rPr lang="uk-UA" dirty="0" smtClean="0">
                <a:solidFill>
                  <a:schemeClr val="tx1"/>
                </a:solidFill>
              </a:rPr>
              <a:t>з профілактики кримінальних правопорушень;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координація </a:t>
            </a:r>
            <a:r>
              <a:rPr lang="uk-UA" dirty="0">
                <a:solidFill>
                  <a:schemeClr val="tx1"/>
                </a:solidFill>
              </a:rPr>
              <a:t>діяльності поліції та інших органів, що працюють </a:t>
            </a: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цій </a:t>
            </a:r>
            <a:r>
              <a:rPr lang="uk-UA" dirty="0" smtClean="0">
                <a:solidFill>
                  <a:schemeClr val="tx1"/>
                </a:solidFill>
              </a:rPr>
              <a:t>сфері;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забезпечення </a:t>
            </a:r>
            <a:r>
              <a:rPr lang="uk-UA" dirty="0">
                <a:solidFill>
                  <a:schemeClr val="tx1"/>
                </a:solidFill>
              </a:rPr>
              <a:t>участі </a:t>
            </a:r>
            <a:r>
              <a:rPr lang="uk-UA" dirty="0" smtClean="0">
                <a:solidFill>
                  <a:schemeClr val="tx1"/>
                </a:solidFill>
              </a:rPr>
              <a:t>громадськості у превентивній діяльності щодо кримінальних правопорушень;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співпраця </a:t>
            </a:r>
            <a:r>
              <a:rPr lang="uk-UA" dirty="0">
                <a:solidFill>
                  <a:schemeClr val="tx1"/>
                </a:solidFill>
              </a:rPr>
              <a:t>із засобами масової </a:t>
            </a:r>
            <a:r>
              <a:rPr lang="uk-UA" dirty="0" smtClean="0">
                <a:solidFill>
                  <a:schemeClr val="tx1"/>
                </a:solidFill>
              </a:rPr>
              <a:t>інформації у цій сфері;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науково-дослідницька робота;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співпраця </a:t>
            </a:r>
            <a:r>
              <a:rPr lang="uk-UA" dirty="0">
                <a:solidFill>
                  <a:schemeClr val="tx1"/>
                </a:solidFill>
              </a:rPr>
              <a:t>з законодавчими органами, </a:t>
            </a:r>
            <a:r>
              <a:rPr lang="uk-UA" dirty="0" smtClean="0">
                <a:solidFill>
                  <a:schemeClr val="tx1"/>
                </a:solidFill>
              </a:rPr>
              <a:t>що визначають </a:t>
            </a:r>
            <a:r>
              <a:rPr lang="uk-UA" dirty="0">
                <a:solidFill>
                  <a:schemeClr val="tx1"/>
                </a:solidFill>
              </a:rPr>
              <a:t>політику в галузі боротьби зі </a:t>
            </a:r>
            <a:r>
              <a:rPr lang="uk-UA" dirty="0" smtClean="0">
                <a:solidFill>
                  <a:schemeClr val="tx1"/>
                </a:solidFill>
              </a:rPr>
              <a:t>злочинністю;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навчальна </a:t>
            </a:r>
            <a:r>
              <a:rPr lang="uk-UA" dirty="0">
                <a:solidFill>
                  <a:schemeClr val="tx1"/>
                </a:solidFill>
              </a:rPr>
              <a:t>підготовка.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52728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Для координації діяльності </a:t>
            </a:r>
            <a:r>
              <a:rPr lang="uk-UA" sz="2800" b="1" dirty="0" smtClean="0">
                <a:solidFill>
                  <a:schemeClr val="tx1"/>
                </a:solidFill>
              </a:rPr>
              <a:t>з профілактики кримінальних правопорушень </a:t>
            </a:r>
            <a:r>
              <a:rPr lang="uk-UA" sz="2800" b="1" dirty="0">
                <a:solidFill>
                  <a:schemeClr val="tx1"/>
                </a:solidFill>
              </a:rPr>
              <a:t>у багатьох країнах створені відповідні органи (наприклад, національні ради). Основними їх функціями є: </a:t>
            </a:r>
          </a:p>
        </p:txBody>
      </p:sp>
    </p:spTree>
    <p:extLst>
      <p:ext uri="{BB962C8B-B14F-4D97-AF65-F5344CB8AC3E}">
        <p14:creationId xmlns:p14="http://schemas.microsoft.com/office/powerpoint/2010/main" xmlns="" val="175529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844824"/>
            <a:ext cx="9143999" cy="4653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у </a:t>
            </a:r>
            <a:r>
              <a:rPr lang="uk-UA" sz="2800" dirty="0">
                <a:solidFill>
                  <a:schemeClr val="tx1"/>
                </a:solidFill>
              </a:rPr>
              <a:t>практичній діяльності поліції широко пропагується теза про те, що </a:t>
            </a:r>
            <a:r>
              <a:rPr lang="uk-UA" sz="2800" dirty="0" smtClean="0">
                <a:solidFill>
                  <a:schemeClr val="tx1"/>
                </a:solidFill>
              </a:rPr>
              <a:t>кримінальні правопорушення вчиняються </a:t>
            </a:r>
            <a:r>
              <a:rPr lang="uk-UA" sz="2800" dirty="0">
                <a:solidFill>
                  <a:schemeClr val="tx1"/>
                </a:solidFill>
              </a:rPr>
              <a:t>найчастіше тоді, коли потенційний </a:t>
            </a:r>
            <a:r>
              <a:rPr lang="uk-UA" sz="2800" dirty="0" smtClean="0">
                <a:solidFill>
                  <a:schemeClr val="tx1"/>
                </a:solidFill>
              </a:rPr>
              <a:t>правопорушник </a:t>
            </a:r>
            <a:r>
              <a:rPr lang="uk-UA" sz="2800" dirty="0">
                <a:solidFill>
                  <a:schemeClr val="tx1"/>
                </a:solidFill>
              </a:rPr>
              <a:t>зустрічає вразливу, без охорони жертву або </a:t>
            </a:r>
            <a:r>
              <a:rPr lang="uk-UA" sz="2800" dirty="0" smtClean="0">
                <a:solidFill>
                  <a:schemeClr val="tx1"/>
                </a:solidFill>
              </a:rPr>
              <a:t>об'єкт, а тому </a:t>
            </a:r>
            <a:r>
              <a:rPr lang="uk-UA" sz="2800" dirty="0">
                <a:solidFill>
                  <a:schemeClr val="tx1"/>
                </a:solidFill>
              </a:rPr>
              <a:t>превентивні заходи повинні бути спрямовані або на злочинця, або на систему безпеки, або на потенційну жертву (індивідуальна, загальна і </a:t>
            </a:r>
            <a:r>
              <a:rPr lang="uk-UA" sz="2800" dirty="0" err="1">
                <a:solidFill>
                  <a:schemeClr val="tx1"/>
                </a:solidFill>
              </a:rPr>
              <a:t>віктимологічні</a:t>
            </a:r>
            <a:r>
              <a:rPr lang="uk-UA" sz="2800" dirty="0">
                <a:solidFill>
                  <a:schemeClr val="tx1"/>
                </a:solidFill>
              </a:rPr>
              <a:t> профілактика). У цій тріаді особлива увага приділяється </a:t>
            </a:r>
            <a:r>
              <a:rPr lang="uk-UA" sz="2800" dirty="0" smtClean="0">
                <a:solidFill>
                  <a:schemeClr val="tx1"/>
                </a:solidFill>
              </a:rPr>
              <a:t>охоронній функції профілактики </a:t>
            </a:r>
            <a:r>
              <a:rPr lang="uk-UA" sz="2800" dirty="0" err="1" smtClean="0">
                <a:solidFill>
                  <a:schemeClr val="tx1"/>
                </a:solidFill>
              </a:rPr>
              <a:t>кпимінальних</a:t>
            </a:r>
            <a:r>
              <a:rPr lang="uk-UA" sz="2800" dirty="0" smtClean="0">
                <a:solidFill>
                  <a:schemeClr val="tx1"/>
                </a:solidFill>
              </a:rPr>
              <a:t> правопорушень </a:t>
            </a:r>
            <a:r>
              <a:rPr lang="uk-UA" sz="2800" dirty="0">
                <a:solidFill>
                  <a:schemeClr val="tx1"/>
                </a:solidFill>
              </a:rPr>
              <a:t>і цілеспрямованій роботі з населенням, спрямованої на його самозахист.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22"/>
            <a:ext cx="9144000" cy="177209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Розвинені країни світу широко використовують заходи і засоби профілактики кримінальних правопорушень на різних рівнях: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78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44824"/>
            <a:ext cx="9143999" cy="501317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проводиться цілеспрямована робота </a:t>
            </a:r>
            <a:r>
              <a:rPr lang="uk-UA" dirty="0">
                <a:solidFill>
                  <a:schemeClr val="tx1"/>
                </a:solidFill>
              </a:rPr>
              <a:t>з громадськістю з орієнтацією на самозахист: </a:t>
            </a:r>
            <a:r>
              <a:rPr lang="uk-UA" dirty="0" smtClean="0">
                <a:solidFill>
                  <a:schemeClr val="tx1"/>
                </a:solidFill>
              </a:rPr>
              <a:t>консультування </a:t>
            </a:r>
            <a:r>
              <a:rPr lang="uk-UA" dirty="0">
                <a:solidFill>
                  <a:schemeClr val="tx1"/>
                </a:solidFill>
              </a:rPr>
              <a:t>населення, як за допомогою технічних засобів </a:t>
            </a:r>
            <a:r>
              <a:rPr lang="uk-UA" dirty="0" smtClean="0">
                <a:solidFill>
                  <a:schemeClr val="tx1"/>
                </a:solidFill>
              </a:rPr>
              <a:t>врятувати майно від </a:t>
            </a:r>
            <a:r>
              <a:rPr lang="uk-UA" dirty="0">
                <a:solidFill>
                  <a:schemeClr val="tx1"/>
                </a:solidFill>
              </a:rPr>
              <a:t>злодіїв </a:t>
            </a:r>
            <a:r>
              <a:rPr lang="uk-UA" dirty="0" smtClean="0">
                <a:solidFill>
                  <a:schemeClr val="tx1"/>
                </a:solidFill>
              </a:rPr>
              <a:t>і </a:t>
            </a:r>
            <a:r>
              <a:rPr lang="uk-UA" dirty="0">
                <a:solidFill>
                  <a:schemeClr val="tx1"/>
                </a:solidFill>
              </a:rPr>
              <a:t>як, завдяки правильним діям, не стати </a:t>
            </a:r>
            <a:r>
              <a:rPr lang="uk-UA" dirty="0" smtClean="0">
                <a:solidFill>
                  <a:schemeClr val="tx1"/>
                </a:solidFill>
              </a:rPr>
              <a:t>їх жертвою;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практикується </a:t>
            </a:r>
            <a:r>
              <a:rPr lang="uk-UA" dirty="0">
                <a:solidFill>
                  <a:schemeClr val="tx1"/>
                </a:solidFill>
              </a:rPr>
              <a:t>безкоштовне розповсюдження по</a:t>
            </a:r>
            <a:r>
              <a:rPr lang="uk-UA" dirty="0" smtClean="0">
                <a:solidFill>
                  <a:schemeClr val="tx1"/>
                </a:solidFill>
              </a:rPr>
              <a:t>рад з профілактики </a:t>
            </a:r>
            <a:r>
              <a:rPr lang="uk-UA" dirty="0">
                <a:solidFill>
                  <a:schemeClr val="tx1"/>
                </a:solidFill>
              </a:rPr>
              <a:t>злочинів, трансляція по радіо і демонстрація по телебаченню передач з </a:t>
            </a:r>
            <a:r>
              <a:rPr lang="uk-UA" dirty="0" smtClean="0">
                <a:solidFill>
                  <a:schemeClr val="tx1"/>
                </a:solidFill>
              </a:rPr>
              <a:t>циклу "Кримінальна </a:t>
            </a:r>
            <a:r>
              <a:rPr lang="uk-UA" dirty="0">
                <a:solidFill>
                  <a:schemeClr val="tx1"/>
                </a:solidFill>
              </a:rPr>
              <a:t>поліція </a:t>
            </a:r>
            <a:r>
              <a:rPr lang="uk-UA" dirty="0" smtClean="0">
                <a:solidFill>
                  <a:schemeClr val="tx1"/>
                </a:solidFill>
              </a:rPr>
              <a:t>радить";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створені спеціальні програми </a:t>
            </a:r>
            <a:r>
              <a:rPr lang="uk-UA" dirty="0">
                <a:solidFill>
                  <a:schemeClr val="tx1"/>
                </a:solidFill>
              </a:rPr>
              <a:t>запобігання злочинам кримінальною поліцією, центральною ідеєю якої є наступна формула: будь-який контакт поліцейського з населенням повинен служити інтересам </a:t>
            </a:r>
            <a:r>
              <a:rPr lang="uk-UA" dirty="0" smtClean="0">
                <a:solidFill>
                  <a:schemeClr val="tx1"/>
                </a:solidFill>
              </a:rPr>
              <a:t>профілактики;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з'явилося безліч популярних статей і посібників на тему "Як захистити себе, свою сім'ю, своє житло і свою власність від злочинних </a:t>
            </a:r>
            <a:r>
              <a:rPr lang="uk-UA" dirty="0" smtClean="0">
                <a:solidFill>
                  <a:schemeClr val="tx1"/>
                </a:solidFill>
              </a:rPr>
              <a:t>посягань»;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реалізуються програми захисту потерпілих і свідків у кримінальних справах</a:t>
            </a:r>
            <a:r>
              <a:rPr lang="uk-UA" dirty="0" smtClean="0"/>
              <a:t>;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30" y="188640"/>
            <a:ext cx="9144000" cy="151216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Поліція </a:t>
            </a:r>
            <a:r>
              <a:rPr lang="uk-UA" sz="3200" b="1" dirty="0">
                <a:solidFill>
                  <a:schemeClr val="tx1"/>
                </a:solidFill>
              </a:rPr>
              <a:t>у Західній Європі та США </a:t>
            </a:r>
            <a:r>
              <a:rPr lang="uk-UA" sz="3200" b="1" dirty="0" smtClean="0">
                <a:solidFill>
                  <a:schemeClr val="tx1"/>
                </a:solidFill>
              </a:rPr>
              <a:t>широко використовує </a:t>
            </a:r>
            <a:r>
              <a:rPr lang="uk-UA" sz="3200" b="1" dirty="0">
                <a:solidFill>
                  <a:schemeClr val="tx1"/>
                </a:solidFill>
              </a:rPr>
              <a:t>заходи і засоби </a:t>
            </a:r>
            <a:r>
              <a:rPr lang="uk-UA" sz="3200" b="1" dirty="0" err="1" smtClean="0">
                <a:solidFill>
                  <a:schemeClr val="tx1"/>
                </a:solidFill>
              </a:rPr>
              <a:t>віктимологічної</a:t>
            </a:r>
            <a:r>
              <a:rPr lang="uk-UA" sz="3200" b="1" dirty="0" smtClean="0">
                <a:solidFill>
                  <a:schemeClr val="tx1"/>
                </a:solidFill>
              </a:rPr>
              <a:t> профілактики кримінальних правопорушень :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xmlns="" val="316269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100" dirty="0" smtClean="0"/>
              <a:t>сформувалися </a:t>
            </a:r>
            <a:r>
              <a:rPr lang="uk-UA" sz="2100" dirty="0"/>
              <a:t>асоціації потерпілих від </a:t>
            </a:r>
            <a:r>
              <a:rPr lang="uk-UA" sz="2100" dirty="0" smtClean="0"/>
              <a:t>злочинів</a:t>
            </a:r>
            <a:r>
              <a:rPr lang="uk-UA" sz="2100" dirty="0"/>
              <a:t> </a:t>
            </a:r>
            <a:r>
              <a:rPr lang="uk-UA" sz="2100" dirty="0" smtClean="0"/>
              <a:t>- "асоціації </a:t>
            </a:r>
            <a:r>
              <a:rPr lang="uk-UA" sz="2100" dirty="0"/>
              <a:t>сусідів", члени яких патрулюють мікрорайони </a:t>
            </a:r>
            <a:r>
              <a:rPr lang="uk-UA" sz="2100" dirty="0" smtClean="0"/>
              <a:t>та </a:t>
            </a:r>
            <a:r>
              <a:rPr lang="uk-UA" sz="2100" dirty="0"/>
              <a:t>селища і при необхідності викликають поліцейські </a:t>
            </a:r>
            <a:r>
              <a:rPr lang="uk-UA" sz="2100" dirty="0" smtClean="0"/>
              <a:t>патрулі;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100" dirty="0" smtClean="0"/>
              <a:t>у </a:t>
            </a:r>
            <a:r>
              <a:rPr lang="uk-UA" sz="2100" dirty="0"/>
              <a:t>всіх навчальних закладах - від початкової школи до вузів - проводяться заняття з прикладної </a:t>
            </a:r>
            <a:r>
              <a:rPr lang="uk-UA" sz="2100" dirty="0" smtClean="0"/>
              <a:t>віктимології, окрім лекцій організовуються спеціальні тренінги з освоєння прийомів </a:t>
            </a:r>
            <a:r>
              <a:rPr lang="uk-UA" sz="2100" dirty="0"/>
              <a:t>самозахисту і </a:t>
            </a:r>
            <a:r>
              <a:rPr lang="uk-UA" sz="2100" dirty="0" smtClean="0"/>
              <a:t>вироблення навичок </a:t>
            </a:r>
            <a:r>
              <a:rPr lang="uk-UA" sz="2100" dirty="0"/>
              <a:t>раціональної поведінки в екстремальних </a:t>
            </a:r>
            <a:r>
              <a:rPr lang="uk-UA" sz="2100" dirty="0" smtClean="0"/>
              <a:t>ситуаціях;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100" dirty="0"/>
              <a:t>р</a:t>
            </a:r>
            <a:r>
              <a:rPr lang="uk-UA" sz="2100" dirty="0" smtClean="0"/>
              <a:t>еалізується архітектурний </a:t>
            </a:r>
            <a:r>
              <a:rPr lang="uk-UA" sz="2100" dirty="0"/>
              <a:t>напрямок </a:t>
            </a:r>
            <a:r>
              <a:rPr lang="uk-UA" sz="2100" dirty="0" smtClean="0"/>
              <a:t>у </a:t>
            </a:r>
            <a:r>
              <a:rPr lang="uk-UA" sz="2100" dirty="0"/>
              <a:t>практиці </a:t>
            </a:r>
            <a:r>
              <a:rPr lang="uk-UA" sz="2100" dirty="0" smtClean="0"/>
              <a:t>профілактики злочинів, адже дослідження свідчать, </a:t>
            </a:r>
            <a:r>
              <a:rPr lang="uk-UA" sz="2100" dirty="0"/>
              <a:t>що </a:t>
            </a:r>
            <a:r>
              <a:rPr lang="uk-UA" sz="2100" dirty="0" smtClean="0"/>
              <a:t>у житлових висотках вчиняється у сім </a:t>
            </a:r>
            <a:r>
              <a:rPr lang="uk-UA" sz="2100" dirty="0"/>
              <a:t>разів більше </a:t>
            </a:r>
            <a:r>
              <a:rPr lang="uk-UA" sz="2100" dirty="0" smtClean="0"/>
              <a:t>кримінальних правопорушень, </a:t>
            </a:r>
            <a:r>
              <a:rPr lang="uk-UA" sz="2100" dirty="0"/>
              <a:t>ніж в </a:t>
            </a:r>
            <a:r>
              <a:rPr lang="uk-UA" sz="2100" dirty="0" smtClean="0"/>
              <a:t>малоповерхових </a:t>
            </a:r>
            <a:r>
              <a:rPr lang="uk-UA" sz="2100" dirty="0"/>
              <a:t>будинках. </a:t>
            </a:r>
            <a:r>
              <a:rPr lang="uk-UA" sz="2100" dirty="0" smtClean="0"/>
              <a:t>А архітектурний </a:t>
            </a:r>
            <a:r>
              <a:rPr lang="uk-UA" sz="2100" dirty="0"/>
              <a:t>стиль великих міст в цілому нерідко ініціює </a:t>
            </a:r>
            <a:r>
              <a:rPr lang="uk-UA" sz="2100" dirty="0" smtClean="0"/>
              <a:t>кримінальне правопорушення або </a:t>
            </a:r>
            <a:r>
              <a:rPr lang="uk-UA" sz="2100" dirty="0"/>
              <a:t>полегшує їх вчинення. Ці фактори стали враховувати в практиці містобудування при виконанні наступних робіт: розширення обсягу будівництва малоповерхових котеджів; скорочення кількості тупиків, прохідних дворів, підвалів і підземних проходів; знесення будинків, що визначають "криміногенний ландшафт". </a:t>
            </a:r>
            <a:r>
              <a:rPr lang="uk-UA" sz="2100" b="1" i="1" dirty="0" smtClean="0"/>
              <a:t>Наприклад, у </a:t>
            </a:r>
            <a:r>
              <a:rPr lang="uk-UA" sz="2100" b="1" i="1" dirty="0"/>
              <a:t>Лондоні жителям криміногенного кварталу </a:t>
            </a:r>
            <a:r>
              <a:rPr lang="uk-UA" sz="2100" b="1" i="1" dirty="0" err="1"/>
              <a:t>Стоунбрідж</a:t>
            </a:r>
            <a:r>
              <a:rPr lang="uk-UA" sz="2100" b="1" i="1" dirty="0"/>
              <a:t> Міністерство житлового будівництва виділило по 1 тис. Фунтів стерлінгів для обладнання кожної квартири цього кварталу системою сигналізації та іншими засобами захисту.</a:t>
            </a:r>
          </a:p>
        </p:txBody>
      </p:sp>
    </p:spTree>
    <p:extLst>
      <p:ext uri="{BB962C8B-B14F-4D97-AF65-F5344CB8AC3E}">
        <p14:creationId xmlns:p14="http://schemas.microsoft.com/office/powerpoint/2010/main" xmlns="" val="314412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420888"/>
            <a:ext cx="9144000" cy="44371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формування </a:t>
            </a:r>
            <a:r>
              <a:rPr lang="uk-UA" dirty="0">
                <a:solidFill>
                  <a:schemeClr val="tx1"/>
                </a:solidFill>
              </a:rPr>
              <a:t>ненасильницьких установок і навичок у підростаючого </a:t>
            </a:r>
            <a:r>
              <a:rPr lang="uk-UA" dirty="0" smtClean="0">
                <a:solidFill>
                  <a:schemeClr val="tx1"/>
                </a:solidFill>
              </a:rPr>
              <a:t>покоління;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підтримка </a:t>
            </a:r>
            <a:r>
              <a:rPr lang="uk-UA" dirty="0">
                <a:solidFill>
                  <a:schemeClr val="tx1"/>
                </a:solidFill>
              </a:rPr>
              <a:t>місцевих громад </a:t>
            </a: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запобіганні </a:t>
            </a:r>
            <a:r>
              <a:rPr lang="uk-UA" dirty="0" smtClean="0">
                <a:solidFill>
                  <a:schemeClr val="tx1"/>
                </a:solidFill>
              </a:rPr>
              <a:t>насильства;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припинення </a:t>
            </a:r>
            <a:r>
              <a:rPr lang="uk-UA" dirty="0">
                <a:solidFill>
                  <a:schemeClr val="tx1"/>
                </a:solidFill>
              </a:rPr>
              <a:t>насадження расової та культурно-національної </a:t>
            </a:r>
            <a:r>
              <a:rPr lang="uk-UA" dirty="0" smtClean="0">
                <a:solidFill>
                  <a:schemeClr val="tx1"/>
                </a:solidFill>
              </a:rPr>
              <a:t>ворожнечі;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обмеження </a:t>
            </a:r>
            <a:r>
              <a:rPr lang="uk-UA" dirty="0">
                <a:solidFill>
                  <a:schemeClr val="tx1"/>
                </a:solidFill>
              </a:rPr>
              <a:t>поширення зброї серед </a:t>
            </a:r>
            <a:r>
              <a:rPr lang="uk-UA" dirty="0" smtClean="0">
                <a:solidFill>
                  <a:schemeClr val="tx1"/>
                </a:solidFill>
              </a:rPr>
              <a:t>громадян;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ідеологічне </a:t>
            </a:r>
            <a:r>
              <a:rPr lang="uk-UA" dirty="0">
                <a:solidFill>
                  <a:schemeClr val="tx1"/>
                </a:solidFill>
              </a:rPr>
              <a:t>та матеріальне стимулювання оздоровлення сімейного способу </a:t>
            </a:r>
            <a:r>
              <a:rPr lang="uk-UA" dirty="0" smtClean="0">
                <a:solidFill>
                  <a:schemeClr val="tx1"/>
                </a:solidFill>
              </a:rPr>
              <a:t>життя;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рекомендації </a:t>
            </a:r>
            <a:r>
              <a:rPr lang="uk-UA" dirty="0">
                <a:solidFill>
                  <a:schemeClr val="tx1"/>
                </a:solidFill>
              </a:rPr>
              <a:t>засобам масової інформації щодо скорочення реклами насильства і проведення пропаганди, яка сприяла скороченню </a:t>
            </a:r>
            <a:r>
              <a:rPr lang="uk-UA" dirty="0" smtClean="0">
                <a:solidFill>
                  <a:schemeClr val="tx1"/>
                </a:solidFill>
              </a:rPr>
              <a:t>насильства;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проведення </a:t>
            </a:r>
            <a:r>
              <a:rPr lang="uk-UA" dirty="0">
                <a:solidFill>
                  <a:schemeClr val="tx1"/>
                </a:solidFill>
              </a:rPr>
              <a:t>наукових досліджень, присвячених виявленню умов, в яких попередження злочинів здійснюється найбільш успішно.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023" y="188640"/>
            <a:ext cx="9144000" cy="2276872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У Західній Європі та США величезна увага приділяється превентивним заходам, спрямованим на попередження насильства в суспільстві. </a:t>
            </a:r>
            <a:r>
              <a:rPr lang="uk-UA" sz="2400" b="1" dirty="0" smtClean="0">
                <a:solidFill>
                  <a:schemeClr val="tx1"/>
                </a:solidFill>
              </a:rPr>
              <a:t>Так</a:t>
            </a:r>
            <a:r>
              <a:rPr lang="uk-UA" sz="2400" b="1" dirty="0">
                <a:solidFill>
                  <a:schemeClr val="tx1"/>
                </a:solidFill>
              </a:rPr>
              <a:t>, Адміністрація Президента США прийняла федеральну програму морального оздоровлення американського суспільства. Основними елементами цієї програми є</a:t>
            </a:r>
            <a:r>
              <a:rPr lang="uk-UA" sz="2400" b="1" dirty="0" smtClean="0">
                <a:solidFill>
                  <a:schemeClr val="tx1"/>
                </a:solidFill>
              </a:rPr>
              <a:t>: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94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Потрібно відзначити, що програми боротьби з насильством розробляються в рамках двох основних напрямків </a:t>
            </a:r>
            <a:r>
              <a:rPr lang="uk-UA" sz="2800" b="1" dirty="0" smtClean="0"/>
              <a:t>профілактики </a:t>
            </a:r>
            <a:r>
              <a:rPr lang="uk-UA" sz="2800" b="1" dirty="0"/>
              <a:t>злочинів, прийнятих в США: </a:t>
            </a:r>
            <a:endParaRPr lang="uk-UA" sz="28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uk-UA" sz="3200" dirty="0" smtClean="0"/>
              <a:t>соціального реформування;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3200" dirty="0" smtClean="0"/>
              <a:t>клінічної </a:t>
            </a:r>
            <a:r>
              <a:rPr lang="uk-UA" sz="3200" dirty="0"/>
              <a:t>кримінології. </a:t>
            </a:r>
            <a:endParaRPr lang="uk-UA" sz="3200" dirty="0" smtClean="0"/>
          </a:p>
          <a:p>
            <a:endParaRPr lang="uk-UA" dirty="0" smtClean="0"/>
          </a:p>
          <a:p>
            <a:pPr algn="ctr"/>
            <a:r>
              <a:rPr lang="uk-UA" sz="2800" b="1" dirty="0" smtClean="0"/>
              <a:t>Крім </a:t>
            </a:r>
            <a:r>
              <a:rPr lang="uk-UA" sz="2800" b="1" dirty="0"/>
              <a:t>цих моделей в практиці </a:t>
            </a:r>
            <a:r>
              <a:rPr lang="uk-UA" sz="2800" b="1" dirty="0" smtClean="0"/>
              <a:t>профілактики </a:t>
            </a:r>
            <a:r>
              <a:rPr lang="uk-UA" sz="2800" b="1" dirty="0"/>
              <a:t>злочинності в останні роки досить популярними стають </a:t>
            </a:r>
            <a:r>
              <a:rPr lang="uk-UA" sz="2800" b="1" dirty="0" smtClean="0"/>
              <a:t>заходи: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3200" dirty="0" smtClean="0"/>
              <a:t>пов'язані </a:t>
            </a:r>
            <a:r>
              <a:rPr lang="uk-UA" sz="3200" dirty="0"/>
              <a:t>з реформою поліцейської </a:t>
            </a:r>
            <a:r>
              <a:rPr lang="uk-UA" sz="3200" dirty="0" smtClean="0"/>
              <a:t>системи;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3200" dirty="0" smtClean="0"/>
              <a:t>використанням </a:t>
            </a:r>
            <a:r>
              <a:rPr lang="uk-UA" sz="3200" dirty="0"/>
              <a:t>досягнень науки.</a:t>
            </a:r>
          </a:p>
        </p:txBody>
      </p:sp>
    </p:spTree>
    <p:extLst>
      <p:ext uri="{BB962C8B-B14F-4D97-AF65-F5344CB8AC3E}">
        <p14:creationId xmlns:p14="http://schemas.microsoft.com/office/powerpoint/2010/main" xmlns="" val="769899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227" y="457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Заходи пов'язані </a:t>
            </a:r>
            <a:r>
              <a:rPr lang="uk-UA" sz="4000" b="1" dirty="0"/>
              <a:t>з реформою поліцейської </a:t>
            </a:r>
            <a:r>
              <a:rPr lang="uk-UA" sz="4000" b="1" dirty="0" smtClean="0"/>
              <a:t>системи:</a:t>
            </a:r>
            <a:endParaRPr lang="uk-UA" sz="4000" b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600" dirty="0" smtClean="0"/>
              <a:t>відхід від каральної політики та підтримка стратегій соціальної поліцейської діяльності;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600" dirty="0" smtClean="0"/>
              <a:t>акцент на </a:t>
            </a:r>
            <a:r>
              <a:rPr lang="uk-UA" sz="2600" dirty="0"/>
              <a:t>демонстрацію присутності поліцейських в житлових </a:t>
            </a:r>
            <a:r>
              <a:rPr lang="uk-UA" sz="2600" dirty="0" smtClean="0"/>
              <a:t>районах;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600" dirty="0" smtClean="0"/>
              <a:t>відмова, значною мірою, </a:t>
            </a:r>
            <a:r>
              <a:rPr lang="uk-UA" sz="2600" dirty="0"/>
              <a:t>від використання автомобілів, щоб бути ближче до </a:t>
            </a:r>
            <a:r>
              <a:rPr lang="uk-UA" sz="2600" dirty="0" smtClean="0"/>
              <a:t>людей, та використання у своїй роботі велосипедів </a:t>
            </a:r>
            <a:r>
              <a:rPr lang="uk-UA" sz="2600" dirty="0"/>
              <a:t>або </a:t>
            </a:r>
            <a:r>
              <a:rPr lang="uk-UA" sz="2600" dirty="0" smtClean="0"/>
              <a:t>пішого патруля;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600" dirty="0" smtClean="0"/>
              <a:t>приділення значної уваги </a:t>
            </a:r>
            <a:r>
              <a:rPr lang="uk-UA" sz="2600" dirty="0"/>
              <a:t>усуненню причин і умов </a:t>
            </a:r>
            <a:r>
              <a:rPr lang="uk-UA" sz="2600" dirty="0" smtClean="0"/>
              <a:t>злочинів;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600" dirty="0" smtClean="0"/>
              <a:t>припинення </a:t>
            </a:r>
            <a:r>
              <a:rPr lang="uk-UA" sz="2600" dirty="0"/>
              <a:t>актів </a:t>
            </a:r>
            <a:r>
              <a:rPr lang="uk-UA" sz="2600" dirty="0" smtClean="0"/>
              <a:t>вандалізму;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600" dirty="0" smtClean="0"/>
              <a:t>превентивне вирішення </a:t>
            </a:r>
            <a:r>
              <a:rPr lang="uk-UA" sz="2600" dirty="0"/>
              <a:t>конфліктних ситуацій </a:t>
            </a:r>
            <a:r>
              <a:rPr lang="uk-UA" sz="2600" dirty="0" smtClean="0"/>
              <a:t>у сім'ї;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600" dirty="0" smtClean="0"/>
              <a:t>формування </a:t>
            </a:r>
            <a:r>
              <a:rPr lang="uk-UA" sz="2600" dirty="0"/>
              <a:t>довірчих відносин між поліцією і громадянами.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0000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91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Заходи досягнення використання </a:t>
            </a:r>
            <a:r>
              <a:rPr lang="uk-UA" sz="3200" b="1" dirty="0"/>
              <a:t>досягнень </a:t>
            </a:r>
            <a:r>
              <a:rPr lang="uk-UA" sz="3200" b="1" dirty="0" smtClean="0"/>
              <a:t>науки, особливо </a:t>
            </a:r>
            <a:r>
              <a:rPr lang="uk-UA" sz="3200" b="1" dirty="0"/>
              <a:t>перспективними визнаються: </a:t>
            </a:r>
            <a:endParaRPr lang="uk-UA" sz="3200" b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600" dirty="0" smtClean="0"/>
              <a:t>застосування </a:t>
            </a:r>
            <a:r>
              <a:rPr lang="uk-UA" sz="2600" dirty="0"/>
              <a:t>лазерної та іншої оптичної техніки з метою контролю за рухом транспорту, наркотиків, </a:t>
            </a:r>
            <a:r>
              <a:rPr lang="uk-UA" sz="2600" dirty="0" smtClean="0"/>
              <a:t>зброї тощо;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600" dirty="0" smtClean="0"/>
              <a:t>удосконалення </a:t>
            </a:r>
            <a:r>
              <a:rPr lang="uk-UA" sz="2600" dirty="0"/>
              <a:t>методик складання соціально-психологічного портрета </a:t>
            </a:r>
            <a:r>
              <a:rPr lang="uk-UA" sz="2600" dirty="0" smtClean="0"/>
              <a:t>кримінального правопорушника </a:t>
            </a:r>
            <a:r>
              <a:rPr lang="uk-UA" sz="2600" dirty="0"/>
              <a:t>за характерними ознаками злочину і обстановці на місці його вчинення; </a:t>
            </a:r>
            <a:endParaRPr lang="uk-UA" sz="26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600" dirty="0" smtClean="0"/>
              <a:t>підвищення </a:t>
            </a:r>
            <a:r>
              <a:rPr lang="uk-UA" sz="2600" dirty="0"/>
              <a:t>рівня інформаційного забезпечення запобігання і припинення </a:t>
            </a:r>
            <a:r>
              <a:rPr lang="uk-UA" sz="2600" dirty="0" smtClean="0"/>
              <a:t>кримінальних правопорушень. </a:t>
            </a:r>
          </a:p>
          <a:p>
            <a:pPr algn="ctr"/>
            <a:r>
              <a:rPr lang="uk-UA" sz="3200" b="1" dirty="0" smtClean="0"/>
              <a:t>У </a:t>
            </a:r>
            <a:r>
              <a:rPr lang="uk-UA" sz="3200" b="1" dirty="0"/>
              <a:t>США </a:t>
            </a:r>
            <a:r>
              <a:rPr lang="uk-UA" sz="3200" b="1" dirty="0" smtClean="0"/>
              <a:t>створені: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uk-UA" sz="2600" b="1" dirty="0" smtClean="0"/>
              <a:t>Національний </a:t>
            </a:r>
            <a:r>
              <a:rPr lang="uk-UA" sz="2600" b="1" dirty="0"/>
              <a:t>центр інформації про </a:t>
            </a:r>
            <a:r>
              <a:rPr lang="uk-UA" sz="2600" b="1" dirty="0" smtClean="0"/>
              <a:t>кримінальні правопорушення;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uk-UA" sz="2600" b="1" dirty="0" smtClean="0"/>
              <a:t>Уніфікована </a:t>
            </a:r>
            <a:r>
              <a:rPr lang="uk-UA" sz="2600" b="1" dirty="0"/>
              <a:t>система обліку і реєстрації </a:t>
            </a:r>
            <a:r>
              <a:rPr lang="uk-UA" sz="2600" b="1" dirty="0" smtClean="0"/>
              <a:t>кримінальних правопорушень;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uk-UA" sz="2600" b="1" dirty="0" smtClean="0"/>
              <a:t>Автоматизована </a:t>
            </a:r>
            <a:r>
              <a:rPr lang="uk-UA" sz="2600" b="1" dirty="0"/>
              <a:t>система ідентифікації відбитків пальців.</a:t>
            </a:r>
          </a:p>
        </p:txBody>
      </p:sp>
    </p:spTree>
    <p:extLst>
      <p:ext uri="{BB962C8B-B14F-4D97-AF65-F5344CB8AC3E}">
        <p14:creationId xmlns:p14="http://schemas.microsoft.com/office/powerpoint/2010/main" xmlns="" val="138897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ПЛАН ЛЕКЦІЙНОГО ЗАНЯТТЯ:</a:t>
            </a:r>
          </a:p>
          <a:p>
            <a:endParaRPr lang="uk-U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 smtClean="0"/>
              <a:t>Зарубіжний </a:t>
            </a:r>
            <a:r>
              <a:rPr lang="uk-UA" sz="2800" dirty="0"/>
              <a:t>досвід запобігання злочинності.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/>
              <a:t>Поняття, рівні й види запобігання злочинності.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/>
              <a:t>Профілактика </a:t>
            </a:r>
            <a:r>
              <a:rPr lang="uk-UA" sz="2800" dirty="0" smtClean="0"/>
              <a:t>кримінальних правопорушень </a:t>
            </a:r>
            <a:r>
              <a:rPr lang="uk-UA" sz="2800" dirty="0"/>
              <a:t>як основний засіб запобігання </a:t>
            </a:r>
            <a:r>
              <a:rPr lang="uk-UA" sz="2800" dirty="0" smtClean="0"/>
              <a:t>злочинності. Мета</a:t>
            </a:r>
            <a:r>
              <a:rPr lang="uk-UA" sz="2800" dirty="0"/>
              <a:t>, завдання, функції, принципи й межі функціонування.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/>
              <a:t>Рівні, види, методи і форми профілактики </a:t>
            </a:r>
            <a:r>
              <a:rPr lang="uk-UA" sz="2800" smtClean="0"/>
              <a:t>кримінальних правопорушень.</a:t>
            </a:r>
            <a:endParaRPr lang="uk-UA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/>
              <a:t>Об’єкти і суб’єкти профілактики злочинності.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/>
              <a:t>Класифікація профілактичних заходів.</a:t>
            </a:r>
          </a:p>
          <a:p>
            <a:pPr algn="just"/>
            <a:endParaRPr lang="uk-UA" sz="2800" b="1" dirty="0" smtClean="0"/>
          </a:p>
          <a:p>
            <a:pPr algn="just"/>
            <a:endParaRPr lang="uk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578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7192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/>
              <a:t>2. Поняття</a:t>
            </a:r>
            <a:r>
              <a:rPr lang="uk-UA" sz="3200" b="1" dirty="0"/>
              <a:t>, рівні й види запобігання злочинності.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1208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>
              <a:defRPr/>
            </a:pPr>
            <a:r>
              <a:rPr lang="uk-UA" b="0" dirty="0">
                <a:solidFill>
                  <a:schemeClr val="tx1"/>
                </a:solidFill>
                <a:effectLst/>
              </a:rPr>
              <a:t>Запобігання злочинності може трактуватися </a:t>
            </a:r>
            <a:r>
              <a:rPr lang="uk-UA" b="0" dirty="0" smtClean="0">
                <a:solidFill>
                  <a:schemeClr val="tx1"/>
                </a:solidFill>
                <a:effectLst/>
              </a:rPr>
              <a:t>:</a:t>
            </a:r>
            <a:endParaRPr lang="uk-UA" b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uk-UA" sz="3600" dirty="0">
                <a:effectLst/>
              </a:rPr>
              <a:t>у вузькому (кримінально-правовому</a:t>
            </a:r>
            <a:r>
              <a:rPr lang="uk-UA" sz="3600" dirty="0" smtClean="0">
                <a:effectLst/>
              </a:rPr>
              <a:t>);</a:t>
            </a:r>
          </a:p>
          <a:p>
            <a:pPr>
              <a:defRPr/>
            </a:pPr>
            <a:r>
              <a:rPr lang="uk-UA" sz="3600" dirty="0" smtClean="0">
                <a:effectLst/>
              </a:rPr>
              <a:t>у широкому (кримінологічному) </a:t>
            </a:r>
            <a:r>
              <a:rPr lang="uk-UA" sz="3600" dirty="0">
                <a:effectLst/>
              </a:rPr>
              <a:t>змісті.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26334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04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4000" b="1" dirty="0">
                <a:solidFill>
                  <a:schemeClr val="tx1"/>
                </a:solidFill>
                <a:effectLst/>
              </a:rPr>
              <a:t>Кримінально-правове запобігання </a:t>
            </a:r>
            <a:r>
              <a:rPr lang="uk-UA" sz="4000" b="1" dirty="0" smtClean="0">
                <a:solidFill>
                  <a:schemeClr val="tx1"/>
                </a:solidFill>
                <a:effectLst/>
              </a:rPr>
              <a:t>злочинності</a:t>
            </a:r>
            <a:r>
              <a:rPr lang="uk-UA" sz="4000" dirty="0"/>
              <a:t> </a:t>
            </a:r>
            <a:r>
              <a:rPr lang="uk-UA" sz="4000" dirty="0" smtClean="0">
                <a:solidFill>
                  <a:schemeClr val="tx1"/>
                </a:solidFill>
                <a:effectLst/>
              </a:rPr>
              <a:t>- </a:t>
            </a:r>
            <a:r>
              <a:rPr lang="uk-UA" sz="4000" dirty="0">
                <a:solidFill>
                  <a:schemeClr val="tx1"/>
                </a:solidFill>
                <a:effectLst/>
              </a:rPr>
              <a:t>інститут, що описаний у нормах відповідних наук, вимоги якого підлягають запровадженню у життя головним чином у процесі призначення й виконання покарання. </a:t>
            </a:r>
          </a:p>
          <a:p>
            <a:pPr>
              <a:defRPr/>
            </a:pPr>
            <a:endParaRPr lang="uk-UA" sz="240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uk-UA" sz="2400" dirty="0"/>
          </a:p>
          <a:p>
            <a:pPr>
              <a:defRPr/>
            </a:pPr>
            <a:endParaRPr lang="uk-UA" sz="2400" dirty="0" smtClean="0">
              <a:solidFill>
                <a:schemeClr val="tx1"/>
              </a:solidFill>
              <a:effectLst/>
            </a:endParaRPr>
          </a:p>
          <a:p>
            <a:pPr algn="just">
              <a:defRPr/>
            </a:pPr>
            <a:r>
              <a:rPr lang="uk-UA" sz="2400" i="1" dirty="0" smtClean="0">
                <a:solidFill>
                  <a:schemeClr val="tx1"/>
                </a:solidFill>
                <a:effectLst/>
              </a:rPr>
              <a:t>Визначена </a:t>
            </a:r>
            <a:r>
              <a:rPr lang="uk-UA" sz="2400" i="1" dirty="0">
                <a:solidFill>
                  <a:schemeClr val="tx1"/>
                </a:solidFill>
                <a:effectLst/>
              </a:rPr>
              <a:t>ідея запобігання злочинності пронизує всю систему кримінально-правових і кримінально-виконавчих інститутів (приватна й загальна превенція, загальне й приватне запобігання). Нерідко ця ідея навіть пов’язується із виправленням засуджених, запобіганням рецидиву </a:t>
            </a:r>
            <a:r>
              <a:rPr lang="uk-UA" sz="2400" i="1" dirty="0" smtClean="0">
                <a:solidFill>
                  <a:schemeClr val="tx1"/>
                </a:solidFill>
                <a:effectLst/>
              </a:rPr>
              <a:t>кримінальних правопорушень. </a:t>
            </a:r>
            <a:endParaRPr lang="uk-UA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7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3800" b="1" dirty="0">
                <a:solidFill>
                  <a:schemeClr val="tx1"/>
                </a:solidFill>
                <a:effectLst/>
              </a:rPr>
              <a:t>Запобігання злочинності </a:t>
            </a:r>
            <a:r>
              <a:rPr lang="uk-UA" sz="3800" b="1" dirty="0" smtClean="0">
                <a:solidFill>
                  <a:schemeClr val="tx1"/>
                </a:solidFill>
                <a:effectLst/>
              </a:rPr>
              <a:t>(кримінологічне) </a:t>
            </a:r>
            <a:r>
              <a:rPr lang="uk-UA" sz="3800" dirty="0">
                <a:solidFill>
                  <a:schemeClr val="tx1"/>
                </a:solidFill>
                <a:effectLst/>
              </a:rPr>
              <a:t>- історично надбана та така, що розвивається у нових соціальних умовах, система об’єктивних і суб’єктивних передумов зменшення злочинності, а також комплекс державних і громадських заходів, спрямованих на припинення, нейтралізацію (усунення) причин і умов, що породжують дане явище й сприяють його існуванню у суспільстві.</a:t>
            </a:r>
            <a:endParaRPr lang="uk-UA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5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2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4000" b="1" dirty="0" smtClean="0">
                <a:solidFill>
                  <a:schemeClr val="tx1"/>
                </a:solidFill>
                <a:effectLst/>
              </a:rPr>
              <a:t>Види (рівні) запобігання </a:t>
            </a:r>
            <a:r>
              <a:rPr lang="uk-UA" sz="4000" b="1" dirty="0">
                <a:solidFill>
                  <a:schemeClr val="tx1"/>
                </a:solidFill>
                <a:effectLst/>
              </a:rPr>
              <a:t>злочинності </a:t>
            </a:r>
            <a:r>
              <a:rPr lang="uk-UA" sz="4000" b="1" dirty="0" smtClean="0">
                <a:solidFill>
                  <a:schemeClr val="tx1"/>
                </a:solidFill>
                <a:effectLst/>
              </a:rPr>
              <a:t>:</a:t>
            </a:r>
            <a:endParaRPr lang="uk-UA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000" dirty="0" smtClean="0">
                <a:effectLst/>
              </a:rPr>
              <a:t> </a:t>
            </a:r>
            <a:r>
              <a:rPr lang="uk-UA" sz="4000" b="1" dirty="0" err="1" smtClean="0">
                <a:effectLst/>
              </a:rPr>
              <a:t>Загальносоціальний</a:t>
            </a:r>
            <a:r>
              <a:rPr lang="uk-UA" sz="4000" b="1" dirty="0" smtClean="0">
                <a:effectLst/>
              </a:rPr>
              <a:t> -</a:t>
            </a:r>
            <a:r>
              <a:rPr lang="uk-UA" sz="4000" dirty="0" smtClean="0">
                <a:effectLst/>
              </a:rPr>
              <a:t> </a:t>
            </a:r>
            <a:r>
              <a:rPr lang="uk-UA" altLang="uk-UA" i="1" dirty="0"/>
              <a:t>вся соціально позитивна діяльність суспільства й держави (політична, економічна, моральна й ін.), що створює основу для зменшення негативних і антигромадських проявів у </a:t>
            </a:r>
            <a:r>
              <a:rPr lang="uk-UA" altLang="uk-UA" i="1" dirty="0" smtClean="0"/>
              <a:t>суспільстві </a:t>
            </a:r>
            <a:r>
              <a:rPr lang="uk-UA" b="1" i="1" dirty="0" smtClean="0">
                <a:effectLst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000" dirty="0" smtClean="0">
                <a:effectLst/>
              </a:rPr>
              <a:t> </a:t>
            </a:r>
            <a:r>
              <a:rPr lang="uk-UA" sz="4000" b="1" dirty="0" smtClean="0">
                <a:effectLst/>
              </a:rPr>
              <a:t>Спеціально-кримінологічний</a:t>
            </a:r>
            <a:r>
              <a:rPr lang="uk-UA" sz="4000" dirty="0" smtClean="0">
                <a:effectLst/>
              </a:rPr>
              <a:t> - </a:t>
            </a:r>
            <a:r>
              <a:rPr lang="uk-UA" sz="3500" i="1" dirty="0"/>
              <a:t>діяльність державних, громадських та інших органів і організацій, безпосередньо покликаних виявляти причини й умови правопорушень, вживати заходів щодо їх усунення, а також до осіб, від яких можна чекати протиправних учинків</a:t>
            </a:r>
            <a:r>
              <a:rPr lang="uk-UA" sz="3500" b="1" i="1" dirty="0"/>
              <a:t>.</a:t>
            </a:r>
            <a:r>
              <a:rPr lang="uk-UA" sz="3500" b="1" i="1" dirty="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431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8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dirty="0" smtClean="0"/>
              <a:t>3.</a:t>
            </a:r>
            <a:r>
              <a:rPr lang="uk-UA" dirty="0" smtClean="0"/>
              <a:t> </a:t>
            </a:r>
            <a:r>
              <a:rPr lang="uk-UA" sz="2800" b="1" dirty="0" smtClean="0"/>
              <a:t>Профілактика кримінальних правопорушень </a:t>
            </a:r>
            <a:r>
              <a:rPr lang="uk-UA" sz="2800" b="1" dirty="0"/>
              <a:t>як основний засіб запобігання злочинності. Мета, завдання, функції, принципи й межі функціонування.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84995"/>
            <a:ext cx="4248472" cy="54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62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Прямоугольник 1"/>
          <p:cNvSpPr>
            <a:spLocks noChangeArrowheads="1"/>
          </p:cNvSpPr>
          <p:nvPr/>
        </p:nvSpPr>
        <p:spPr bwMode="auto">
          <a:xfrm>
            <a:off x="0" y="45222"/>
            <a:ext cx="9144000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just" eaLnBrk="1" hangingPunct="1"/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</a:rPr>
              <a:t>Профілактика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</a:rPr>
              <a:t>кримінальних правопорушень -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</a:rPr>
              <a:t>особливий вид соціального управління, покликаний забезпечити безпеку </a:t>
            </a:r>
            <a:r>
              <a:rPr lang="uk-UA" sz="3000" dirty="0" err="1">
                <a:solidFill>
                  <a:schemeClr val="tx1"/>
                </a:solidFill>
                <a:latin typeface="Times New Roman" pitchFamily="18" charset="0"/>
              </a:rPr>
              <a:t>правоохоронюваних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</a:rPr>
              <a:t> цінностей, який полягає у розробці і реалізації цілеспрямованих заходів щодо виявлення і усунення причин та умов злочинності, а також здійснення профілактичного впливу на осіб, схильних до протиправної поведінки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algn="just" eaLnBrk="1" hangingPunct="1"/>
            <a:endParaRPr lang="uk-UA" sz="32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uk-UA" altLang="uk-UA" sz="2600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6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</a:t>
            </a:r>
            <a:r>
              <a:rPr lang="uk-UA" altLang="uk-UA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 собою специфічний вид соціальної діяльності, у якому можна виділити два аспекти: практично-перетворювальний і науково-теоретичний. У першому випадку профілактика розглядається як вид соціальної практики, у другому — як теоретична концепція.</a:t>
            </a:r>
          </a:p>
        </p:txBody>
      </p:sp>
    </p:spTree>
    <p:extLst>
      <p:ext uri="{BB962C8B-B14F-4D97-AF65-F5344CB8AC3E}">
        <p14:creationId xmlns:p14="http://schemas.microsoft.com/office/powerpoint/2010/main" xmlns="" val="7111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847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не тільки певний зв’язок ідей, теоретичних положень, а діяльність відповідних суб’єктів, що практично діють у тих або інших умовах.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— своєрідний синтез двох концепцій: </a:t>
            </a:r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sz="3200" b="1" dirty="0" smtClean="0">
                <a:solidFill>
                  <a:schemeClr val="tx1"/>
                </a:solidFill>
                <a:effectLst/>
              </a:rPr>
              <a:t>Теоретична</a:t>
            </a:r>
            <a:r>
              <a:rPr lang="uk-UA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uk-UA" sz="3200" dirty="0">
                <a:solidFill>
                  <a:schemeClr val="tx1"/>
                </a:solidFill>
                <a:effectLst/>
              </a:rPr>
              <a:t>- у процесі профілактики відповідним чином перетвориться у другу, визначаючи різні напрями й види профілактичної діяльності на практиці</a:t>
            </a:r>
            <a:r>
              <a:rPr lang="uk-UA" sz="3200" dirty="0" smtClean="0">
                <a:solidFill>
                  <a:schemeClr val="tx1"/>
                </a:solidFill>
                <a:effectLst/>
              </a:rPr>
              <a:t>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sz="3200" b="1" dirty="0" smtClean="0">
                <a:solidFill>
                  <a:schemeClr val="tx1"/>
                </a:solidFill>
                <a:effectLst/>
              </a:rPr>
              <a:t>Практична</a:t>
            </a:r>
            <a:r>
              <a:rPr lang="uk-UA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uk-UA" sz="3200" dirty="0">
                <a:solidFill>
                  <a:schemeClr val="tx1"/>
                </a:solidFill>
                <a:effectLst/>
              </a:rPr>
              <a:t>- охоплює весь процес організації й здійснення профілактики </a:t>
            </a:r>
            <a:r>
              <a:rPr lang="uk-UA" sz="3200" dirty="0" smtClean="0">
                <a:solidFill>
                  <a:schemeClr val="tx1"/>
                </a:solidFill>
                <a:effectLst/>
              </a:rPr>
              <a:t>кримінальних та інших правопорушень </a:t>
            </a:r>
            <a:r>
              <a:rPr lang="uk-UA" sz="3200" dirty="0">
                <a:solidFill>
                  <a:schemeClr val="tx1"/>
                </a:solidFill>
                <a:effectLst/>
              </a:rPr>
              <a:t>— керування, координацію, планування, форми, методи і т.д. Цей процес має свою сферу дії.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2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07" y="1"/>
            <a:ext cx="9143999" cy="162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tx1"/>
                </a:solidFill>
                <a:effectLst/>
              </a:rPr>
              <a:t>У </a:t>
            </a:r>
            <a:r>
              <a:rPr lang="uk-UA" sz="2800" b="1" dirty="0" err="1" smtClean="0">
                <a:solidFill>
                  <a:schemeClr val="tx1"/>
                </a:solidFill>
                <a:effectLst/>
              </a:rPr>
              <a:t>загальносоціальній</a:t>
            </a:r>
            <a:r>
              <a:rPr lang="uk-UA" sz="2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uk-UA" sz="2800" b="1" dirty="0">
                <a:solidFill>
                  <a:schemeClr val="tx1"/>
                </a:solidFill>
                <a:effectLst/>
              </a:rPr>
              <a:t>системі </a:t>
            </a:r>
            <a:r>
              <a:rPr lang="uk-UA" sz="2800" b="1" dirty="0" smtClean="0">
                <a:solidFill>
                  <a:schemeClr val="tx1"/>
                </a:solidFill>
                <a:effectLst/>
              </a:rPr>
              <a:t>профілактики є основним напрям - </a:t>
            </a:r>
            <a:r>
              <a:rPr lang="uk-UA" sz="2800" b="1" dirty="0">
                <a:solidFill>
                  <a:schemeClr val="tx1"/>
                </a:solidFill>
                <a:effectLst/>
              </a:rPr>
              <a:t>профілактика </a:t>
            </a:r>
            <a:r>
              <a:rPr lang="uk-UA" sz="2800" b="1" dirty="0" smtClean="0">
                <a:solidFill>
                  <a:schemeClr val="tx1"/>
                </a:solidFill>
                <a:effectLst/>
              </a:rPr>
              <a:t>антигромадської (кримінальної) </a:t>
            </a:r>
            <a:r>
              <a:rPr lang="uk-UA" sz="2800" b="1" dirty="0">
                <a:solidFill>
                  <a:schemeClr val="tx1"/>
                </a:solidFill>
                <a:effectLst/>
              </a:rPr>
              <a:t>поведінки, </a:t>
            </a:r>
            <a:r>
              <a:rPr lang="uk-UA" sz="2800" b="1" dirty="0" smtClean="0">
                <a:solidFill>
                  <a:schemeClr val="tx1"/>
                </a:solidFill>
                <a:effectLst/>
              </a:rPr>
              <a:t>який поділяється  на  такі напрями: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</p:spPr>
        <p:txBody>
          <a:bodyPr/>
          <a:lstStyle/>
          <a:p>
            <a:pPr algn="just">
              <a:defRPr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моральна профілактика - </a:t>
            </a:r>
            <a:r>
              <a:rPr lang="uk-UA" sz="2800" dirty="0">
                <a:effectLst/>
              </a:rPr>
              <a:t>з одного боку, спрямована проти тих явищ соціального життя, які детермінують порушення норм суспільної моралі; з іншого боку, така профілактика виступає як один із засобів правильної соціальної орієнтації членів суспільства, вірного морального компаса й стимулу </a:t>
            </a:r>
            <a:r>
              <a:rPr lang="uk-UA" sz="2800" dirty="0" smtClean="0">
                <a:effectLst/>
              </a:rPr>
              <a:t>поведінки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  <a:defRPr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правова профілактика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>
                <a:effectLst/>
              </a:rPr>
              <a:t>спрямована на недопущення різних правопорушень, будь-яких норм </a:t>
            </a:r>
            <a:r>
              <a:rPr lang="uk-UA" sz="2800" dirty="0" smtClean="0">
                <a:effectLst/>
              </a:rPr>
              <a:t>права</a:t>
            </a:r>
            <a:r>
              <a:rPr lang="uk-UA" sz="2800" dirty="0">
                <a:effectLst/>
              </a:rPr>
              <a:t>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7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5248" cy="40466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Рекомендована література: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38" y="332656"/>
            <a:ext cx="9144000" cy="6525344"/>
          </a:xfrm>
        </p:spPr>
        <p:txBody>
          <a:bodyPr>
            <a:normAutofit fontScale="250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 1996 року - http://zakon.rada.gov.ua.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Кабінет Міністрів України» від 07.10.2010 № 2591-VI - http://zakon4.rada.gov.ua.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організаційно-правові основи боротьби з організованою злочинністю» від 30 червня 1993р.// Відомості Верховної Ради України, 1993. - № 35.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запобігання </a:t>
            </a:r>
            <a:r>
              <a:rPr lang="uk-UA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 від 14.10.2014 року 1700-VII).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запобігання та протидію легалізації (відмиванню) доходів, одержаних злочинним шляхом, фінансуванню тероризму та фінансуванню розповсюдження зброї масового знищення» (від 14.10.2014 № 1702-VII).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засади державної антикорупційної політики в Україні (Антикорупційна стратегія) на 2014-2017 роки» (від 14.10.2014 № 1699-VII).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заходи протидії незаконному обігу наркотичних засобів, психотропних речовин і прекурсорів та зловживанню ними» від 15.02. 1995 року № 62/95-ВР - http://zakon.rada.gov.ua.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органи і служби у справах дітей та спеціальні установи для дітей» від 24 січня 1995 року № 20/95-ВР - http://zakon.rada.gov.ua.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запобігання і протидію домашньому насильству» від 07 грудня 2017 року № 2229 –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http://zakon.rada.gov.ua.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сприяння соціальному становленню та розвитку молоді в Україні» від 5 лютого 1993 року № 2998-XII - http://zakon.rada.gov.ua.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охорону природного навколишнього середовища» від 25.06.1991 № 1264-XII - http://zakon.rada.gov.ua.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участь громадян в охороні громадського порядку і державного кордону» від 22 червня 2000 року № 1835-III // Відомості Верховної Ради України. – 2000. - № 40. – Ст. 338.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ратифікацію Конвенції Організації Об’єднаних Націй проти транснаціональної організованої злочинності та протоколів, що її доповнюють (Протоколу про попередження і припинення торгівлі людьми, особливо жінками і дітьми, і покарання за неї і Протоколу проти незаконного ввозу мігрантів по суші, морю і повітрю) від 4 лютого 2004 року №1433 - </a:t>
            </a:r>
            <a: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uk-UA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http://zakon.rada.gov.ua</a:t>
            </a:r>
            <a:r>
              <a:rPr lang="uk-UA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27640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477" y="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b="1" dirty="0">
                <a:solidFill>
                  <a:schemeClr val="tx1"/>
                </a:solidFill>
                <a:effectLst/>
              </a:rPr>
              <a:t>Основними цілями й завданнями моральної профілактики є: </a:t>
            </a:r>
            <a:endParaRPr lang="uk-UA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endParaRPr lang="uk-UA" sz="4000" dirty="0" smtClean="0">
              <a:effectLst/>
            </a:endParaRPr>
          </a:p>
          <a:p>
            <a:pPr algn="just">
              <a:defRPr/>
            </a:pPr>
            <a:r>
              <a:rPr lang="uk-UA" sz="4000" dirty="0" smtClean="0">
                <a:effectLst/>
              </a:rPr>
              <a:t>формування </a:t>
            </a:r>
            <a:r>
              <a:rPr lang="uk-UA" sz="4000" dirty="0">
                <a:effectLst/>
              </a:rPr>
              <a:t>у членів суспільства моральної здатності до </a:t>
            </a:r>
            <a:r>
              <a:rPr lang="uk-UA" sz="4000" dirty="0" smtClean="0">
                <a:effectLst/>
              </a:rPr>
              <a:t>саморегуляції;</a:t>
            </a:r>
          </a:p>
          <a:p>
            <a:pPr marL="0" indent="0" algn="just">
              <a:buNone/>
              <a:defRPr/>
            </a:pPr>
            <a:endParaRPr lang="uk-UA" sz="4000" dirty="0" smtClean="0">
              <a:effectLst/>
            </a:endParaRPr>
          </a:p>
          <a:p>
            <a:pPr algn="just">
              <a:defRPr/>
            </a:pPr>
            <a:r>
              <a:rPr lang="uk-UA" sz="4000" dirty="0" smtClean="0">
                <a:effectLst/>
              </a:rPr>
              <a:t>правильного </a:t>
            </a:r>
            <a:r>
              <a:rPr lang="uk-UA" sz="4000" dirty="0">
                <a:effectLst/>
              </a:rPr>
              <a:t>засвоєння норм </a:t>
            </a:r>
            <a:r>
              <a:rPr lang="uk-UA" sz="4000" dirty="0" smtClean="0">
                <a:effectLst/>
              </a:rPr>
              <a:t>моралі;</a:t>
            </a:r>
          </a:p>
          <a:p>
            <a:pPr marL="0" indent="0" algn="just">
              <a:buNone/>
              <a:defRPr/>
            </a:pPr>
            <a:endParaRPr lang="uk-UA" sz="4000" dirty="0" smtClean="0">
              <a:effectLst/>
            </a:endParaRPr>
          </a:p>
          <a:p>
            <a:pPr algn="just">
              <a:defRPr/>
            </a:pPr>
            <a:r>
              <a:rPr lang="uk-UA" sz="4000" dirty="0" smtClean="0">
                <a:effectLst/>
              </a:rPr>
              <a:t>неухильного </a:t>
            </a:r>
            <a:r>
              <a:rPr lang="uk-UA" sz="4000" dirty="0">
                <a:effectLst/>
              </a:rPr>
              <a:t>виконання цих норм у своїй поведінці, учинках і діях.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xmlns="" val="10102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" y="12454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200" b="1" dirty="0">
                <a:solidFill>
                  <a:schemeClr val="tx1"/>
                </a:solidFill>
                <a:effectLst/>
              </a:rPr>
              <a:t>Систему </a:t>
            </a:r>
            <a:r>
              <a:rPr lang="uk-UA" sz="4200" b="1" dirty="0" smtClean="0">
                <a:solidFill>
                  <a:schemeClr val="tx1"/>
                </a:solidFill>
                <a:effectLst/>
              </a:rPr>
              <a:t>профілактики злочинності утворюють:</a:t>
            </a:r>
            <a:endParaRPr lang="uk-UA" sz="4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000" dirty="0" smtClean="0">
                <a:effectLst/>
              </a:rPr>
              <a:t> кримінально-правова;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000" dirty="0" smtClean="0">
                <a:effectLst/>
              </a:rPr>
              <a:t> кримінально-процесуальна;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000" dirty="0" smtClean="0">
                <a:effectLst/>
              </a:rPr>
              <a:t> криміналістична;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000" dirty="0" smtClean="0">
                <a:effectLst/>
              </a:rPr>
              <a:t> кримінально-виконавча;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000" dirty="0" smtClean="0">
                <a:effectLst/>
              </a:rPr>
              <a:t> кримінологічна.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xmlns="" val="35063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1000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функції профілактики злочинів: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400" dirty="0" smtClean="0">
                <a:effectLst/>
              </a:rPr>
              <a:t> запобіжно-регулятивна функція;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400" dirty="0" smtClean="0">
                <a:effectLst/>
              </a:rPr>
              <a:t> охоронна функція</a:t>
            </a:r>
            <a:r>
              <a:rPr lang="uk-UA" sz="4400" dirty="0">
                <a:effectLst/>
              </a:rPr>
              <a:t>;</a:t>
            </a:r>
            <a:endParaRPr lang="uk-UA" sz="4400" dirty="0" smtClean="0">
              <a:effectLst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400" dirty="0" smtClean="0">
                <a:effectLst/>
              </a:rPr>
              <a:t> виховна функція;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400" dirty="0" smtClean="0">
                <a:effectLst/>
              </a:rPr>
              <a:t> ідеологічна функція;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sz="4400" dirty="0" smtClean="0">
                <a:effectLst/>
              </a:rPr>
              <a:t> прогностична функція.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xmlns="" val="37556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Основні цілі профілактики злочинності: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1" y="836712"/>
            <a:ext cx="9140999" cy="602128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обмеження впливу негативних обставин,    взаємопов'язаних з причинами та умовами злочинності;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вплив на причини кримінальних проявів та їх умови;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вплив на негативні обставини безпосереднього соціального оточення (мікросередовище) особи, що формують мотивацію кримінальної поведінки;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вплив на особу, здатну завдяки громадському способу життя скоїти кримінальне правопорушення або продовжити кримінальну діяльність.</a:t>
            </a:r>
            <a:endParaRPr lang="ru-RU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9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4" y="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b="1" dirty="0" smtClean="0">
                <a:solidFill>
                  <a:schemeClr val="tx1"/>
                </a:solidFill>
              </a:rPr>
              <a:t>Основні завдання профілактики злочинів:</a:t>
            </a:r>
            <a:endParaRPr lang="uk-UA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effectLst/>
              </a:rPr>
              <a:t> систематичне </a:t>
            </a:r>
            <a:r>
              <a:rPr lang="uk-UA" dirty="0">
                <a:effectLst/>
              </a:rPr>
              <a:t>виявлення і аналіз явищ, процесів, факторів, ситуацій, що сприяють </a:t>
            </a:r>
            <a:r>
              <a:rPr lang="uk-UA" dirty="0" smtClean="0">
                <a:effectLst/>
              </a:rPr>
              <a:t>кримінальним правопорушенням;</a:t>
            </a:r>
            <a:endParaRPr lang="uk-UA" dirty="0">
              <a:effectLst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effectLst/>
              </a:rPr>
              <a:t> вивчення </a:t>
            </a:r>
            <a:r>
              <a:rPr lang="uk-UA" dirty="0">
                <a:effectLst/>
              </a:rPr>
              <a:t>протиріч і конфліктів, що призводять до виникнення та реалізації </a:t>
            </a:r>
            <a:r>
              <a:rPr lang="uk-UA" dirty="0" smtClean="0">
                <a:effectLst/>
              </a:rPr>
              <a:t>кримінальних </a:t>
            </a:r>
            <a:r>
              <a:rPr lang="uk-UA" dirty="0">
                <a:effectLst/>
              </a:rPr>
              <a:t>намірів, а також до формування особи правопорушника;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effectLst/>
              </a:rPr>
              <a:t> постійне </a:t>
            </a:r>
            <a:r>
              <a:rPr lang="uk-UA" dirty="0">
                <a:effectLst/>
              </a:rPr>
              <a:t>виявлення осіб, від яких можна чекати вчинення </a:t>
            </a:r>
            <a:r>
              <a:rPr lang="uk-UA" dirty="0" smtClean="0">
                <a:effectLst/>
              </a:rPr>
              <a:t>кримінальних правопорушень, </a:t>
            </a:r>
            <a:r>
              <a:rPr lang="uk-UA" dirty="0">
                <a:effectLst/>
              </a:rPr>
              <a:t>їх вивчення і активний профілактичний вплив на них;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effectLst/>
              </a:rPr>
              <a:t> усунення </a:t>
            </a:r>
            <a:r>
              <a:rPr lang="uk-UA" dirty="0">
                <a:effectLst/>
              </a:rPr>
              <a:t>або нейтралізація явищ, що сприяють </a:t>
            </a:r>
            <a:r>
              <a:rPr lang="uk-UA" dirty="0" smtClean="0">
                <a:effectLst/>
              </a:rPr>
              <a:t>кримінальній </a:t>
            </a:r>
            <a:r>
              <a:rPr lang="uk-UA" dirty="0">
                <a:effectLst/>
              </a:rPr>
              <a:t>поведінці.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568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47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Принципи профілактики злочинності:</a:t>
            </a:r>
            <a:r>
              <a:rPr lang="ru-RU" b="1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демократизму;</a:t>
            </a:r>
            <a:endParaRPr lang="uk-UA" sz="3600" i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соціальної справедливості та гуманізму;</a:t>
            </a:r>
            <a:endParaRPr lang="uk-UA" sz="3600" i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комплексності; </a:t>
            </a:r>
            <a:endParaRPr lang="uk-UA" sz="3600" i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диференціації і індивідуалізації;</a:t>
            </a:r>
            <a:endParaRPr lang="uk-UA" sz="3600" i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своєчасності та необхідної достатності;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наукової обґрунтованості;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законності;</a:t>
            </a:r>
            <a:endParaRPr lang="uk-UA" sz="3600" i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економічної доцільності.</a:t>
            </a:r>
          </a:p>
        </p:txBody>
      </p:sp>
    </p:spTree>
    <p:extLst>
      <p:ext uri="{BB962C8B-B14F-4D97-AF65-F5344CB8AC3E}">
        <p14:creationId xmlns:p14="http://schemas.microsoft.com/office/powerpoint/2010/main" xmlns="" val="3182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10" y="0"/>
            <a:ext cx="9160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/>
              <a:t>4. Рівні</a:t>
            </a:r>
            <a:r>
              <a:rPr lang="uk-UA" sz="3600" b="1" dirty="0"/>
              <a:t>, види, методи і форми профілактики </a:t>
            </a:r>
            <a:r>
              <a:rPr lang="uk-UA" sz="3600" b="1" dirty="0" smtClean="0"/>
              <a:t>кримінальних правопорушень.</a:t>
            </a:r>
            <a:endParaRPr lang="uk-UA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00329"/>
            <a:ext cx="9143998" cy="56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21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600" dirty="0" smtClean="0">
                <a:solidFill>
                  <a:schemeClr val="tx1"/>
                </a:solidFill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Рівні профілактики кримінальних правопорушень (за О.М. </a:t>
            </a:r>
            <a:r>
              <a:rPr lang="uk-UA" sz="3600" b="1" dirty="0" err="1" smtClean="0">
                <a:solidFill>
                  <a:schemeClr val="tx1"/>
                </a:solidFill>
                <a:latin typeface="Times New Roman" pitchFamily="18" charset="0"/>
              </a:rPr>
              <a:t>Яковлевим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):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uk-UA" sz="3600" dirty="0" err="1" smtClean="0">
                <a:latin typeface="Times New Roman" pitchFamily="18" charset="0"/>
              </a:rPr>
              <a:t>загальносоціальна</a:t>
            </a:r>
            <a:r>
              <a:rPr lang="uk-UA" sz="3600" dirty="0" smtClean="0">
                <a:latin typeface="Times New Roman" pitchFamily="18" charset="0"/>
              </a:rPr>
              <a:t>   профілактика,   тобто профілактична діяльність, що здійснюється у суспільстві в цілому;</a:t>
            </a:r>
          </a:p>
          <a:p>
            <a:pPr algn="just"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профілактика у соціальних групах і колективах;</a:t>
            </a:r>
          </a:p>
          <a:p>
            <a:pPr algn="just"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індивідуальна профілактика (рання і безпосередня).</a:t>
            </a:r>
            <a:r>
              <a:rPr lang="ru-RU" sz="3600" dirty="0" smtClean="0">
                <a:latin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3600" dirty="0" err="1" smtClean="0">
                <a:latin typeface="Times New Roman" pitchFamily="18" charset="0"/>
              </a:rPr>
              <a:t>профілактика</a:t>
            </a:r>
            <a:r>
              <a:rPr lang="ru-RU" sz="3600" dirty="0" smtClean="0">
                <a:latin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</a:rPr>
              <a:t>регіональному</a:t>
            </a:r>
            <a:r>
              <a:rPr lang="ru-RU" sz="3600" dirty="0" smtClean="0">
                <a:latin typeface="Times New Roman" pitchFamily="18" charset="0"/>
              </a:rPr>
              <a:t> і </a:t>
            </a:r>
            <a:r>
              <a:rPr lang="ru-RU" sz="3600" dirty="0" err="1" smtClean="0">
                <a:latin typeface="Times New Roman" pitchFamily="18" charset="0"/>
              </a:rPr>
              <a:t>галузевому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рівнях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Блувштейн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 Д.,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Зирін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М.І.,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 В. В. </a:t>
            </a:r>
            <a:r>
              <a:rPr lang="ru-RU" dirty="0" smtClean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9335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Поділ профілактики кримінальних правопорушень (за Г. А. </a:t>
            </a:r>
            <a:r>
              <a:rPr lang="uk-UA" sz="4000" b="1" dirty="0" err="1" smtClean="0">
                <a:solidFill>
                  <a:schemeClr val="tx1"/>
                </a:solidFill>
                <a:latin typeface="Times New Roman" pitchFamily="18" charset="0"/>
              </a:rPr>
              <a:t>Аванесов</a:t>
            </a: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):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92" y="1268760"/>
            <a:ext cx="9144000" cy="558924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загальна;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спеціальна;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індивідуальна,</a:t>
            </a:r>
          </a:p>
          <a:p>
            <a:pPr marL="0" indent="0" algn="just" eaLnBrk="1" hangingPunct="1">
              <a:buNone/>
              <a:defRPr/>
            </a:pPr>
            <a:r>
              <a:rPr lang="uk-UA" sz="3600" dirty="0" smtClean="0">
                <a:latin typeface="Times New Roman" pitchFamily="18" charset="0"/>
              </a:rPr>
              <a:t>а також: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моральна;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кримінально-правова;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uk-UA" sz="3600" dirty="0" smtClean="0">
                <a:latin typeface="Times New Roman" pitchFamily="18" charset="0"/>
              </a:rPr>
              <a:t> кримінологічна та спеціальна.</a:t>
            </a:r>
            <a:r>
              <a:rPr lang="ru-RU" sz="3600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839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b="1" dirty="0" smtClean="0">
                <a:solidFill>
                  <a:schemeClr val="tx1"/>
                </a:solidFill>
              </a:rPr>
              <a:t>Поділ профілактики школою кримінології НАВС:</a:t>
            </a:r>
            <a:endParaRPr lang="uk-UA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uk-UA" b="1" dirty="0" smtClean="0">
                <a:effectLst/>
              </a:rPr>
              <a:t>загальна </a:t>
            </a:r>
            <a:r>
              <a:rPr lang="uk-UA" b="1" dirty="0">
                <a:effectLst/>
              </a:rPr>
              <a:t>профілактика</a:t>
            </a:r>
            <a:r>
              <a:rPr lang="uk-UA" dirty="0">
                <a:effectLst/>
              </a:rPr>
              <a:t>, яка включає в себе як </a:t>
            </a:r>
            <a:r>
              <a:rPr lang="uk-UA" dirty="0" err="1">
                <a:effectLst/>
              </a:rPr>
              <a:t>загальносоціальну</a:t>
            </a:r>
            <a:r>
              <a:rPr lang="uk-UA" dirty="0">
                <a:effectLst/>
              </a:rPr>
              <a:t>, так і спеціально-кримінологічну профілактику злочинності;</a:t>
            </a:r>
          </a:p>
          <a:p>
            <a:pPr algn="just">
              <a:defRPr/>
            </a:pPr>
            <a:r>
              <a:rPr lang="uk-UA" b="1" dirty="0" smtClean="0">
                <a:effectLst/>
              </a:rPr>
              <a:t>індивідуальна </a:t>
            </a:r>
            <a:r>
              <a:rPr lang="uk-UA" b="1" dirty="0">
                <a:effectLst/>
              </a:rPr>
              <a:t>профілактика</a:t>
            </a:r>
            <a:r>
              <a:rPr lang="uk-UA" dirty="0">
                <a:effectLst/>
              </a:rPr>
              <a:t>, яка поділяється чотири рівні</a:t>
            </a:r>
            <a:r>
              <a:rPr lang="uk-UA" dirty="0" smtClean="0">
                <a:effectLst/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uk-UA" dirty="0" smtClean="0">
                <a:effectLst/>
              </a:rPr>
              <a:t>рання профілактика; </a:t>
            </a:r>
          </a:p>
          <a:p>
            <a:pPr algn="just">
              <a:buFontTx/>
              <a:buChar char="-"/>
              <a:defRPr/>
            </a:pPr>
            <a:r>
              <a:rPr lang="uk-UA" dirty="0" smtClean="0">
                <a:effectLst/>
              </a:rPr>
              <a:t>безпосередня профілактика; </a:t>
            </a:r>
          </a:p>
          <a:p>
            <a:pPr algn="just">
              <a:buFontTx/>
              <a:buChar char="-"/>
              <a:defRPr/>
            </a:pPr>
            <a:r>
              <a:rPr lang="uk-UA" dirty="0" smtClean="0">
                <a:effectLst/>
              </a:rPr>
              <a:t>профілактика на </a:t>
            </a:r>
            <a:r>
              <a:rPr lang="uk-UA" dirty="0">
                <a:effectLst/>
              </a:rPr>
              <a:t>етапі формування злочинної поведінки (пенітенціарна); </a:t>
            </a:r>
          </a:p>
          <a:p>
            <a:pPr algn="just">
              <a:buFontTx/>
              <a:buChar char="-"/>
              <a:defRPr/>
            </a:pPr>
            <a:r>
              <a:rPr lang="uk-UA" dirty="0" smtClean="0">
                <a:effectLst/>
              </a:rPr>
              <a:t>профілактика рецидиву </a:t>
            </a:r>
            <a:r>
              <a:rPr lang="uk-UA" dirty="0">
                <a:effectLst/>
              </a:rPr>
              <a:t>(</a:t>
            </a:r>
            <a:r>
              <a:rPr lang="uk-UA" dirty="0" err="1">
                <a:effectLst/>
              </a:rPr>
              <a:t>постпенітенціарна</a:t>
            </a:r>
            <a:r>
              <a:rPr lang="uk-UA" dirty="0">
                <a:effectLst/>
              </a:rPr>
              <a:t>).</a:t>
            </a:r>
          </a:p>
          <a:p>
            <a:pPr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419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5248" cy="40466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Рекомендована література: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9" y="332656"/>
            <a:ext cx="9127561" cy="652534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14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реалізації державної політики у сфері профілактики правопорушень на період до 2015 року, затверджена розпорядженням КМУ від 30.11.2011 року № 1209-р. - http://zakon.rada.gov.ua.</a:t>
            </a:r>
          </a:p>
          <a:p>
            <a:pPr marL="514350" lvl="0" indent="-514350" algn="just">
              <a:buFont typeface="+mj-lt"/>
              <a:buAutoNum type="arabicPeriod" startAt="14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 міністрів України від 8.08.2012 року № 767 « Про затвердження Плану заходів з виконання Концепції реалізації державної політики у сфері профілактики правопорушень на період до 2015 року - http://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zakon.rada.gov.ua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14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 міністрів України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28.10.2015 року № 877 «Про затвердження положення про Національну поліцію» 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zakon.rada.gov.ua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 algn="just">
              <a:buFont typeface="+mj-lt"/>
              <a:buAutoNum type="arabicPeriod" startAt="14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 Ради України «Про проект Закону України «Про профілактику злочинності» від 31.01.1996 р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 startAt="14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 міністрів України від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22.08.2018 року № 658 «Про затвердження Порядку взаємодії суб'єктів, що здійснюють заходи у сфері запобігання та протидії домашньому насильству і насильству за ознакою статі» 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zakon.rada.gov.ua;</a:t>
            </a:r>
          </a:p>
          <a:p>
            <a:pPr marL="514350" lvl="0" indent="-514350" algn="just">
              <a:buFont typeface="+mj-lt"/>
              <a:buAutoNum type="arabicPeriod" startAt="14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 Державної соціальної програми запобігання та протидії домашньому насильству та насильству за ознакою статі на період до 2023 року,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розпорядженням КМУ від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10.10.2018 року № 728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zakon.rada.gov.ua;</a:t>
            </a:r>
          </a:p>
          <a:p>
            <a:pPr marL="514350" lvl="0" indent="-514350" algn="just">
              <a:buFont typeface="+mj-lt"/>
              <a:buAutoNum type="arabicPeriod" startAt="14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України від 12.01.2015 № 5/2015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Стратегію сталого розвитку «Україна - 2020»- </a:t>
            </a:r>
            <a:r>
              <a:rPr lang="uk-UA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http://zakon.rada.gov.ua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 algn="just">
              <a:buFont typeface="+mj-lt"/>
              <a:buAutoNum type="arabicPeriod" startAt="14"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МВС України від 25.06.2001 року № 507 «Про затвердження Настанови про діяльність органів і підрозділів внутрішніх справ України з попередження злочинів»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(втратив чинність) -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zakon.rada.gov.ua;</a:t>
            </a:r>
          </a:p>
          <a:p>
            <a:pPr marL="514350" lvl="0" indent="-514350" algn="just">
              <a:buFont typeface="+mj-lt"/>
              <a:buAutoNum type="arabicPeriod" startAt="14"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МВС України від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28.07.2017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650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 з організації діяльності дільничних офіцерів поліції»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zakon.rada.gov.ua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04.08.2017 року №689 «Про затвердження Інструкції про порядок взаємодії дільничних інспекторів прикордонної служби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прикордонної служби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дільничних офіцерів поліції Національної поліції України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zakon.rada.gov.ua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 startAt="14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МВС України від 19.12.2017 року (вступив у дію з 12.06.2018 року) № 1044 «Про затвердження Інструкції з організації роботи підрозділів ювенальної превенції Національної поліції України» 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http://zakon.rada.gov.ua.</a:t>
            </a:r>
          </a:p>
          <a:p>
            <a:pPr marL="514350" indent="-514350" algn="just">
              <a:buFont typeface="+mj-lt"/>
              <a:buAutoNum type="arabicPeriod" startAt="14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МВС України від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липня 2017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№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 діяльності приймальники-розподільники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поліції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zakon.rada.gov.ua;</a:t>
            </a:r>
          </a:p>
          <a:p>
            <a:pPr marL="514350" indent="-514350" algn="just">
              <a:buFont typeface="+mj-lt"/>
              <a:buAutoNum type="arabicPeriod" startAt="14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705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1275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sz="3600" b="1" dirty="0" err="1" smtClean="0">
                <a:solidFill>
                  <a:schemeClr val="tx1"/>
                </a:solidFill>
                <a:latin typeface="Times New Roman" pitchFamily="18" charset="0"/>
              </a:rPr>
              <a:t>Загальносоціальна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 профілактика злочинності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uk-UA" sz="3200" b="0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uk-UA" sz="3600" b="0" dirty="0" smtClean="0">
                <a:solidFill>
                  <a:schemeClr val="tx1"/>
                </a:solidFill>
                <a:latin typeface="Times New Roman" pitchFamily="18" charset="0"/>
              </a:rPr>
              <a:t>комплекс перспективних соціально-економічних і культурно-виховних заходів, спрямованих на подальший розвиток та вдосконалення суспільних відносин і усунення або нейтралізацію разом з тим причин та умов злочинності. </a:t>
            </a:r>
            <a:endParaRPr lang="ru-RU" sz="3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1275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Спеціально-кримінологічна профілактика злочинності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</a:rPr>
              <a:t>- сукупність заходів спеціально направлених і цілеспрямованих на боротьбу зі злочинністю, які здійснюються органами, підприємствами, організаціями, установами, що мають функції, закріплені у нормативно-правових актах, пов’язані з цією боротьбою.</a:t>
            </a:r>
            <a:r>
              <a:rPr lang="uk-UA" sz="3200" dirty="0" smtClean="0">
                <a:solidFill>
                  <a:schemeClr val="tx1"/>
                </a:solidFill>
              </a:rPr>
              <a:t> 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7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80187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Індивідуальна профілактика злочинності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uk-UA" sz="3600" dirty="0">
                <a:latin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</a:rPr>
              <a:t>-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</a:rPr>
              <a:t>система цілеспрямованого, організованого, з урахуванням педагогічних вимог виховного впливу на свідомість, почуття, волю особи, що </a:t>
            </a: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</a:rPr>
              <a:t>профілактується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</a:rPr>
              <a:t>, з метою усунення, нейтралізації, блокування у неї негативних і, одночасно, формування позитивних якостей, стереотипів і звичок законослухняної поведінки.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469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33612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Види індивідуальної профілактики злочинності (залежно від стадії ґенезу особи кримінального правопорушника) : 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3999" cy="439186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latin typeface="Times New Roman" pitchFamily="18" charset="0"/>
              </a:rPr>
              <a:t>рання профілактика;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latin typeface="Times New Roman" pitchFamily="18" charset="0"/>
              </a:rPr>
              <a:t>безпосередня профілактика;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latin typeface="Times New Roman" pitchFamily="18" charset="0"/>
              </a:rPr>
              <a:t>профілактика на етапі злочинної поведінки (пенітенціарний вид);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latin typeface="Times New Roman" pitchFamily="18" charset="0"/>
              </a:rPr>
              <a:t>профілактика рецидиву (</a:t>
            </a:r>
            <a:r>
              <a:rPr lang="uk-UA" dirty="0" err="1" smtClean="0">
                <a:latin typeface="Times New Roman" pitchFamily="18" charset="0"/>
              </a:rPr>
              <a:t>постпенітенціарний</a:t>
            </a:r>
            <a:r>
              <a:rPr lang="uk-UA" dirty="0" smtClean="0">
                <a:latin typeface="Times New Roman" pitchFamily="18" charset="0"/>
              </a:rPr>
              <a:t> вид). </a:t>
            </a:r>
          </a:p>
        </p:txBody>
      </p:sp>
    </p:spTree>
    <p:extLst>
      <p:ext uri="{BB962C8B-B14F-4D97-AF65-F5344CB8AC3E}">
        <p14:creationId xmlns:p14="http://schemas.microsoft.com/office/powerpoint/2010/main" xmlns="" val="19346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" y="19147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b="1" dirty="0" smtClean="0">
                <a:solidFill>
                  <a:schemeClr val="tx1"/>
                </a:solidFill>
              </a:rPr>
              <a:t>Методи профілактики злочинності: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defRPr/>
            </a:pPr>
            <a:r>
              <a:rPr lang="uk-UA" sz="4400" b="1" dirty="0" smtClean="0"/>
              <a:t>переконання;</a:t>
            </a:r>
          </a:p>
          <a:p>
            <a:pPr>
              <a:defRPr/>
            </a:pPr>
            <a:r>
              <a:rPr lang="uk-UA" sz="4400" b="1" dirty="0" smtClean="0"/>
              <a:t>примусу.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xmlns="" val="14009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29"/>
            <a:ext cx="9144000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200" b="1" dirty="0">
                <a:solidFill>
                  <a:schemeClr val="tx1"/>
                </a:solidFill>
                <a:effectLst/>
              </a:rPr>
              <a:t>Основними формами профілактичної діяльності </a:t>
            </a:r>
            <a:r>
              <a:rPr lang="uk-UA" sz="3200" b="1" dirty="0" smtClean="0">
                <a:solidFill>
                  <a:schemeClr val="tx1"/>
                </a:solidFill>
                <a:effectLst/>
              </a:rPr>
              <a:t>Національної поліції України </a:t>
            </a:r>
            <a:r>
              <a:rPr lang="uk-UA" sz="3200" b="1" dirty="0">
                <a:solidFill>
                  <a:schemeClr val="tx1"/>
                </a:solidFill>
                <a:effectLst/>
              </a:rPr>
              <a:t>є</a:t>
            </a:r>
            <a:r>
              <a:rPr lang="uk-UA" sz="3200" b="1" dirty="0" smtClean="0">
                <a:solidFill>
                  <a:schemeClr val="tx1"/>
                </a:solidFill>
                <a:effectLst/>
              </a:rPr>
              <a:t>: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uk-UA" sz="2000" dirty="0">
                <a:effectLst/>
              </a:rPr>
              <a:t>повна реєстрація і своєчасне розкриття </a:t>
            </a:r>
            <a:r>
              <a:rPr lang="uk-UA" sz="2000" dirty="0" smtClean="0">
                <a:effectLst/>
              </a:rPr>
              <a:t>кримінальних проступків і злочинів</a:t>
            </a:r>
            <a:r>
              <a:rPr lang="uk-UA" sz="2000" dirty="0">
                <a:effectLst/>
              </a:rPr>
              <a:t>, а </a:t>
            </a:r>
            <a:r>
              <a:rPr lang="uk-UA" sz="2000" dirty="0" smtClean="0">
                <a:effectLst/>
              </a:rPr>
              <a:t>також розшук осіб, які їх вчинили;</a:t>
            </a:r>
            <a:endParaRPr lang="uk-UA" sz="2000" dirty="0">
              <a:effectLst/>
            </a:endParaRPr>
          </a:p>
          <a:p>
            <a:pPr algn="just">
              <a:defRPr/>
            </a:pPr>
            <a:r>
              <a:rPr lang="uk-UA" sz="2000" dirty="0">
                <a:effectLst/>
              </a:rPr>
              <a:t>ведення справ профілактичного обліку на осіб, схильних до скоєння</a:t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>кримінальних </a:t>
            </a:r>
            <a:r>
              <a:rPr lang="uk-UA" sz="2000" dirty="0">
                <a:effectLst/>
              </a:rPr>
              <a:t>та інших правопорушень;</a:t>
            </a:r>
          </a:p>
          <a:p>
            <a:pPr algn="just">
              <a:defRPr/>
            </a:pPr>
            <a:r>
              <a:rPr lang="uk-UA" sz="2000" dirty="0">
                <a:effectLst/>
              </a:rPr>
              <a:t>індивідуальні бесіди з особами, схильними до правопорушень;</a:t>
            </a:r>
          </a:p>
          <a:p>
            <a:pPr algn="just">
              <a:defRPr/>
            </a:pPr>
            <a:r>
              <a:rPr lang="uk-UA" sz="2000" dirty="0">
                <a:effectLst/>
              </a:rPr>
              <a:t>вжиття  необхідних заходів до  осіб, схильних до  правопорушень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(попередження, штраф, амін. арешт, конфіскація, позбавлення прав, </a:t>
            </a:r>
            <a:r>
              <a:rPr lang="uk-UA" sz="2000" dirty="0" smtClean="0">
                <a:effectLst/>
              </a:rPr>
              <a:t>направлення на </a:t>
            </a:r>
            <a:r>
              <a:rPr lang="uk-UA" sz="2000" dirty="0">
                <a:effectLst/>
              </a:rPr>
              <a:t>примусове лікування, встановлення адміністративного нагляду, </a:t>
            </a:r>
            <a:r>
              <a:rPr lang="uk-UA" sz="2000" dirty="0" smtClean="0">
                <a:effectLst/>
              </a:rPr>
              <a:t>притягнення до </a:t>
            </a:r>
            <a:r>
              <a:rPr lang="uk-UA" sz="2000" dirty="0">
                <a:effectLst/>
              </a:rPr>
              <a:t>кримінальної відповідальності);</a:t>
            </a:r>
          </a:p>
          <a:p>
            <a:pPr algn="just">
              <a:defRPr/>
            </a:pPr>
            <a:r>
              <a:rPr lang="uk-UA" sz="2000" dirty="0">
                <a:effectLst/>
              </a:rPr>
              <a:t>проведення      різноманітних      рейдів      з      метою      затримання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правопорушників; </a:t>
            </a:r>
            <a:endParaRPr lang="uk-UA" sz="2000" dirty="0" smtClean="0">
              <a:effectLst/>
            </a:endParaRPr>
          </a:p>
          <a:p>
            <a:pPr algn="just">
              <a:defRPr/>
            </a:pPr>
            <a:r>
              <a:rPr lang="uk-UA" sz="2000" dirty="0" smtClean="0">
                <a:effectLst/>
              </a:rPr>
              <a:t>виявлення </a:t>
            </a:r>
            <a:r>
              <a:rPr lang="uk-UA" sz="2000" dirty="0">
                <a:effectLst/>
              </a:rPr>
              <a:t>причин і умов злочинності та їх усунення;</a:t>
            </a:r>
          </a:p>
          <a:p>
            <a:pPr algn="just">
              <a:defRPr/>
            </a:pPr>
            <a:r>
              <a:rPr lang="uk-UA" sz="2000" dirty="0">
                <a:effectLst/>
              </a:rPr>
              <a:t>розробка комплексних планів </a:t>
            </a:r>
            <a:r>
              <a:rPr lang="uk-UA" sz="2000" dirty="0" smtClean="0">
                <a:effectLst/>
              </a:rPr>
              <a:t>запобігання </a:t>
            </a:r>
            <a:r>
              <a:rPr lang="uk-UA" sz="2000" dirty="0">
                <a:effectLst/>
              </a:rPr>
              <a:t>злочинності на території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обслуговування;</a:t>
            </a:r>
          </a:p>
          <a:p>
            <a:pPr algn="just">
              <a:defRPr/>
            </a:pPr>
            <a:r>
              <a:rPr lang="uk-UA" sz="2000" dirty="0">
                <a:effectLst/>
              </a:rPr>
              <a:t>інформування державних органів про стан злочинності, причини та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умови, що її детермінують;</a:t>
            </a:r>
          </a:p>
          <a:p>
            <a:pPr algn="just">
              <a:defRPr/>
            </a:pPr>
            <a:r>
              <a:rPr lang="uk-UA" sz="2000" dirty="0">
                <a:effectLst/>
              </a:rPr>
              <a:t>координація діяльності і надання методичної допомоги громадським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формуванням у справі попередження правопорушень;</a:t>
            </a:r>
          </a:p>
          <a:p>
            <a:pPr algn="just">
              <a:defRPr/>
            </a:pPr>
            <a:r>
              <a:rPr lang="uk-UA" sz="2000" dirty="0">
                <a:effectLst/>
              </a:rPr>
              <a:t>проведення правової пропаганди серед населення.</a:t>
            </a:r>
          </a:p>
          <a:p>
            <a:pPr>
              <a:defRPr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5469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" y="993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/>
              <a:t>5. Об’єкти </a:t>
            </a:r>
            <a:r>
              <a:rPr lang="uk-UA" sz="3600" b="1" dirty="0"/>
              <a:t>і суб’єкти профілактики злочинності.</a:t>
            </a:r>
          </a:p>
        </p:txBody>
      </p:sp>
      <p:pic>
        <p:nvPicPr>
          <p:cNvPr id="4" name="Picture 2" descr="Головні антикорупційні органи України. Інфографі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" y="1124744"/>
            <a:ext cx="914302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534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-24827" y="0"/>
            <a:ext cx="9036496" cy="6741368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Об’єкт профілактичної діяльності – 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</a:rPr>
              <a:t>це окремі або сукупність різних (за ґенезою, сферою, формами та інтенсивністю прояви) негативних явищ та процесів реальної дійсності матеріального чи духовного характеру, що призводять до виникнення причин і умов, що сприяють вчиненню кримінальних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</a:rPr>
              <a:t>провопорушень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99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3995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Об’єкти профілактики:</a:t>
            </a:r>
            <a:r>
              <a:rPr lang="uk-UA" sz="4000" b="1" dirty="0" smtClean="0">
                <a:solidFill>
                  <a:schemeClr val="tx1"/>
                </a:solidFill>
              </a:rPr>
              <a:t> 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уражені недоліками суспільні відносини в системі формування людини;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різні за походженням негативні традиції, стереотипи поведінки, найбільш поширені негативні звички людей;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окремі особи, групи осіб, які вчиняють протиправні вчинки та допускають протиправну поведінку;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сукупність конкретних соціальних негативних явищ, процесів, недоліків у різних сферах життя, що детермінують злочинну поведінку і вчинення конкретного кримінального проступку чи злочину;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окремі негативні особистісні властивості людини, які провокують кримінальне правопорушення або сприяють його вчиненню.</a:t>
            </a:r>
            <a:r>
              <a:rPr lang="ru-RU" sz="2800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942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</a:rPr>
              <a:t>      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Суб’єктами профілактики злочинності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</a:rPr>
              <a:t>є державні органи, органи виконавчої влади, адміністрації державних, колективних та приватних підприємств, установ, організацій, громадські організації й утворення, приватні розшукові та охоронні установи, соціальні групи, службові особи та окремі громадяни, які здійснюють таку діяльність, і на яких законом покладено завдання і функції щодо виявлення, усунення, послаблення, нейтралізації причин і умов, що сприяють існуванню і розповсюдженню злочинності в цілому, її окремих видів та вчиненню кримінальних правопорушень.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473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5248" cy="332656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Рекомендована література: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9" y="260648"/>
            <a:ext cx="9127561" cy="6597352"/>
          </a:xfrm>
        </p:spPr>
        <p:txBody>
          <a:bodyPr>
            <a:noAutofit/>
          </a:bodyPr>
          <a:lstStyle/>
          <a:p>
            <a:pPr marL="72000" lvl="0" indent="-514350" algn="just">
              <a:spcBef>
                <a:spcPts val="0"/>
              </a:spcBef>
              <a:buFont typeface="+mj-lt"/>
              <a:buAutoNum type="arabicPeriod" startAt="25"/>
            </a:pPr>
            <a:r>
              <a:rPr 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МВС України від 08.02.2019</a:t>
            </a:r>
            <a:r>
              <a:rPr lang="en-US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№ 100 « Про затвердження Порядку ведення єдиного обліку в органах (підрозділах) поліції заяв і повідомлень про кримінальні правопорушення та інші події» - zakon.rada.gov.ua;</a:t>
            </a:r>
          </a:p>
          <a:p>
            <a:pPr marL="72000" lvl="0" indent="-514350" algn="just">
              <a:spcBef>
                <a:spcPts val="0"/>
              </a:spcBef>
              <a:buFont typeface="+mj-lt"/>
              <a:buAutoNum type="arabicPeriod" startAt="25"/>
            </a:pPr>
            <a:r>
              <a:rPr 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МВС України від 06.07.2017 № 570 «Про організацію діяльності органів досудового розслідування Національної поліції» - zakon.rada.gov.ua;</a:t>
            </a:r>
          </a:p>
          <a:p>
            <a:pPr marL="72000" lvl="0" indent="-514350" algn="just">
              <a:spcBef>
                <a:spcPts val="0"/>
              </a:spcBef>
              <a:buFont typeface="+mj-lt"/>
              <a:buAutoNum type="arabicPeriod" startAt="25"/>
            </a:pPr>
            <a:r>
              <a:rPr 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МВС України від 7 липня 2017 року № 575 «Про затвердження Інструкції з організації взаємодії органів досудового розслідування з іншими органами та підрозділами Національної поліції України в запобіганні кримінальним правопорушенням, їх виявленні та розслідуванні» - zakon.rada.gov.ua;</a:t>
            </a:r>
          </a:p>
          <a:p>
            <a:pPr marL="72000" lvl="0" indent="-514350" algn="just">
              <a:spcBef>
                <a:spcPts val="0"/>
              </a:spcBef>
              <a:buFont typeface="+mj-lt"/>
              <a:buAutoNum type="arabicPeriod" startAt="25"/>
            </a:pPr>
            <a:r>
              <a:rPr 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МВС України від 04.11.2003 року № 1303/203 «Про затвердження Інструкції про організацію здійснення адміністративного нагляду за особами, звільненими з місць позбавлення волі» - zakon.rada.gov.ua.</a:t>
            </a:r>
          </a:p>
          <a:p>
            <a:pPr marL="72000" lvl="0" indent="-514350" algn="just">
              <a:spcBef>
                <a:spcPts val="0"/>
              </a:spcBef>
              <a:buFont typeface="+mj-lt"/>
              <a:buAutoNum type="arabicPeriod" startAt="25"/>
            </a:pPr>
            <a:r>
              <a:rPr 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МВС від 09.02.2004 року № 133 «Про затвердження інструкції з організації роботи органів внутрішніх справ України щодо забезпеченню взаємодії з населенням та громадськими формуваннями по охороні громадського порядку» -  zakon.rada.gov.ua.</a:t>
            </a:r>
          </a:p>
          <a:p>
            <a:pPr marL="72000" lvl="0" indent="-514350" algn="just">
              <a:spcBef>
                <a:spcPts val="0"/>
              </a:spcBef>
              <a:buFont typeface="+mj-lt"/>
              <a:buAutoNum type="arabicPeriod" startAt="25"/>
            </a:pPr>
            <a:r>
              <a:rPr 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МВС від 27.04.2009 № 183 «Про затвердження Інструкції про порядок придбання, видачі та зберігання спеціальних засобів членів громадських формувань з охорони громадського порядку» - zakon.rada.gov.ua.  </a:t>
            </a:r>
          </a:p>
          <a:p>
            <a:pPr marL="72000" lvl="0" algn="just">
              <a:spcBef>
                <a:spcPts val="0"/>
              </a:spcBef>
              <a:buFont typeface="+mj-lt"/>
              <a:buAutoNum type="arabicPeriod" startAt="25"/>
            </a:pP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Блувштейн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 Д.,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Зырин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М.И., Романов В. В.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1986.</a:t>
            </a:r>
          </a:p>
          <a:p>
            <a:pPr marL="72000" algn="just">
              <a:spcBef>
                <a:spcPts val="0"/>
              </a:spcBef>
              <a:buFont typeface="+mj-lt"/>
              <a:buAutoNum type="arabicPeriod" startAt="25"/>
            </a:pP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Закалюк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А.П. Курс 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кримінології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  практика :  у 3-х  кн. / А. П.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Закалюк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 :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Видавничий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Юре”, 2008. – Кн. 1 :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засади та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кримінологічної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науки. – 424 с.</a:t>
            </a:r>
          </a:p>
          <a:p>
            <a:pPr marL="72000" lvl="0" algn="just">
              <a:spcBef>
                <a:spcPts val="0"/>
              </a:spcBef>
              <a:buFont typeface="+mj-lt"/>
              <a:buAutoNum type="arabicPeriod" startAt="25"/>
            </a:pP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Кримінологія: Загальна та Особлива частини: Підручник для студентів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спец.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закладів / І.М.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Даньшин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В.В. 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Голіна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О.Г.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Кальман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О.В. 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Лисодєд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 ред. професор. І.М. 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Даньшина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Харків: Право, 2003. – 352 с.</a:t>
            </a:r>
          </a:p>
          <a:p>
            <a:pPr marL="72000" algn="just">
              <a:spcBef>
                <a:spcPts val="0"/>
              </a:spcBef>
              <a:buFont typeface="+mj-lt"/>
              <a:buAutoNum type="arabicPeriod" startAt="25"/>
            </a:pP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Кримінологія: Навчальний посібник / О. М.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Джужа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В.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Василевич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О. Г. Колб та ін.; За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проф. О. М.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Джужи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К.: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Атіка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2009. – 312 с.</a:t>
            </a:r>
          </a:p>
          <a:p>
            <a:pPr marL="72000" indent="-457200" algn="just">
              <a:lnSpc>
                <a:spcPct val="83000"/>
              </a:lnSpc>
              <a:spcBef>
                <a:spcPts val="0"/>
              </a:spcBef>
              <a:buFont typeface="+mj-lt"/>
              <a:buAutoNum type="arabicPeriod" startAt="25"/>
            </a:pP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Кримінологія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О.М.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Джужа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Василевич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Чернєй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С.С.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Чернявський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ін.; за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д-ра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проф. В.В.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Чернєя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за наук. ред. д-ра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проф. О.М.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Джужі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Київ: ФОП </a:t>
            </a:r>
            <a:r>
              <a:rPr lang="uk-UA" altLang="uk-UA" sz="1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Маслаков</a:t>
            </a:r>
            <a:r>
              <a:rPr lang="uk-UA" altLang="uk-UA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2020. – 612 с.</a:t>
            </a:r>
            <a:endParaRPr lang="ru-RU" altLang="uk-UA" sz="14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0" algn="just">
              <a:spcBef>
                <a:spcPts val="0"/>
              </a:spcBef>
              <a:buFont typeface="+mj-lt"/>
              <a:buAutoNum type="arabicPeriod" startAt="25"/>
            </a:pP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злочинів: Підручник /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О.М.Джужа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В.В.Василевич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О.Ф.Гіда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ін.; За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ред.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проф.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О.М.Джужи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</a:t>
            </a:r>
            <a:r>
              <a:rPr lang="uk-UA" sz="14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Атіка</a:t>
            </a:r>
            <a:r>
              <a:rPr lang="uk-UA" sz="14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2011. – 720 с.</a:t>
            </a:r>
          </a:p>
          <a:p>
            <a:pPr marL="0" indent="0" algn="just">
              <a:buNone/>
            </a:pPr>
            <a:endParaRPr lang="uk-UA" sz="1450" dirty="0"/>
          </a:p>
        </p:txBody>
      </p:sp>
    </p:spTree>
    <p:extLst>
      <p:ext uri="{BB962C8B-B14F-4D97-AF65-F5344CB8AC3E}">
        <p14:creationId xmlns:p14="http://schemas.microsoft.com/office/powerpoint/2010/main" xmlns="" val="496669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/>
              <a:t>6. Класифікація </a:t>
            </a:r>
            <a:r>
              <a:rPr lang="uk-UA" sz="3600" b="1" dirty="0"/>
              <a:t>профілактичних заходів.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430"/>
            <a:ext cx="9144000" cy="62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05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2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</a:rPr>
              <a:t>Класифікація профілактичних заходів за наступними критеріями:</a:t>
            </a:r>
            <a:r>
              <a:rPr lang="uk-UA" sz="4000" b="1" dirty="0" smtClean="0">
                <a:solidFill>
                  <a:schemeClr val="tx1"/>
                </a:solidFill>
              </a:rPr>
              <a:t> 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029" y="1124744"/>
            <a:ext cx="9114224" cy="573325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</a:rPr>
              <a:t> за соціальним рівнем профілактичної діяльності;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</a:rPr>
              <a:t> за об'ємом;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</a:rPr>
              <a:t> за територіальним масштабом;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</a:rPr>
              <a:t> за суб'єктом профілактики;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</a:rPr>
              <a:t> за об'єктом профілактики;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</a:rPr>
              <a:t> за направленістю та змістом впливу;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</a:rPr>
              <a:t> інші.</a:t>
            </a:r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7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За соціальним рівнем профілактичної діяльності заходи поділяються на: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err="1" smtClean="0">
                <a:latin typeface="Times New Roman" pitchFamily="18" charset="0"/>
              </a:rPr>
              <a:t>загальносоціальні</a:t>
            </a:r>
            <a:r>
              <a:rPr lang="uk-UA" dirty="0" smtClean="0">
                <a:latin typeface="Times New Roman" pitchFamily="18" charset="0"/>
              </a:rPr>
              <a:t> заходи; </a:t>
            </a:r>
          </a:p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спеціально-кримінологічні заходи; </a:t>
            </a:r>
          </a:p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індивідуальні заходи. </a:t>
            </a:r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6571" y="12454"/>
            <a:ext cx="91440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</a:rPr>
              <a:t>За об'ємом  профілактичної діяльності заходи поділяються на: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511" y="1052736"/>
            <a:ext cx="9144000" cy="580526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sz="2400" b="1" dirty="0" smtClean="0">
                <a:latin typeface="Times New Roman" pitchFamily="18" charset="0"/>
              </a:rPr>
              <a:t>загальні профілактичні заходи  </a:t>
            </a:r>
            <a:r>
              <a:rPr lang="uk-UA" sz="2400" dirty="0" smtClean="0">
                <a:latin typeface="Times New Roman" pitchFamily="18" charset="0"/>
              </a:rPr>
              <a:t>- направлені на виявлення, усунення, ослаблення та нейтралізацію причин та умов злочинності в цілому або її окремих видів. Натомість вони орієнтовані на широке коло об'єктів впливу – ситуацій і осіб (наприклад, система заходів щодо боротьби з незаконним обігом наркотичних засобів, психотропних речовин, їх аналогів та прекурсорів);</a:t>
            </a:r>
            <a:endParaRPr lang="uk-UA" sz="2400" i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400" b="1" dirty="0" smtClean="0">
                <a:latin typeface="Times New Roman" pitchFamily="18" charset="0"/>
              </a:rPr>
              <a:t>спеціальні профілактичні заходи - </a:t>
            </a:r>
            <a:r>
              <a:rPr lang="uk-UA" sz="2400" dirty="0" smtClean="0">
                <a:latin typeface="Times New Roman" pitchFamily="18" charset="0"/>
              </a:rPr>
              <a:t>здійснюються щодо груп ситуацій або групи осіб, які виділені за відповідною родовою ознакою (наприклад, профілактика щодо осіб, схильних до вчинення кримінальних правопорушень, які зловживають алкоголем, наркотиками тощо);</a:t>
            </a:r>
            <a:endParaRPr lang="uk-UA" sz="2400" i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400" b="1" dirty="0" smtClean="0">
                <a:latin typeface="Times New Roman" pitchFamily="18" charset="0"/>
              </a:rPr>
              <a:t>індивідуальні профілактичні заходи - </a:t>
            </a:r>
            <a:r>
              <a:rPr lang="uk-UA" sz="2400" dirty="0" smtClean="0">
                <a:latin typeface="Times New Roman" pitchFamily="18" charset="0"/>
              </a:rPr>
              <a:t>направлені на усунення </a:t>
            </a:r>
            <a:r>
              <a:rPr lang="uk-UA" sz="2400" dirty="0" err="1" smtClean="0">
                <a:latin typeface="Times New Roman" pitchFamily="18" charset="0"/>
              </a:rPr>
              <a:t>неблагоприємного</a:t>
            </a:r>
            <a:r>
              <a:rPr lang="uk-UA" sz="2400" dirty="0" smtClean="0">
                <a:latin typeface="Times New Roman" pitchFamily="18" charset="0"/>
              </a:rPr>
              <a:t> впливу на конкретну особу, що можуть призвести до формування у неї </a:t>
            </a:r>
            <a:r>
              <a:rPr lang="uk-UA" sz="2400" dirty="0" err="1" smtClean="0">
                <a:latin typeface="Times New Roman" pitchFamily="18" charset="0"/>
              </a:rPr>
              <a:t>антисуспільної</a:t>
            </a:r>
            <a:r>
              <a:rPr lang="uk-UA" sz="2400" dirty="0" smtClean="0">
                <a:latin typeface="Times New Roman" pitchFamily="18" charset="0"/>
              </a:rPr>
              <a:t> і кримінальної поведінки тощо.</a:t>
            </a:r>
            <a:endParaRPr lang="ru-RU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8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</a:rPr>
              <a:t>За територіальним масштабом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</a:rPr>
              <a:t>здійснення профілактичні заходи поділяються: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862" y="1268760"/>
            <a:ext cx="9144000" cy="558924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загальнодержавні, що проводяться серед населення країни;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місцеві, що здійснюються у межах району, населеного пункту;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у межах певного відомства або стосовно певних прошарків населення (наприклад, серед неповнолітніх, безробітних; силами працівників органів і підрозділів Національної поліції, прокура­тури, Державної податкової служби, тощо);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у малих соціальних групах (на підприємствах, в установах, організаціях, сім'ях, неформальних групах);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стосовно окремих осіб.</a:t>
            </a:r>
            <a:endParaRPr lang="ru-RU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4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860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За конкретним змістом розрізняють такі заходи профілактики: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економічні; </a:t>
            </a:r>
          </a:p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соціальні; </a:t>
            </a:r>
          </a:p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ідеологічні; </a:t>
            </a:r>
          </a:p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технічні; </a:t>
            </a:r>
          </a:p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організаційні; </a:t>
            </a:r>
          </a:p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</a:rPr>
              <a:t>правові. </a:t>
            </a:r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0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2492896"/>
            <a:ext cx="4860032" cy="295232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Презентацію підготував: </a:t>
            </a:r>
          </a:p>
          <a:p>
            <a:pPr marL="0" indent="0" algn="just">
              <a:buNone/>
            </a:pPr>
            <a:r>
              <a:rPr lang="uk-UA" sz="2800" b="1" dirty="0" err="1" smtClean="0">
                <a:solidFill>
                  <a:schemeClr val="tx1"/>
                </a:solidFill>
              </a:rPr>
              <a:t>Расюк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>
                <a:solidFill>
                  <a:schemeClr val="tx1"/>
                </a:solidFill>
              </a:rPr>
              <a:t>Едуард Вікторович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професор кафедри кримінології та кримінально-виконавчого права Національної академії внутрішніх справ, кандидат юридичних наук, доцент, підполковник поліції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563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sz="7200" b="1" dirty="0" smtClean="0">
                <a:solidFill>
                  <a:schemeClr val="tx1"/>
                </a:solidFill>
              </a:rPr>
              <a:t>Дякуємо за увагу !!!</a:t>
            </a:r>
            <a:endParaRPr lang="uk-UA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57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584176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1. </a:t>
            </a:r>
            <a:r>
              <a:rPr lang="uk-UA" sz="3600" dirty="0">
                <a:solidFill>
                  <a:schemeClr val="tx1"/>
                </a:solidFill>
              </a:rPr>
              <a:t>Зарубіжний досвід </a:t>
            </a:r>
            <a:r>
              <a:rPr lang="uk-UA" sz="3600" dirty="0" smtClean="0">
                <a:solidFill>
                  <a:schemeClr val="tx1"/>
                </a:solidFill>
              </a:rPr>
              <a:t>запобігання злочинності.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646"/>
            <a:ext cx="9144000" cy="515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01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модель </a:t>
            </a:r>
            <a:r>
              <a:rPr lang="uk-UA" sz="3200" dirty="0">
                <a:solidFill>
                  <a:schemeClr val="tx1"/>
                </a:solidFill>
              </a:rPr>
              <a:t>суспільних </a:t>
            </a:r>
            <a:r>
              <a:rPr lang="uk-UA" sz="3200" dirty="0" smtClean="0">
                <a:solidFill>
                  <a:schemeClr val="tx1"/>
                </a:solidFill>
              </a:rPr>
              <a:t>установ;</a:t>
            </a:r>
          </a:p>
          <a:p>
            <a:r>
              <a:rPr lang="uk-UA" sz="3200" dirty="0" smtClean="0">
                <a:solidFill>
                  <a:schemeClr val="tx1"/>
                </a:solidFill>
              </a:rPr>
              <a:t>модель </a:t>
            </a:r>
            <a:r>
              <a:rPr lang="uk-UA" sz="3200" dirty="0">
                <a:solidFill>
                  <a:schemeClr val="tx1"/>
                </a:solidFill>
              </a:rPr>
              <a:t>безпеки </a:t>
            </a:r>
            <a:r>
              <a:rPr lang="uk-UA" sz="3200" dirty="0" smtClean="0">
                <a:solidFill>
                  <a:schemeClr val="tx1"/>
                </a:solidFill>
              </a:rPr>
              <a:t>індивідуума;</a:t>
            </a:r>
          </a:p>
          <a:p>
            <a:r>
              <a:rPr lang="uk-UA" sz="3200" dirty="0" smtClean="0">
                <a:solidFill>
                  <a:schemeClr val="tx1"/>
                </a:solidFill>
              </a:rPr>
              <a:t>модель </a:t>
            </a:r>
            <a:r>
              <a:rPr lang="uk-UA" sz="3200" dirty="0">
                <a:solidFill>
                  <a:schemeClr val="tx1"/>
                </a:solidFill>
              </a:rPr>
              <a:t>впливу через навколишнє середовище. </a:t>
            </a:r>
            <a:endParaRPr lang="uk-UA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sz="2800" i="1" dirty="0" smtClean="0">
                <a:solidFill>
                  <a:schemeClr val="tx1"/>
                </a:solidFill>
              </a:rPr>
              <a:t>На </a:t>
            </a:r>
            <a:r>
              <a:rPr lang="uk-UA" sz="2800" i="1" dirty="0">
                <a:solidFill>
                  <a:schemeClr val="tx1"/>
                </a:solidFill>
              </a:rPr>
              <a:t>федеральному і місцевому рівнях реалізуються програми </a:t>
            </a:r>
            <a:r>
              <a:rPr lang="uk-UA" sz="2800" i="1" dirty="0" smtClean="0">
                <a:solidFill>
                  <a:schemeClr val="tx1"/>
                </a:solidFill>
              </a:rPr>
              <a:t>запобігання кримінальним правопорушенням. Деякі штати залучають громадян до участі у зміцненні правопорядку. Основна форма співпраці у превентивній діяльності поліції і громадськості – обмін інформацією, яка </a:t>
            </a:r>
            <a:r>
              <a:rPr lang="uk-UA" sz="2800" i="1" dirty="0">
                <a:solidFill>
                  <a:schemeClr val="tx1"/>
                </a:solidFill>
              </a:rPr>
              <a:t>має оперативно-профілактичне </a:t>
            </a:r>
            <a:r>
              <a:rPr lang="uk-UA" sz="2800" i="1" dirty="0" smtClean="0">
                <a:solidFill>
                  <a:schemeClr val="tx1"/>
                </a:solidFill>
              </a:rPr>
              <a:t>значення, за винагороду.</a:t>
            </a:r>
            <a:endParaRPr lang="uk-UA" sz="28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США мають </a:t>
            </a:r>
            <a:r>
              <a:rPr lang="uk-UA" b="1" dirty="0">
                <a:solidFill>
                  <a:schemeClr val="tx1"/>
                </a:solidFill>
              </a:rPr>
              <a:t>три моделі превентивної діяльності: </a:t>
            </a:r>
          </a:p>
        </p:txBody>
      </p:sp>
    </p:spTree>
    <p:extLst>
      <p:ext uri="{BB962C8B-B14F-4D97-AF65-F5344CB8AC3E}">
        <p14:creationId xmlns:p14="http://schemas.microsoft.com/office/powerpoint/2010/main" xmlns="" val="389508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04864"/>
            <a:ext cx="8856984" cy="3450696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solidFill>
                  <a:schemeClr val="tx1"/>
                </a:solidFill>
              </a:rPr>
              <a:t>цивільні патрулі спільно з </a:t>
            </a:r>
            <a:r>
              <a:rPr lang="uk-UA" sz="2800" b="1" dirty="0" smtClean="0">
                <a:solidFill>
                  <a:schemeClr val="tx1"/>
                </a:solidFill>
              </a:rPr>
              <a:t>поліцією </a:t>
            </a:r>
            <a:r>
              <a:rPr lang="uk-UA" sz="2800" dirty="0" smtClean="0">
                <a:solidFill>
                  <a:schemeClr val="tx1"/>
                </a:solidFill>
              </a:rPr>
              <a:t>- знижують </a:t>
            </a:r>
            <a:r>
              <a:rPr lang="uk-UA" sz="2800" dirty="0">
                <a:solidFill>
                  <a:schemeClr val="tx1"/>
                </a:solidFill>
              </a:rPr>
              <a:t>страх перед </a:t>
            </a:r>
            <a:r>
              <a:rPr lang="uk-UA" sz="2800" dirty="0" smtClean="0">
                <a:solidFill>
                  <a:schemeClr val="tx1"/>
                </a:solidFill>
              </a:rPr>
              <a:t>кримінальними правопорушниками </a:t>
            </a:r>
            <a:r>
              <a:rPr lang="uk-UA" sz="2800" dirty="0">
                <a:solidFill>
                  <a:schemeClr val="tx1"/>
                </a:solidFill>
              </a:rPr>
              <a:t>і підтримують відчуття особистої </a:t>
            </a:r>
            <a:r>
              <a:rPr lang="uk-UA" sz="2800" dirty="0" smtClean="0">
                <a:solidFill>
                  <a:schemeClr val="tx1"/>
                </a:solidFill>
              </a:rPr>
              <a:t>безпеки;</a:t>
            </a:r>
          </a:p>
          <a:p>
            <a:pPr algn="just"/>
            <a:r>
              <a:rPr lang="uk-UA" sz="2800" b="1" dirty="0">
                <a:solidFill>
                  <a:schemeClr val="tx1"/>
                </a:solidFill>
              </a:rPr>
              <a:t>контрольні пости навколо виявлених зон підвищеної злочинної активності, особливо в нічний </a:t>
            </a:r>
            <a:r>
              <a:rPr lang="uk-UA" sz="2800" b="1" dirty="0" smtClean="0">
                <a:solidFill>
                  <a:schemeClr val="tx1"/>
                </a:solidFill>
              </a:rPr>
              <a:t>час, </a:t>
            </a:r>
            <a:r>
              <a:rPr lang="uk-UA" sz="2800" dirty="0" smtClean="0">
                <a:solidFill>
                  <a:schemeClr val="tx1"/>
                </a:solidFill>
              </a:rPr>
              <a:t>- забезпечують громадську безпеку. 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5121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Канада </a:t>
            </a:r>
            <a:r>
              <a:rPr lang="uk-UA" b="1" dirty="0">
                <a:solidFill>
                  <a:schemeClr val="tx1"/>
                </a:solidFill>
              </a:rPr>
              <a:t>широко </a:t>
            </a:r>
            <a:r>
              <a:rPr lang="uk-UA" b="1" dirty="0" smtClean="0">
                <a:solidFill>
                  <a:schemeClr val="tx1"/>
                </a:solidFill>
              </a:rPr>
              <a:t>практикує </a:t>
            </a:r>
            <a:r>
              <a:rPr lang="uk-UA" b="1" dirty="0">
                <a:solidFill>
                  <a:schemeClr val="tx1"/>
                </a:solidFill>
              </a:rPr>
              <a:t>участь громадян в </a:t>
            </a:r>
            <a:r>
              <a:rPr lang="uk-UA" b="1" dirty="0" smtClean="0">
                <a:solidFill>
                  <a:schemeClr val="tx1"/>
                </a:solidFill>
              </a:rPr>
              <a:t>патрулюванні: 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50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just"/>
            <a:r>
              <a:rPr lang="uk-UA" sz="2600" b="1" dirty="0" smtClean="0">
                <a:solidFill>
                  <a:schemeClr val="tx1"/>
                </a:solidFill>
              </a:rPr>
              <a:t>Соціальна профілактика злочинів</a:t>
            </a:r>
            <a:r>
              <a:rPr lang="uk-UA" sz="2600" dirty="0" smtClean="0">
                <a:solidFill>
                  <a:schemeClr val="tx1"/>
                </a:solidFill>
              </a:rPr>
              <a:t>, яка спрямована </a:t>
            </a:r>
            <a:r>
              <a:rPr lang="uk-UA" sz="2600" dirty="0">
                <a:solidFill>
                  <a:schemeClr val="tx1"/>
                </a:solidFill>
              </a:rPr>
              <a:t>на зміну несприятливих умов формування особистості людини, особливо мікросередовища і мікросоціальної ситуації</a:t>
            </a:r>
            <a:r>
              <a:rPr lang="uk-UA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uk-UA" sz="2600" b="1" dirty="0" smtClean="0">
                <a:solidFill>
                  <a:schemeClr val="tx1"/>
                </a:solidFill>
              </a:rPr>
              <a:t>Ситуаційна профілактика злочинів</a:t>
            </a:r>
            <a:r>
              <a:rPr lang="uk-UA" sz="2600" dirty="0" smtClean="0">
                <a:solidFill>
                  <a:schemeClr val="tx1"/>
                </a:solidFill>
              </a:rPr>
              <a:t>, яка </a:t>
            </a:r>
            <a:r>
              <a:rPr lang="uk-UA" sz="2600" dirty="0">
                <a:solidFill>
                  <a:schemeClr val="tx1"/>
                </a:solidFill>
              </a:rPr>
              <a:t>виходить з того, що окремі категорії </a:t>
            </a:r>
            <a:r>
              <a:rPr lang="uk-UA" sz="2600" dirty="0" smtClean="0">
                <a:solidFill>
                  <a:schemeClr val="tx1"/>
                </a:solidFill>
              </a:rPr>
              <a:t>кримінальних </a:t>
            </a:r>
            <a:r>
              <a:rPr lang="uk-UA" sz="2600" dirty="0">
                <a:solidFill>
                  <a:schemeClr val="tx1"/>
                </a:solidFill>
              </a:rPr>
              <a:t>діянь відбуваються при певних обставинах, в певний час і певних місцях. Сама ситуація стимулює і провокує певні види </a:t>
            </a:r>
            <a:r>
              <a:rPr lang="uk-UA" sz="2600" dirty="0" smtClean="0">
                <a:solidFill>
                  <a:schemeClr val="tx1"/>
                </a:solidFill>
              </a:rPr>
              <a:t>кримінальних правопорушень </a:t>
            </a:r>
            <a:r>
              <a:rPr lang="uk-UA" sz="2600" dirty="0">
                <a:solidFill>
                  <a:schemeClr val="tx1"/>
                </a:solidFill>
              </a:rPr>
              <a:t>(вуличні бійки у </a:t>
            </a:r>
            <a:r>
              <a:rPr lang="uk-UA" sz="2600" dirty="0" smtClean="0">
                <a:solidFill>
                  <a:schemeClr val="tx1"/>
                </a:solidFill>
              </a:rPr>
              <a:t>кінотеатрах </a:t>
            </a:r>
            <a:r>
              <a:rPr lang="uk-UA" sz="2600" dirty="0">
                <a:solidFill>
                  <a:schemeClr val="tx1"/>
                </a:solidFill>
              </a:rPr>
              <a:t>і розважальних </a:t>
            </a:r>
            <a:r>
              <a:rPr lang="uk-UA" sz="2600" dirty="0" smtClean="0">
                <a:solidFill>
                  <a:schemeClr val="tx1"/>
                </a:solidFill>
              </a:rPr>
              <a:t>закладах, </a:t>
            </a:r>
            <a:r>
              <a:rPr lang="uk-UA" sz="2600" dirty="0">
                <a:solidFill>
                  <a:schemeClr val="tx1"/>
                </a:solidFill>
              </a:rPr>
              <a:t>зґвалтування в парках, </a:t>
            </a:r>
            <a:r>
              <a:rPr lang="uk-UA" sz="2600" dirty="0" smtClean="0">
                <a:solidFill>
                  <a:schemeClr val="tx1"/>
                </a:solidFill>
              </a:rPr>
              <a:t>скверах тощо). Така профілактика зводиться до протидії </a:t>
            </a:r>
            <a:r>
              <a:rPr lang="uk-UA" sz="2600" dirty="0">
                <a:solidFill>
                  <a:schemeClr val="tx1"/>
                </a:solidFill>
              </a:rPr>
              <a:t>та припинення </a:t>
            </a:r>
            <a:r>
              <a:rPr lang="uk-UA" sz="2600" dirty="0" smtClean="0">
                <a:solidFill>
                  <a:schemeClr val="tx1"/>
                </a:solidFill>
              </a:rPr>
              <a:t>кримінальних правопорушень.</a:t>
            </a:r>
            <a:endParaRPr lang="uk-UA" sz="2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5212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Країни </a:t>
            </a:r>
            <a:r>
              <a:rPr lang="uk-UA" sz="3600" b="1" dirty="0">
                <a:solidFill>
                  <a:schemeClr val="tx1"/>
                </a:solidFill>
              </a:rPr>
              <a:t>- </a:t>
            </a:r>
            <a:r>
              <a:rPr lang="uk-UA" sz="3600" b="1" dirty="0" smtClean="0">
                <a:solidFill>
                  <a:schemeClr val="tx1"/>
                </a:solidFill>
              </a:rPr>
              <a:t>члени </a:t>
            </a:r>
            <a:r>
              <a:rPr lang="uk-UA" sz="3600" b="1" dirty="0">
                <a:solidFill>
                  <a:schemeClr val="tx1"/>
                </a:solidFill>
              </a:rPr>
              <a:t>Європейського Союзу виділяють два рівня </a:t>
            </a:r>
            <a:r>
              <a:rPr lang="uk-UA" sz="3600" b="1" dirty="0" smtClean="0">
                <a:solidFill>
                  <a:schemeClr val="tx1"/>
                </a:solidFill>
              </a:rPr>
              <a:t>профілактики </a:t>
            </a:r>
            <a:r>
              <a:rPr lang="uk-UA" sz="3600" b="1" dirty="0">
                <a:solidFill>
                  <a:schemeClr val="tx1"/>
                </a:solidFill>
              </a:rPr>
              <a:t>злочинів:</a:t>
            </a:r>
          </a:p>
        </p:txBody>
      </p:sp>
    </p:spTree>
    <p:extLst>
      <p:ext uri="{BB962C8B-B14F-4D97-AF65-F5344CB8AC3E}">
        <p14:creationId xmlns:p14="http://schemas.microsoft.com/office/powerpoint/2010/main" xmlns="" val="2984260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3871</Words>
  <Application>Microsoft Office PowerPoint</Application>
  <PresentationFormat>Экран (4:3)</PresentationFormat>
  <Paragraphs>274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Тема: Теорія запобігання злочинності</vt:lpstr>
      <vt:lpstr>Слайд 2</vt:lpstr>
      <vt:lpstr>Рекомендована література:</vt:lpstr>
      <vt:lpstr>Рекомендована література:</vt:lpstr>
      <vt:lpstr>Рекомендована література:</vt:lpstr>
      <vt:lpstr>1. Зарубіжний досвід запобігання злочинності.</vt:lpstr>
      <vt:lpstr>США мають три моделі превентивної діяльності: </vt:lpstr>
      <vt:lpstr>Канада широко практикує участь громадян в патрулюванні: </vt:lpstr>
      <vt:lpstr>Країни - члени Європейського Союзу виділяють два рівня профілактики злочинів:</vt:lpstr>
      <vt:lpstr>Великобританія розробила мінімальні стандарти кримінальної безпеки,</vt:lpstr>
      <vt:lpstr>Німеччина виділяє:</vt:lpstr>
      <vt:lpstr>Для координації діяльності з профілактики кримінальних правопорушень у багатьох країнах створені відповідні органи (наприклад, національні ради). Основними їх функціями є: </vt:lpstr>
      <vt:lpstr>Розвинені країни світу широко використовують заходи і засоби профілактики кримінальних правопорушень на різних рівнях:</vt:lpstr>
      <vt:lpstr>Поліція у Західній Європі та США широко використовує заходи і засоби віктимологічної профілактики кримінальних правопорушень :</vt:lpstr>
      <vt:lpstr>Слайд 15</vt:lpstr>
      <vt:lpstr>У Західній Європі та США величезна увага приділяється превентивним заходам, спрямованим на попередження насильства в суспільстві. Так, Адміністрація Президента США прийняла федеральну програму морального оздоровлення американського суспільства. Основними елементами цієї програми є:</vt:lpstr>
      <vt:lpstr>Слайд 17</vt:lpstr>
      <vt:lpstr>Слайд 18</vt:lpstr>
      <vt:lpstr>Слайд 19</vt:lpstr>
      <vt:lpstr>Слайд 20</vt:lpstr>
      <vt:lpstr>Слайд 21</vt:lpstr>
      <vt:lpstr>Запобігання злочинності може трактуватися :</vt:lpstr>
      <vt:lpstr>Слайд 23</vt:lpstr>
      <vt:lpstr>Слайд 24</vt:lpstr>
      <vt:lpstr>Види (рівні) запобігання злочинності :</vt:lpstr>
      <vt:lpstr>Слайд 26</vt:lpstr>
      <vt:lpstr>Слайд 27</vt:lpstr>
      <vt:lpstr>Слайд 28</vt:lpstr>
      <vt:lpstr>У загальносоціальній системі профілактики є основним напрям - профілактика антигромадської (кримінальної) поведінки, який поділяється  на  такі напрями:</vt:lpstr>
      <vt:lpstr>Основними цілями й завданнями моральної профілактики є: </vt:lpstr>
      <vt:lpstr>Систему профілактики злочинності утворюють:</vt:lpstr>
      <vt:lpstr>Основні функції профілактики злочинів:</vt:lpstr>
      <vt:lpstr>Основні цілі профілактики злочинності:</vt:lpstr>
      <vt:lpstr>Основні завдання профілактики злочинів:</vt:lpstr>
      <vt:lpstr>Принципи профілактики злочинності: </vt:lpstr>
      <vt:lpstr>Слайд 36</vt:lpstr>
      <vt:lpstr> Рівні профілактики кримінальних правопорушень (за О.М. Яковлевим):</vt:lpstr>
      <vt:lpstr>Поділ профілактики кримінальних правопорушень (за Г. А. Аванесов):</vt:lpstr>
      <vt:lpstr>Поділ профілактики школою кримінології НАВС:</vt:lpstr>
      <vt:lpstr>Загальносоціальна профілактика злочинності - комплекс перспективних соціально-економічних і культурно-виховних заходів, спрямованих на подальший розвиток та вдосконалення суспільних відносин і усунення або нейтралізацію разом з тим причин та умов злочинності. </vt:lpstr>
      <vt:lpstr>Спеціально-кримінологічна профілактика злочинності - сукупність заходів спеціально направлених і цілеспрямованих на боротьбу зі злочинністю, які здійснюються органами, підприємствами, організаціями, установами, що мають функції, закріплені у нормативно-правових актах, пов’язані з цією боротьбою. </vt:lpstr>
      <vt:lpstr>Індивідуальна профілактика злочинності  -  система цілеспрямованого, організованого, з урахуванням педагогічних вимог виховного впливу на свідомість, почуття, волю особи, що профілактується, з метою усунення, нейтралізації, блокування у неї негативних і, одночасно, формування позитивних якостей, стереотипів і звичок законослухняної поведінки. </vt:lpstr>
      <vt:lpstr>Види індивідуальної профілактики злочинності (залежно від стадії ґенезу особи кримінального правопорушника) : </vt:lpstr>
      <vt:lpstr>Методи профілактики злочинності:</vt:lpstr>
      <vt:lpstr>Основними формами профілактичної діяльності Національної поліції України є:</vt:lpstr>
      <vt:lpstr>Слайд 46</vt:lpstr>
      <vt:lpstr>Об’єкт профілактичної діяльності – це окремі або сукупність різних (за ґенезою, сферою, формами та інтенсивністю прояви) негативних явищ та процесів реальної дійсності матеріального чи духовного характеру, що призводять до виникнення причин і умов, що сприяють вчиненню кримінальних провопорушень. </vt:lpstr>
      <vt:lpstr>Об’єкти профілактики: </vt:lpstr>
      <vt:lpstr>      Суб’єктами профілактики злочинності є державні органи, органи виконавчої влади, адміністрації державних, колективних та приватних підприємств, установ, організацій, громадські організації й утворення, приватні розшукові та охоронні установи, соціальні групи, службові особи та окремі громадяни, які здійснюють таку діяльність, і на яких законом покладено завдання і функції щодо виявлення, усунення, послаблення, нейтралізації причин і умов, що сприяють існуванню і розповсюдженню злочинності в цілому, її окремих видів та вчиненню кримінальних правопорушень. </vt:lpstr>
      <vt:lpstr>Слайд 50</vt:lpstr>
      <vt:lpstr>Класифікація профілактичних заходів за наступними критеріями: </vt:lpstr>
      <vt:lpstr>За соціальним рівнем профілактичної діяльності заходи поділяються на: </vt:lpstr>
      <vt:lpstr>За об'ємом  профілактичної діяльності заходи поділяються на:</vt:lpstr>
      <vt:lpstr>За територіальним масштабом  здійснення профілактичні заходи поділяються:</vt:lpstr>
      <vt:lpstr>За конкретним змістом розрізняють такі заходи профілактики: </vt:lpstr>
      <vt:lpstr>Дякуємо за увагу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Теорія запобігання злочинності</dc:title>
  <dc:creator>edik</dc:creator>
  <cp:lastModifiedBy>Татьяна</cp:lastModifiedBy>
  <cp:revision>62</cp:revision>
  <dcterms:created xsi:type="dcterms:W3CDTF">2020-06-16T05:56:18Z</dcterms:created>
  <dcterms:modified xsi:type="dcterms:W3CDTF">2020-07-20T18:18:56Z</dcterms:modified>
</cp:coreProperties>
</file>