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7" r:id="rId2"/>
    <p:sldId id="260" r:id="rId3"/>
    <p:sldId id="259" r:id="rId4"/>
    <p:sldId id="311" r:id="rId5"/>
    <p:sldId id="314" r:id="rId6"/>
    <p:sldId id="315" r:id="rId7"/>
    <p:sldId id="32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7" r:id="rId19"/>
    <p:sldId id="278" r:id="rId20"/>
    <p:sldId id="284" r:id="rId21"/>
    <p:sldId id="316" r:id="rId22"/>
    <p:sldId id="317" r:id="rId23"/>
    <p:sldId id="318" r:id="rId24"/>
    <p:sldId id="319" r:id="rId25"/>
    <p:sldId id="291" r:id="rId26"/>
    <p:sldId id="321" r:id="rId27"/>
    <p:sldId id="293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279" r:id="rId37"/>
    <p:sldId id="281" r:id="rId38"/>
    <p:sldId id="330" r:id="rId39"/>
    <p:sldId id="331" r:id="rId40"/>
    <p:sldId id="302" r:id="rId41"/>
    <p:sldId id="264" r:id="rId42"/>
    <p:sldId id="265" r:id="rId43"/>
    <p:sldId id="337" r:id="rId44"/>
    <p:sldId id="338" r:id="rId45"/>
    <p:sldId id="262" r:id="rId46"/>
    <p:sldId id="263" r:id="rId47"/>
    <p:sldId id="303" r:id="rId48"/>
    <p:sldId id="304" r:id="rId49"/>
    <p:sldId id="305" r:id="rId50"/>
    <p:sldId id="306" r:id="rId51"/>
    <p:sldId id="332" r:id="rId52"/>
    <p:sldId id="333" r:id="rId53"/>
    <p:sldId id="334" r:id="rId54"/>
    <p:sldId id="335" r:id="rId55"/>
    <p:sldId id="336" r:id="rId56"/>
    <p:sldId id="312" r:id="rId57"/>
    <p:sldId id="313" r:id="rId58"/>
    <p:sldId id="258" r:id="rId5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A460-8555-4667-9493-054798BC845E}" type="datetimeFigureOut">
              <a:rPr lang="x-none" smtClean="0"/>
              <a:pPr/>
              <a:t>15.07.2020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BAD1-F488-4905-9AED-3167C0C0D48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9781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u-RU" smtClean="0">
                <a:solidFill>
                  <a:srgbClr val="545454"/>
                </a:solidFill>
              </a:rPr>
              <a:pPr/>
              <a:t>1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34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а" descr="Карта Северной Америки"/>
          <p:cNvSpPr>
            <a:spLocks noEditPoints="1"/>
          </p:cNvSpPr>
          <p:nvPr/>
        </p:nvSpPr>
        <p:spPr bwMode="auto">
          <a:xfrm>
            <a:off x="4474741" y="3175"/>
            <a:ext cx="771726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931" y="1828801"/>
            <a:ext cx="9756140" cy="3048001"/>
          </a:xfrm>
        </p:spPr>
        <p:txBody>
          <a:bodyPr rtlCol="0">
            <a:normAutofit/>
          </a:bodyPr>
          <a:lstStyle>
            <a:lvl1pPr>
              <a:defRPr sz="33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933" y="5029200"/>
            <a:ext cx="7850644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154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A98A9F-DAAE-4609-8F70-2472A4F0596B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5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545454"/>
                </a:solidFill>
              </a:rPr>
              <a:t>Добавить нижний колонтитул</a:t>
            </a:r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133794F-F1B3-4559-A86E-1D3DBDE78770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3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685800"/>
            <a:ext cx="213487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931" y="685800"/>
            <a:ext cx="7418069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76B045-5FC5-4A23-9F60-552EDFEE69B1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14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2021-0B2D-4CC5-B2FB-E1CC4749D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33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CDDB-BAE2-4268-A485-7730620DC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7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89C0BF-35F7-4BB0-B9E5-CCEE3BEF67E7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93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3" y="3429002"/>
            <a:ext cx="9756140" cy="2362199"/>
          </a:xfrm>
        </p:spPr>
        <p:txBody>
          <a:bodyPr rtlCol="0" anchor="b">
            <a:normAutofit/>
          </a:bodyPr>
          <a:lstStyle>
            <a:lvl1pPr algn="l">
              <a:defRPr sz="3301" b="0" cap="all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467" y="685803"/>
            <a:ext cx="7855108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7BC25E-DD41-4F7E-B5AA-D994CCEB4C8C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96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0" cy="4343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4111" y="1828800"/>
            <a:ext cx="4709960" cy="4343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723F60-36A0-4F08-85A2-76913E21A348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70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931" y="1828801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931" y="2743202"/>
            <a:ext cx="4710387" cy="342899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3685" y="1828801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3685" y="2743202"/>
            <a:ext cx="4710387" cy="342899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32D717-7E58-448E-9649-2FFF7AB7B094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53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0BA312-53BF-4077-8BC8-53F4A070F6B2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19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B5402E-3ABE-4B65-95D1-8FE2124B27B6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9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93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3001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93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E83013-9E4A-44CE-8C80-B55D145D6D9E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2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93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3001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7342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93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545454"/>
                </a:solidFill>
              </a:rPr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5064FC-7318-4144-ABBD-521854216DF2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5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3" y="274638"/>
            <a:ext cx="97561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933" y="1828800"/>
            <a:ext cx="975614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9152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>
                <a:solidFill>
                  <a:srgbClr val="545454"/>
                </a:solidFill>
              </a:rPr>
              <a:t>Добавить нижний колонтитул</a:t>
            </a:r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3937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3133794F-F1B3-4559-A86E-1D3DBDE78770}" type="datetime1">
              <a:rPr lang="ru-RU" smtClean="0">
                <a:solidFill>
                  <a:srgbClr val="545454"/>
                </a:solidFill>
              </a:rPr>
              <a:pPr/>
              <a:t>15.07.2020</a:t>
            </a:fld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87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001" kern="1200" cap="all" baseline="0">
          <a:solidFill>
            <a:schemeClr val="tx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1%80%D0%B5%D0%B2%D0%BD%D0%B5%D0%B3%D1%80%D0%B5%D1%87%D0%B5%D1%81%D0%BA%D0%B0%D1%8F_%D1%84%D0%B8%D0%BB%D0%BE%D1%81%D0%BE%D1%84%D0%B8%D1%8F" TargetMode="External"/><Relationship Id="rId3" Type="http://schemas.openxmlformats.org/officeDocument/2006/relationships/hyperlink" Target="http://ru.wikipedia.org/wiki/%D0%90%D0%B1%D0%B4%D0%B5%D1%80%D1%8B" TargetMode="External"/><Relationship Id="rId7" Type="http://schemas.openxmlformats.org/officeDocument/2006/relationships/hyperlink" Target="http://ru.wikipedia.org/wiki/%D0%95%D0%B2%D1%80%D0%BE%D0%BF%D0%B5%D0%B9%D1%81%D0%BA%D0%B0%D1%8F_%D1%84%D0%B8%D0%BB%D0%BE%D1%81%D0%BE%D1%84%D0%B8%D1%8F" TargetMode="External"/><Relationship Id="rId2" Type="http://schemas.openxmlformats.org/officeDocument/2006/relationships/hyperlink" Target="http://ru.wikipedia.org/wiki/460_%D0%B3%D0%BE%D0%B4_%D0%B4%D0%BE_%D0%BD._%D1%8D.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90%D1%82%D0%BE%D0%BC%D0%B8%D0%B7%D0%BC" TargetMode="External"/><Relationship Id="rId5" Type="http://schemas.openxmlformats.org/officeDocument/2006/relationships/hyperlink" Target="http://ru.wikipedia.org/wiki/%D0%92%D0%B8%D0%BA%D0%B8%D0%BF%D0%B5%D0%B4%D0%B8%D1%8F:%D0%A1%D1%81%D1%8B%D0%BB%D0%BA%D0%B8_%D0%BD%D0%B0_%D0%B8%D1%81%D1%82%D0%BE%D1%87%D0%BD%D0%B8%D0%BA%D0%B8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ru.wikipedia.org/wiki/370_%D0%B3%D0%BE%D0%B4_%D0%B4%D0%BE_%D0%BD._%D1%8D." TargetMode="External"/><Relationship Id="rId9" Type="http://schemas.openxmlformats.org/officeDocument/2006/relationships/hyperlink" Target="http://ru.wikipedia.org/wiki/%D0%9D%D0%B0%D1%82%D1%83%D1%80%D1%84%D0%B8%D0%BB%D0%BE%D1%81%D0%BE%D1%84%D0%B8%D1%8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ru.wikipedia.org/wiki/%D0%9A%D0%B8%D0%BD%D0%B8%D0%BA%D0%B8" TargetMode="External"/><Relationship Id="rId3" Type="http://schemas.openxmlformats.org/officeDocument/2006/relationships/hyperlink" Target="http://uk.wikipedia.org/wiki/%D0%90%D1%81%D0%BA%D0%B5%D1%82%D0%B8%D0%B7%D0%BC" TargetMode="External"/><Relationship Id="rId7" Type="http://schemas.openxmlformats.org/officeDocument/2006/relationships/hyperlink" Target="http://uk.wikipedia.org/wiki/%D0%9B%D0%BE%D0%B3%D1%96%D0%BA%D0%B0" TargetMode="External"/><Relationship Id="rId12" Type="http://schemas.openxmlformats.org/officeDocument/2006/relationships/hyperlink" Target="http://ru.wikipedia.org/wiki/323_%D0%B3%D0%BE%D0%B4_%D0%B4%D0%BE_%D0%BD._%D1%8D." TargetMode="External"/><Relationship Id="rId2" Type="http://schemas.openxmlformats.org/officeDocument/2006/relationships/hyperlink" Target="http://uk.wikipedia.org/wiki/%D0%9A%D1%96%D0%BD%D1%96%D0%BA%D0%B8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B%D1%96%D1%82%D0%B5%D1%80%D0%B0%D1%82%D1%83%D1%80%D0%B0" TargetMode="External"/><Relationship Id="rId11" Type="http://schemas.openxmlformats.org/officeDocument/2006/relationships/hyperlink" Target="http://ru.wikipedia.org/wiki/10_%D0%B8%D1%8E%D0%BD%D1%8F" TargetMode="External"/><Relationship Id="rId5" Type="http://schemas.openxmlformats.org/officeDocument/2006/relationships/hyperlink" Target="http://uk.wikipedia.org/wiki/%D0%9C%D0%BE%D0%B2%D0%B0" TargetMode="External"/><Relationship Id="rId10" Type="http://schemas.openxmlformats.org/officeDocument/2006/relationships/hyperlink" Target="http://ru.wikipedia.org/wiki/%D0%A1%D0%B8%D0%BD%D0%BE%D0%BF" TargetMode="External"/><Relationship Id="rId4" Type="http://schemas.openxmlformats.org/officeDocument/2006/relationships/hyperlink" Target="http://uk.wikipedia.org/wiki/%D0%95%D1%82%D0%B8%D0%BA%D0%B0" TargetMode="External"/><Relationship Id="rId9" Type="http://schemas.openxmlformats.org/officeDocument/2006/relationships/hyperlink" Target="http://ru.wikipedia.org/wiki/412_%D0%B4%D0%BE_%D0%BD._%D1%8D." TargetMode="External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96%D0%BB%D0%BE%D1%81%D0%BE%D1%84" TargetMode="External"/><Relationship Id="rId13" Type="http://schemas.openxmlformats.org/officeDocument/2006/relationships/hyperlink" Target="http://ru.wikipedia.org/wiki/%D0%A0%D0%B8%D0%BC%D1%81%D0%BA%D0%BE%D0%B5_%D0%BF%D1%80%D0%B0%D0%B2%D0%BE" TargetMode="External"/><Relationship Id="rId3" Type="http://schemas.openxmlformats.org/officeDocument/2006/relationships/hyperlink" Target="http://uk.wikipedia.org/wiki/1225" TargetMode="External"/><Relationship Id="rId7" Type="http://schemas.openxmlformats.org/officeDocument/2006/relationships/hyperlink" Target="http://uk.wikipedia.org/w/index.php?title=%D0%A4%D0%BE%D1%81%D1%81%D0%B0%D0%BD%D0%BE%D0%B2%D0%B0&amp;action=edit&amp;redlink=1" TargetMode="External"/><Relationship Id="rId12" Type="http://schemas.openxmlformats.org/officeDocument/2006/relationships/hyperlink" Target="http://ru.wikipedia.org/wiki/%D0%A6%D0%B5%D1%80%D0%BA%D0%BE%D0%B2%D1%8C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274" TargetMode="External"/><Relationship Id="rId11" Type="http://schemas.openxmlformats.org/officeDocument/2006/relationships/hyperlink" Target="http://ru.wikipedia.org/wiki/XV_%D0%B2%D0%B5%D0%BA" TargetMode="External"/><Relationship Id="rId5" Type="http://schemas.openxmlformats.org/officeDocument/2006/relationships/hyperlink" Target="http://uk.wikipedia.org/wiki/7_%D0%B1%D0%B5%D1%80%D0%B5%D0%B7%D0%BD%D1%8F" TargetMode="External"/><Relationship Id="rId15" Type="http://schemas.openxmlformats.org/officeDocument/2006/relationships/hyperlink" Target="http://ru.wikipedia.org/wiki/%D0%A4%D0%BE%D0%BC%D0%B0_%D0%90%D0%BA%D0%B2%D0%B8%D0%BD%D1%81%D0%BA%D0%B8%D0%B9" TargetMode="External"/><Relationship Id="rId10" Type="http://schemas.openxmlformats.org/officeDocument/2006/relationships/hyperlink" Target="http://ru.wikipedia.org/wiki/%D0%A1%D1%80%D0%B5%D0%B4%D0%BD%D0%B8%D0%B5_%D0%B2%D0%B5%D0%BA%D0%B0" TargetMode="External"/><Relationship Id="rId4" Type="http://schemas.openxmlformats.org/officeDocument/2006/relationships/hyperlink" Target="http://uk.wikipedia.org/wiki/%D0%86%D1%82%D0%B0%D0%BB%D1%96%D1%8F" TargetMode="External"/><Relationship Id="rId9" Type="http://schemas.openxmlformats.org/officeDocument/2006/relationships/hyperlink" Target="http://uk.wikipedia.org/wiki/%D0%A2%D0%B5%D0%BE%D0%BB%D0%BE%D0%B3" TargetMode="External"/><Relationship Id="rId14" Type="http://schemas.openxmlformats.org/officeDocument/2006/relationships/hyperlink" Target="http://ru.wikipedia.org/wiki/%D0%90%D0%BD%D1%82%D0%B8%D1%87%D0%BD%D0%BE%D1%81%D1%82%D1%8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E%D0%BC%D0%B0%D1%81_%D0%9C%D0%BE%D1%80" TargetMode="External"/><Relationship Id="rId3" Type="http://schemas.openxmlformats.org/officeDocument/2006/relationships/hyperlink" Target="http://uk.wikipedia.org/wiki/1478" TargetMode="External"/><Relationship Id="rId7" Type="http://schemas.openxmlformats.org/officeDocument/2006/relationships/hyperlink" Target="http://uk.wikipedia.org/wiki/1535" TargetMode="External"/><Relationship Id="rId2" Type="http://schemas.openxmlformats.org/officeDocument/2006/relationships/hyperlink" Target="http://uk.wikipedia.org/wiki/7_%D0%BB%D1%8E%D1%82%D0%BE%D0%B3%D0%B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6_%D0%BB%D0%B8%D0%BF%D0%BD%D1%8F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uk.wikipedia.org/wiki/%D0%9B%D0%BE%D0%BD%D0%B4%D0%BE%D0%BD" TargetMode="External"/><Relationship Id="rId10" Type="http://schemas.openxmlformats.org/officeDocument/2006/relationships/hyperlink" Target="http://ru.wikipedia.org/wiki/%D0%AD%D0%BA%D0%BE%D0%BD%D0%BE%D0%BC%D0%B8%D0%BA%D0%B0" TargetMode="External"/><Relationship Id="rId4" Type="http://schemas.openxmlformats.org/officeDocument/2006/relationships/hyperlink" Target="http://uk.wikipedia.org/wiki/%D0%90%D0%BD%D0%B3%D0%BB%D1%96%D1%8F" TargetMode="External"/><Relationship Id="rId9" Type="http://schemas.openxmlformats.org/officeDocument/2006/relationships/hyperlink" Target="http://ru.wikipedia.org/wiki/%D0%A3%D1%82%D0%BE%D0%BF%D0%B8%D1%8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8_%D0%B6%D0%BE%D0%B2%D1%82%D0%BD%D1%8F" TargetMode="External"/><Relationship Id="rId13" Type="http://schemas.openxmlformats.org/officeDocument/2006/relationships/hyperlink" Target="http://uk.wikipedia.org/wiki/%D0%9C%D0%B5%D1%82%D0%B0%D1%84%D1%96%D0%B7%D0%B8%D0%BA%D0%B0" TargetMode="External"/><Relationship Id="rId18" Type="http://schemas.openxmlformats.org/officeDocument/2006/relationships/hyperlink" Target="http://uk.wikipedia.org/wiki/%D0%A2%D0%B0%D0%B1%D1%83%D0%BB%D0%B0_%D1%80%D0%B0%D1%81%D0%B0" TargetMode="External"/><Relationship Id="rId3" Type="http://schemas.openxmlformats.org/officeDocument/2006/relationships/hyperlink" Target="http://uk.wikipedia.org/wiki/29_%D1%81%D0%B5%D1%80%D0%BF%D0%BD%D1%8F" TargetMode="External"/><Relationship Id="rId21" Type="http://schemas.openxmlformats.org/officeDocument/2006/relationships/hyperlink" Target="http://ru.wikipedia.org/wiki/%D0%9B%D0%BE%D0%BA%D0%BA,_%D0%94%D0%B6%D0%BE%D0%BD" TargetMode="External"/><Relationship Id="rId7" Type="http://schemas.openxmlformats.org/officeDocument/2006/relationships/hyperlink" Target="http://uk.wikipedia.org/wiki/%D0%90%D0%BD%D0%B3%D0%BB%D1%96%D1%8F" TargetMode="External"/><Relationship Id="rId12" Type="http://schemas.openxmlformats.org/officeDocument/2006/relationships/hyperlink" Target="http://uk.wikipedia.org/wiki/%D0%A1%D1%83%D1%81%D0%BF%D1%96%D0%BB%D1%8C%D0%BD%D0%B0_%D1%83%D0%B3%D0%BE%D0%B4%D0%B0" TargetMode="External"/><Relationship Id="rId17" Type="http://schemas.openxmlformats.org/officeDocument/2006/relationships/hyperlink" Target="http://uk.wikipedia.org/wiki/%D0%9E%D1%81%D0%B2%D1%96%D1%82%D0%B0" TargetMode="External"/><Relationship Id="rId2" Type="http://schemas.openxmlformats.org/officeDocument/2006/relationships/hyperlink" Target="http://uk.wikipedia.org/w/index.php?title=%D0%A4%D1%96%D0%BB%D0%BE%D1%81%D0%BE%D1%84%D1%96%D1%8F_XVII_%D1%81%D1%82%D0%BE%D0%BB%D1%96%D1%82%D1%82%D1%8F&amp;action=edit&amp;redlink=1" TargetMode="External"/><Relationship Id="rId16" Type="http://schemas.openxmlformats.org/officeDocument/2006/relationships/hyperlink" Target="http://uk.wikipedia.org/w/index.php?title=%D0%A4%D1%96%D0%BB%D0%BE%D1%81%D0%BE%D1%84%D1%96%D1%8F_%D0%B4%D1%83%D0%BC%D0%BA%D0%B8&amp;action=edit&amp;redlink=1" TargetMode="External"/><Relationship Id="rId20" Type="http://schemas.openxmlformats.org/officeDocument/2006/relationships/hyperlink" Target="http://uk.wikipedia.org/wiki/%D0%92%D0%BB%D0%B0%D1%81%D0%BD%D1%96%D1%81%D1%82%D1%8C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A1%D0%BE%D0%BC%D0%B5%D1%80%D1%81%D0%B5%D1%82" TargetMode="External"/><Relationship Id="rId11" Type="http://schemas.openxmlformats.org/officeDocument/2006/relationships/hyperlink" Target="http://uk.wikipedia.org/wiki/%D0%95%D0%BC%D0%BF%D1%96%D1%80%D0%B8%D0%B7%D0%BC" TargetMode="External"/><Relationship Id="rId5" Type="http://schemas.openxmlformats.org/officeDocument/2006/relationships/hyperlink" Target="http://uk.wikipedia.org/w/index.php?title=%D0%A0%D1%96%D0%BD%D2%91%D1%82%D0%BE%D0%BD&amp;action=edit&amp;redlink=1" TargetMode="External"/><Relationship Id="rId15" Type="http://schemas.openxmlformats.org/officeDocument/2006/relationships/hyperlink" Target="http://uk.wikipedia.org/wiki/%D0%9F%D0%BE%D0%BB%D1%96%D1%82%D0%B8%D1%87%D0%BD%D0%B0_%D1%84%D1%96%D0%BB%D0%BE%D1%81%D0%BE%D1%84%D1%96%D1%8F" TargetMode="External"/><Relationship Id="rId10" Type="http://schemas.openxmlformats.org/officeDocument/2006/relationships/hyperlink" Target="http://uk.wikipedia.org/wiki/%D0%95%D1%81%D1%81%D0%B5%D0%BA%D1%81" TargetMode="External"/><Relationship Id="rId19" Type="http://schemas.openxmlformats.org/officeDocument/2006/relationships/hyperlink" Target="http://uk.wikipedia.org/wiki/%D0%A1%D0%B2%D0%BE%D0%B1%D0%BE%D0%B4%D0%B0" TargetMode="External"/><Relationship Id="rId4" Type="http://schemas.openxmlformats.org/officeDocument/2006/relationships/hyperlink" Target="http://uk.wikipedia.org/wiki/1632" TargetMode="External"/><Relationship Id="rId9" Type="http://schemas.openxmlformats.org/officeDocument/2006/relationships/hyperlink" Target="http://uk.wikipedia.org/wiki/1704" TargetMode="External"/><Relationship Id="rId14" Type="http://schemas.openxmlformats.org/officeDocument/2006/relationships/hyperlink" Target="http://uk.wikipedia.org/wiki/%D0%95%D0%BF%D1%96%D1%81%D1%82%D0%B5%D0%BC%D0%BE%D0%BB%D0%BE%D0%B3%D1%96%D1%8F" TargetMode="External"/><Relationship Id="rId2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5%D1%81%D0%BF%D1%83%D0%B1%D0%BB%D1%96%D0%BA%D0%B0_%D0%9E%D0%B1'%D1%94%D0%B4%D0%BD%D0%B0%D0%BD%D0%B8%D1%85_%D0%BF%D1%80%D0%BE%D0%B2%D1%96%D0%BD%D1%86%D1%96%D0%B9" TargetMode="External"/><Relationship Id="rId3" Type="http://schemas.openxmlformats.org/officeDocument/2006/relationships/hyperlink" Target="http://uk.wikipedia.org/wiki/1583" TargetMode="External"/><Relationship Id="rId7" Type="http://schemas.openxmlformats.org/officeDocument/2006/relationships/hyperlink" Target="http://uk.wikipedia.org/wiki/%D0%A0%D0%BE%D1%81%D1%82%D0%BE%D0%BA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uk.wikipedia.org/wiki/10_%D0%BA%D0%B2%D1%96%D1%82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645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uk.wikipedia.org/wiki/28_%D1%81%D0%B5%D1%80%D0%BF%D0%BD%D1%8F" TargetMode="External"/><Relationship Id="rId10" Type="http://schemas.openxmlformats.org/officeDocument/2006/relationships/hyperlink" Target="http://uk.wikipedia.org/w/index.php?title=%D0%AE%D1%80%D0%B8%D1%81%D1%82,_%D0%BF%D0%B8%D1%81%D1%8C%D0%BC%D0%B5%D0%BD%D0%BD%D0%B8%D0%BA,_%D0%B4%D0%B5%D1%80%D0%B6%D0%B0%D0%B2%D0%BD%D0%B8%D0%B9_%D0%B4%D1%96%D1%8F%D1%87&amp;action=edit&amp;redlink=1" TargetMode="External"/><Relationship Id="rId4" Type="http://schemas.openxmlformats.org/officeDocument/2006/relationships/hyperlink" Target="http://uk.wikipedia.org/wiki/%D0%94%D0%B5%D0%BB%D1%84%D1%82" TargetMode="External"/><Relationship Id="rId9" Type="http://schemas.openxmlformats.org/officeDocument/2006/relationships/hyperlink" Target="http://uk.wikipedia.org/wiki/%D0%9C%D1%96%D0%B6%D0%BD%D0%B0%D1%80%D0%BE%D0%B4%D0%BD%D0%B5_%D0%BF%D1%80%D0%B0%D0%B2%D0%B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679" TargetMode="External"/><Relationship Id="rId3" Type="http://schemas.openxmlformats.org/officeDocument/2006/relationships/hyperlink" Target="http://uk.wikipedia.org/wiki/1588" TargetMode="External"/><Relationship Id="rId7" Type="http://schemas.openxmlformats.org/officeDocument/2006/relationships/hyperlink" Target="http://uk.wikipedia.org/wiki/4_%D0%B3%D1%80%D1%83%D0%B4%D0%BD%D1%8F" TargetMode="External"/><Relationship Id="rId2" Type="http://schemas.openxmlformats.org/officeDocument/2006/relationships/hyperlink" Target="http://uk.wikipedia.org/wiki/5_%D0%BA%D0%B2%D1%96%D1%82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0%D0%BD%D0%B3%D0%BB%D1%96%D1%8F" TargetMode="External"/><Relationship Id="rId5" Type="http://schemas.openxmlformats.org/officeDocument/2006/relationships/hyperlink" Target="http://uk.wikipedia.org/w/index.php?title=%D0%92%D1%96%D0%BB%D1%88%D0%B8%D1%80&amp;action=edit&amp;redlink=1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uk.wikipedia.org/w/index.php?title=%D0%9C%D0%B0%D0%BB%D0%BC%D1%81%D0%B1%D0%B5%D1%80%D1%96&amp;action=edit&amp;redlink=1" TargetMode="External"/><Relationship Id="rId9" Type="http://schemas.openxmlformats.org/officeDocument/2006/relationships/hyperlink" Target="http://uk.wikipedia.org/wiki/%D0%94%D0%B5%D1%80%D0%B1%D1%96%D1%88%D0%B8%D1%8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2%D0%BE%D1%80%D0%BE%D0%B1%D0%B0" TargetMode="External"/><Relationship Id="rId3" Type="http://schemas.openxmlformats.org/officeDocument/2006/relationships/hyperlink" Target="http://uk.wikipedia.org/wiki/1689" TargetMode="External"/><Relationship Id="rId7" Type="http://schemas.openxmlformats.org/officeDocument/2006/relationships/hyperlink" Target="http://uk.wikipedia.org/wiki/%D0%A4%D1%80%D0%B0%D0%BD%D1%86%D1%96%D1%8F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://uk.wikipedia.org/wiki/18_%D1%81%D1%96%D1%87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F%D0%B0%D1%80%D0%B8%D0%B6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uk.wikipedia.org/wiki/1755" TargetMode="External"/><Relationship Id="rId10" Type="http://schemas.openxmlformats.org/officeDocument/2006/relationships/hyperlink" Target="http://uk.wikipedia.org/wiki/%D0%A4%D1%96%D0%BB%D0%BE%D1%81%D0%BE%D1%84" TargetMode="External"/><Relationship Id="rId4" Type="http://schemas.openxmlformats.org/officeDocument/2006/relationships/hyperlink" Target="http://uk.wikipedia.org/wiki/10_%D0%BB%D1%8E%D1%82%D0%BE%D0%B3%D0%BE" TargetMode="External"/><Relationship Id="rId9" Type="http://schemas.openxmlformats.org/officeDocument/2006/relationships/hyperlink" Target="http://uk.wikipedia.org/wiki/%D0%A4%D1%80%D0%B0%D0%BD%D1%86%D1%83%D0%B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E%D1%81%D1%96%D1%8F%D0%BD%D0%B8%D0%BD" TargetMode="External"/><Relationship Id="rId13" Type="http://schemas.openxmlformats.org/officeDocument/2006/relationships/hyperlink" Target="http://uk.wikipedia.org/wiki/%D0%9F%D0%BE%D0%B2%D1%96%D1%81%D1%82%D1%8C" TargetMode="External"/><Relationship Id="rId18" Type="http://schemas.openxmlformats.org/officeDocument/2006/relationships/hyperlink" Target="http://uk.wikipedia.org/w/index.php?title=%D0%92%D0%BE%D1%81%D0%BA%D1%80%D0%B5%D1%81%D1%96%D0%BD%D0%BD%D1%8F_(%D1%80%D0%BE%D0%BC%D0%B0%D0%BD)&amp;action=edit&amp;redlink=1" TargetMode="External"/><Relationship Id="rId3" Type="http://schemas.openxmlformats.org/officeDocument/2006/relationships/hyperlink" Target="http://uk.wikipedia.org/wiki/9_%D0%B2%D0%B5%D1%80%D0%B5%D1%81%D0%BD%D1%8F" TargetMode="External"/><Relationship Id="rId21" Type="http://schemas.openxmlformats.org/officeDocument/2006/relationships/image" Target="../media/image21.png"/><Relationship Id="rId7" Type="http://schemas.openxmlformats.org/officeDocument/2006/relationships/hyperlink" Target="http://uk.wikipedia.org/wiki/1910" TargetMode="External"/><Relationship Id="rId12" Type="http://schemas.openxmlformats.org/officeDocument/2006/relationships/hyperlink" Target="http://uk.wikipedia.org/wiki/%D0%A0%D0%BE%D0%BC%D0%B0%D0%BD_(%D0%B6%D0%B0%D0%BD%D1%80)" TargetMode="External"/><Relationship Id="rId17" Type="http://schemas.openxmlformats.org/officeDocument/2006/relationships/hyperlink" Target="http://uk.wikipedia.org/wiki/%D0%90%D0%BD%D0%BD%D0%B0_%D0%9A%D0%B0%D1%80%D0%B5%D0%BD%D1%96%D0%BD%D0%B0" TargetMode="External"/><Relationship Id="rId2" Type="http://schemas.openxmlformats.org/officeDocument/2006/relationships/hyperlink" Target="http://uk.wikipedia.org/wiki/1908" TargetMode="External"/><Relationship Id="rId16" Type="http://schemas.openxmlformats.org/officeDocument/2006/relationships/hyperlink" Target="http://uk.wikipedia.org/wiki/%D0%92%D1%96%D0%B9%D0%BD%D0%B0_%D1%96_%D0%BC%D0%B8%D1%80" TargetMode="Externa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0_%D0%BB%D0%B8%D1%81%D1%82%D0%BE%D0%BF%D0%B0%D0%B4%D0%B0" TargetMode="External"/><Relationship Id="rId11" Type="http://schemas.openxmlformats.org/officeDocument/2006/relationships/hyperlink" Target="http://uk.wikipedia.org/wiki/%D0%A0%D0%B5%D0%B0%D0%BB%D1%96%D0%B7%D0%BC" TargetMode="External"/><Relationship Id="rId5" Type="http://schemas.openxmlformats.org/officeDocument/2006/relationships/hyperlink" Target="http://uk.wikipedia.org/wiki/%D0%AF%D1%81%D0%BD%D0%B0_%D0%9F%D0%BE%D0%BB%D1%8F%D0%BD%D0%B0_(%D0%A2%D1%83%D0%BB%D1%8C%D1%81%D1%8C%D0%BA%D0%B0_%D0%BE%D0%B1%D0%BB%D0%B0%D1%81%D1%82%D1%8C)" TargetMode="External"/><Relationship Id="rId15" Type="http://schemas.openxmlformats.org/officeDocument/2006/relationships/hyperlink" Target="http://uk.wikipedia.org/wiki/Magnum_opus" TargetMode="External"/><Relationship Id="rId10" Type="http://schemas.openxmlformats.org/officeDocument/2006/relationships/hyperlink" Target="http://uk.wikipedia.org/wiki/%D0%A0%D0%BE%D1%81%D1%96%D0%B9%D1%81%D1%8C%D0%BA%D0%B0_%D0%BC%D0%BE%D0%B2%D0%B0" TargetMode="External"/><Relationship Id="rId19" Type="http://schemas.openxmlformats.org/officeDocument/2006/relationships/hyperlink" Target="http://ru.wikipedia.org/wiki/%D0%92%D0%BE%D1%81%D0%BA%D1%80%D0%B5%D1%81%D0%B5%D0%BD%D0%B8%D0%B5_(%D1%80%D0%BE%D0%BC%D0%B0%D0%BD)" TargetMode="External"/><Relationship Id="rId4" Type="http://schemas.openxmlformats.org/officeDocument/2006/relationships/hyperlink" Target="http://uk.wikipedia.org/wiki/1828" TargetMode="External"/><Relationship Id="rId9" Type="http://schemas.openxmlformats.org/officeDocument/2006/relationships/hyperlink" Target="http://uk.wikipedia.org/wiki/%D0%A0%D0%BE%D1%81%D1%96%D0%B9%D1%81%D1%8C%D0%BA%D0%B0_%D1%96%D0%BC%D0%BF%D0%B5%D1%80%D1%96%D1%8F" TargetMode="External"/><Relationship Id="rId14" Type="http://schemas.openxmlformats.org/officeDocument/2006/relationships/hyperlink" Target="http://uk.wikipedia.org/wiki/%D0%9E%D0%BF%D0%BE%D0%B2%D1%96%D0%B4%D0%B0%D0%BD%D0%BD%D1%8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1%80%D0%BC%D0%B5%D0%BD%D0%BE%D0%BD%D0%B2%D1%96%D0%BB%D1%8C" TargetMode="External"/><Relationship Id="rId13" Type="http://schemas.openxmlformats.org/officeDocument/2006/relationships/hyperlink" Target="http://uk.wikipedia.org/wiki/%D0%9C%D1%83%D0%B7%D0%B8%D0%BA%D0%B0" TargetMode="External"/><Relationship Id="rId18" Type="http://schemas.openxmlformats.org/officeDocument/2006/relationships/image" Target="../media/image22.jpeg"/><Relationship Id="rId3" Type="http://schemas.openxmlformats.org/officeDocument/2006/relationships/hyperlink" Target="http://uk.wikipedia.org/wiki/1712" TargetMode="External"/><Relationship Id="rId7" Type="http://schemas.openxmlformats.org/officeDocument/2006/relationships/hyperlink" Target="http://uk.wikipedia.org/wiki/1778" TargetMode="External"/><Relationship Id="rId12" Type="http://schemas.openxmlformats.org/officeDocument/2006/relationships/hyperlink" Target="http://uk.wikipedia.org/wiki/%D0%9F%D0%BE%D0%BB%D1%96%D1%82%D0%B8%D1%87%D0%BD%D0%B0_%D1%84%D1%96%D0%BB%D0%BE%D1%81%D0%BE%D1%84%D1%96%D1%8F" TargetMode="External"/><Relationship Id="rId17" Type="http://schemas.openxmlformats.org/officeDocument/2006/relationships/hyperlink" Target="http://uk.wikipedia.org/wiki/%D0%A4%D0%B0%D0%B9%D0%BB:Jean-Jacques_Rousseau_(painted_portrait).jpg" TargetMode="External"/><Relationship Id="rId2" Type="http://schemas.openxmlformats.org/officeDocument/2006/relationships/hyperlink" Target="http://uk.wikipedia.org/wiki/28_%D1%87%D0%B5%D1%80%D0%B2%D0%BD%D1%8F" TargetMode="External"/><Relationship Id="rId16" Type="http://schemas.openxmlformats.org/officeDocument/2006/relationships/hyperlink" Target="http://uk.wikipedia.org/wiki/%D0%90%D0%B2%D1%82%D0%BE%D0%B1%D1%96%D0%BE%D0%B3%D1%80%D0%B0%D1%84%D1%96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_%D0%BB%D0%B8%D0%BF%D0%BD%D1%8F" TargetMode="External"/><Relationship Id="rId11" Type="http://schemas.openxmlformats.org/officeDocument/2006/relationships/hyperlink" Target="http://uk.wikipedia.org/wiki/%D0%9F%D1%80%D0%BE%D1%81%D0%B2%D1%96%D1%82%D0%BD%D0%B8%D1%86%D1%82%D0%B2%D0%BE" TargetMode="External"/><Relationship Id="rId5" Type="http://schemas.openxmlformats.org/officeDocument/2006/relationships/hyperlink" Target="http://uk.wikipedia.org/wiki/%D0%A8%D0%B2%D0%B5%D0%B9%D1%86%D0%B0%D1%80%D1%96%D1%8F" TargetMode="External"/><Relationship Id="rId15" Type="http://schemas.openxmlformats.org/officeDocument/2006/relationships/hyperlink" Target="http://uk.wikipedia.org/wiki/%D0%9B%D1%96%D1%82%D0%B5%D1%80%D0%B0%D1%82%D1%83%D1%80%D0%B0" TargetMode="External"/><Relationship Id="rId10" Type="http://schemas.openxmlformats.org/officeDocument/2006/relationships/hyperlink" Target="http://uk.wikipedia.org/wiki/%D0%A2%D0%B5%D0%BE%D1%80%D1%96%D1%8F_%D1%81%D1%83%D1%81%D0%BF%D1%96%D0%BB%D1%8C%D0%BD%D0%BE%D0%B3%D0%BE_%D0%B4%D0%BE%D0%B3%D0%BE%D0%B2%D0%BE%D1%80%D1%83" TargetMode="External"/><Relationship Id="rId4" Type="http://schemas.openxmlformats.org/officeDocument/2006/relationships/hyperlink" Target="http://uk.wikipedia.org/wiki/%D0%96%D0%B5%D0%BD%D0%B5%D0%B2%D0%B0" TargetMode="External"/><Relationship Id="rId9" Type="http://schemas.openxmlformats.org/officeDocument/2006/relationships/hyperlink" Target="http://uk.wikipedia.org/wiki/%D0%A4%D1%80%D0%B0%D0%BD%D1%86%D1%96%D1%8F" TargetMode="External"/><Relationship Id="rId14" Type="http://schemas.openxmlformats.org/officeDocument/2006/relationships/hyperlink" Target="http://uk.wikipedia.org/wiki/%D0%9E%D1%81%D0%B2%D1%96%D1%82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1%82%D0%B0%D0%BB%D1%96%D1%8F" TargetMode="External"/><Relationship Id="rId3" Type="http://schemas.openxmlformats.org/officeDocument/2006/relationships/hyperlink" Target="http://uk.wikipedia.org/wiki/%D0%86%D1%82%D0%B0%D0%BB%D1%96%D0%B9%D1%81%D1%8C%D0%BA%D0%B0_%D0%BC%D0%BE%D0%B2%D0%B0" TargetMode="External"/><Relationship Id="rId7" Type="http://schemas.openxmlformats.org/officeDocument/2006/relationships/hyperlink" Target="http://uk.wikipedia.org/wiki/1794" TargetMode="External"/><Relationship Id="rId12" Type="http://schemas.openxmlformats.org/officeDocument/2006/relationships/hyperlink" Target="http://uk.wikipedia.org/wiki/%D0%A4%D0%B5%D0%BE%D0%B4%D0%B0%D0%BB%D1%96%D0%B7%D0%B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8_%D0%BB%D0%B8%D1%81%D1%82%D0%BE%D0%BF%D0%B0%D0%B4%D0%B0" TargetMode="External"/><Relationship Id="rId11" Type="http://schemas.openxmlformats.org/officeDocument/2006/relationships/hyperlink" Target="http://uk.wikipedia.org/wiki/%D0%91%D1%83%D1%80%D0%B6%D1%83%D0%B0%D0%B7%D1%96%D1%8F" TargetMode="External"/><Relationship Id="rId5" Type="http://schemas.openxmlformats.org/officeDocument/2006/relationships/hyperlink" Target="http://uk.wikipedia.org/wiki/1738" TargetMode="External"/><Relationship Id="rId10" Type="http://schemas.openxmlformats.org/officeDocument/2006/relationships/hyperlink" Target="http://uk.wikipedia.org/wiki/%D0%9F%D1%83%D0%B1%D0%BB%D1%96%D1%86%D0%B8%D1%81%D1%82" TargetMode="External"/><Relationship Id="rId4" Type="http://schemas.openxmlformats.org/officeDocument/2006/relationships/hyperlink" Target="http://uk.wikipedia.org/wiki/15_%D0%B1%D0%B5%D1%80%D0%B5%D0%B7%D0%BD%D1%8F" TargetMode="External"/><Relationship Id="rId9" Type="http://schemas.openxmlformats.org/officeDocument/2006/relationships/hyperlink" Target="http://uk.wikipedia.org/wiki/%D0%AE%D1%80%D0%B8%D1%81%D1%8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01" TargetMode="External"/><Relationship Id="rId3" Type="http://schemas.openxmlformats.org/officeDocument/2006/relationships/hyperlink" Target="http://uk.wikipedia.org/wiki/%D0%9D%D1%96%D0%BC%D0%B5%D1%86%D1%8C%D0%BA%D0%B0_%D0%BC%D0%BE%D0%B2%D0%B0" TargetMode="External"/><Relationship Id="rId7" Type="http://schemas.openxmlformats.org/officeDocument/2006/relationships/hyperlink" Target="http://uk.wikipedia.org/wiki/2_%D1%81%D1%96%D1%87%D0%BD%D1%8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A6%D1%8E%D1%80%D0%B8%D1%85" TargetMode="External"/><Relationship Id="rId11" Type="http://schemas.openxmlformats.org/officeDocument/2006/relationships/hyperlink" Target="http://uk.wikipedia.org/wiki/%D0%9F%D0%BE%D0%B5%D1%82" TargetMode="External"/><Relationship Id="rId5" Type="http://schemas.openxmlformats.org/officeDocument/2006/relationships/hyperlink" Target="http://uk.wikipedia.org/wiki/1741" TargetMode="External"/><Relationship Id="rId10" Type="http://schemas.openxmlformats.org/officeDocument/2006/relationships/hyperlink" Target="http://uk.wikipedia.org/wiki/%D0%9F%D0%B8%D1%81%D1%8C%D0%BC%D0%B5%D0%BD%D0%BD%D0%B8%D0%BA" TargetMode="External"/><Relationship Id="rId4" Type="http://schemas.openxmlformats.org/officeDocument/2006/relationships/hyperlink" Target="http://uk.wikipedia.org/wiki/15_%D0%BB%D0%B8%D1%81%D1%82%D0%BE%D0%BF%D0%B0%D0%B4%D0%B0" TargetMode="External"/><Relationship Id="rId9" Type="http://schemas.openxmlformats.org/officeDocument/2006/relationships/hyperlink" Target="http://uk.wikipedia.org/wiki/%D0%A8%D0%B2%D0%B5%D0%B9%D1%86%D0%B0%D1%80%D1%96%D1%8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1%83%D1%80%D0%B8%D0%BD" TargetMode="External"/><Relationship Id="rId3" Type="http://schemas.openxmlformats.org/officeDocument/2006/relationships/hyperlink" Target="http://uk.wikipedia.org/wiki/1835" TargetMode="External"/><Relationship Id="rId7" Type="http://schemas.openxmlformats.org/officeDocument/2006/relationships/hyperlink" Target="http://uk.wikipedia.org/wiki/1909" TargetMode="External"/><Relationship Id="rId2" Type="http://schemas.openxmlformats.org/officeDocument/2006/relationships/hyperlink" Target="http://uk.wikipedia.org/wiki/6_%D0%BB%D0%B8%D1%81%D1%82%D0%BE%D0%BF%D0%B0%D0%B4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9_%D0%B6%D0%BE%D0%B2%D1%82%D0%BD%D1%8F" TargetMode="External"/><Relationship Id="rId5" Type="http://schemas.openxmlformats.org/officeDocument/2006/relationships/hyperlink" Target="http://uk.wikipedia.org/wiki/%D0%86%D1%82%D0%B0%D0%BB%D1%96%D1%8F" TargetMode="External"/><Relationship Id="rId4" Type="http://schemas.openxmlformats.org/officeDocument/2006/relationships/hyperlink" Target="http://uk.wikipedia.org/wiki/%D0%92%D0%B5%D1%80%D0%BE%D0%BD%D0%B0" TargetMode="External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en.wikipedia.org/wiki/Rome" TargetMode="External"/><Relationship Id="rId7" Type="http://schemas.openxmlformats.org/officeDocument/2006/relationships/hyperlink" Target="http://uk.wikipedia.org/wiki/%D0%92%D1%96%D0%B4%D1%80%D0%BE%D0%B4%D0%B6%D0%B5%D0%BD%D0%BD%D1%8F" TargetMode="External"/><Relationship Id="rId2" Type="http://schemas.openxmlformats.org/officeDocument/2006/relationships/hyperlink" Target="http://en.wikipedia.org/wiki/San_Benedetto_Po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86%D1%82%D0%B0%D0%BB%D1%96%D0%B9%D1%86%D1%96" TargetMode="External"/><Relationship Id="rId5" Type="http://schemas.openxmlformats.org/officeDocument/2006/relationships/hyperlink" Target="http://uk.wikipedia.org/wiki/1559" TargetMode="Externa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E%D0%BD%D0%B4%D0%BE%D0%BD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://uk.wikipedia.org/wiki/1856" TargetMode="External"/><Relationship Id="rId7" Type="http://schemas.openxmlformats.org/officeDocument/2006/relationships/hyperlink" Target="http://uk.wikipedia.org/wiki/1939" TargetMode="External"/><Relationship Id="rId12" Type="http://schemas.openxmlformats.org/officeDocument/2006/relationships/hyperlink" Target="http://uk.wikipedia.org/wiki/%D0%9F%D1%81%D0%B8%D1%85%D0%BE%D0%B0%D0%BD%D0%B0%D0%BB%D1%96%D0%B7" TargetMode="External"/><Relationship Id="rId2" Type="http://schemas.openxmlformats.org/officeDocument/2006/relationships/hyperlink" Target="http://uk.wikipedia.org/wiki/6_%D1%82%D1%80%D0%B0%D0%B2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3_%D0%B2%D0%B5%D1%80%D0%B5%D1%81%D0%BD%D1%8F" TargetMode="External"/><Relationship Id="rId11" Type="http://schemas.openxmlformats.org/officeDocument/2006/relationships/hyperlink" Target="http://uk.wikipedia.org/wiki/%D0%9F%D1%81%D0%B8%D1%85%D1%96%D0%B0%D1%82%D1%80" TargetMode="External"/><Relationship Id="rId5" Type="http://schemas.openxmlformats.org/officeDocument/2006/relationships/hyperlink" Target="http://uk.wikipedia.org/wiki/%D0%90%D0%B2%D1%81%D1%82%D1%80%D0%BE-%D0%A3%D0%B3%D0%BE%D1%80%D1%89%D0%B8%D0%BD%D0%B0" TargetMode="External"/><Relationship Id="rId15" Type="http://schemas.openxmlformats.org/officeDocument/2006/relationships/image" Target="../media/image31.png"/><Relationship Id="rId10" Type="http://schemas.openxmlformats.org/officeDocument/2006/relationships/hyperlink" Target="http://uk.wikipedia.org/wiki/%D0%9F%D1%81%D0%B8%D1%85%D0%BE%D0%BB%D0%BE%D0%B3" TargetMode="External"/><Relationship Id="rId4" Type="http://schemas.openxmlformats.org/officeDocument/2006/relationships/hyperlink" Target="http://uk.wikipedia.org/w/index.php?title=%D0%9F%D1%80%D0%B6%D0%B8%D0%B1%D0%BE%D1%80&amp;action=edit&amp;redlink=1" TargetMode="External"/><Relationship Id="rId9" Type="http://schemas.openxmlformats.org/officeDocument/2006/relationships/hyperlink" Target="http://uk.wikipedia.org/wiki/%D0%90%D0%BD%D0%B3%D0%BB%D1%96%D1%8F" TargetMode="External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0%BB%D1%8C%D0%B3%D0%B8%D1%8F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ru.wikipedia.org/wiki/1796_%D0%B3%D0%BE%D0%B4" TargetMode="External"/><Relationship Id="rId7" Type="http://schemas.openxmlformats.org/officeDocument/2006/relationships/hyperlink" Target="http://ru.wikipedia.org/wiki/%D0%91%D1%80%D1%8E%D1%81%D1%81%D0%B5%D0%BB%D1%8C" TargetMode="External"/><Relationship Id="rId12" Type="http://schemas.openxmlformats.org/officeDocument/2006/relationships/hyperlink" Target="http://ru.wikipedia.org/wiki/%D0%A1%D0%BE%D1%86%D0%B8%D0%BE%D0%BB%D0%BE%D0%B3%D0%B8%D1%8F" TargetMode="External"/><Relationship Id="rId2" Type="http://schemas.openxmlformats.org/officeDocument/2006/relationships/hyperlink" Target="http://ru.wikipedia.org/wiki/22_%D1%84%D0%B5%D0%B2%D1%80%D0%B0%D0%BB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1874_%D0%B3%D0%BE%D0%B4" TargetMode="External"/><Relationship Id="rId11" Type="http://schemas.openxmlformats.org/officeDocument/2006/relationships/hyperlink" Target="http://ru.wikipedia.org/wiki/%D0%9C%D0%B5%D1%82%D0%B5%D0%BE%D1%80%D0%BE%D0%BB%D0%BE%D0%B3%D0%B8%D1%8F" TargetMode="External"/><Relationship Id="rId5" Type="http://schemas.openxmlformats.org/officeDocument/2006/relationships/hyperlink" Target="http://ru.wikipedia.org/wiki/17_%D1%84%D0%B5%D0%B2%D1%80%D0%B0%D0%BB%D1%8F" TargetMode="External"/><Relationship Id="rId10" Type="http://schemas.openxmlformats.org/officeDocument/2006/relationships/hyperlink" Target="http://ru.wikipedia.org/wiki/%D0%90%D1%81%D1%82%D1%80%D0%BE%D0%BD%D0%BE%D0%BC%D0%B8%D1%8F" TargetMode="External"/><Relationship Id="rId4" Type="http://schemas.openxmlformats.org/officeDocument/2006/relationships/hyperlink" Target="http://ru.wikipedia.org/wiki/%D0%93%D0%B5%D0%BD%D1%82" TargetMode="External"/><Relationship Id="rId9" Type="http://schemas.openxmlformats.org/officeDocument/2006/relationships/hyperlink" Target="http://ru.wikipedia.org/wiki/%D0%9C%D0%B0%D1%82%D0%B5%D0%BC%D0%B0%D1%82%D0%B8%D0%BA%D0%B0" TargetMode="External"/><Relationship Id="rId1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0%D1%80%D0%B8%D0%B6" TargetMode="External"/><Relationship Id="rId3" Type="http://schemas.openxmlformats.org/officeDocument/2006/relationships/hyperlink" Target="http://ru.wikipedia.org/wiki/1843_%D0%B3%D0%BE%D0%B4" TargetMode="External"/><Relationship Id="rId7" Type="http://schemas.openxmlformats.org/officeDocument/2006/relationships/hyperlink" Target="http://ru.wikipedia.org/wiki/1904_%D0%B3%D0%BE%D0%B4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://ru.wikipedia.org/wiki/12_%D0%BC%D0%B0%D1%80%D1%82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13_%D0%BC%D0%B0%D1%8F" TargetMode="External"/><Relationship Id="rId11" Type="http://schemas.openxmlformats.org/officeDocument/2006/relationships/image" Target="../media/image34.gif"/><Relationship Id="rId5" Type="http://schemas.openxmlformats.org/officeDocument/2006/relationships/hyperlink" Target="http://ru.wikipedia.org/wiki/%D0%A4%D1%80%D0%B0%D0%BD%D1%86%D0%B8%D1%8F" TargetMode="External"/><Relationship Id="rId10" Type="http://schemas.openxmlformats.org/officeDocument/2006/relationships/hyperlink" Target="http://ru.wikipedia.org/wiki/%D0%9A%D1%80%D0%B8%D0%BC%D0%B8%D0%BD%D0%BE%D0%BB%D0%BE%D0%B3%D0%B8%D1%8F" TargetMode="External"/><Relationship Id="rId4" Type="http://schemas.openxmlformats.org/officeDocument/2006/relationships/hyperlink" Target="http://ru.wikipedia.org/wiki/%D0%A1%D0%B0%D1%80%D0%BB%D0%B0" TargetMode="External"/><Relationship Id="rId9" Type="http://schemas.openxmlformats.org/officeDocument/2006/relationships/hyperlink" Target="http://ru.wikipedia.org/wiki/%D0%A1%D0%BE%D1%86%D0%B8%D0%BE%D0%BB%D0%BE%D0%B3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0%D1%80%D0%B8%D0%B6" TargetMode="External"/><Relationship Id="rId3" Type="http://schemas.openxmlformats.org/officeDocument/2006/relationships/hyperlink" Target="http://uk.wikipedia.org/wiki/1858" TargetMode="External"/><Relationship Id="rId7" Type="http://schemas.openxmlformats.org/officeDocument/2006/relationships/hyperlink" Target="http://uk.wikipedia.org/wiki/1917" TargetMode="External"/><Relationship Id="rId2" Type="http://schemas.openxmlformats.org/officeDocument/2006/relationships/hyperlink" Target="http://uk.wikipedia.org/wiki/15_%D0%BA%D0%B2%D1%96%D1%82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5_%D0%BB%D0%B8%D1%81%D1%82%D0%BE%D0%BF%D0%B0%D0%B4%D0%B0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://uk.wikipedia.org/wiki/%D0%A4%D1%80%D0%B0%D0%BD%D1%86%D1%96%D1%8F" TargetMode="External"/><Relationship Id="rId10" Type="http://schemas.openxmlformats.org/officeDocument/2006/relationships/hyperlink" Target="http://uk.wikipedia.org/wiki/%D0%95%D1%82%D0%BD%D0%BE%D0%BB%D0%BE%D0%B3%D1%96%D1%8F" TargetMode="External"/><Relationship Id="rId4" Type="http://schemas.openxmlformats.org/officeDocument/2006/relationships/hyperlink" Target="http://uk.wikipedia.org/wiki/%D0%95%D0%BF%D1%96%D0%BD%D0%B0%D0%BB%D1%8C" TargetMode="External"/><Relationship Id="rId9" Type="http://schemas.openxmlformats.org/officeDocument/2006/relationships/hyperlink" Target="http://uk.wikipedia.org/wiki/%D0%A1%D0%BE%D1%86%D1%96%D0%BE%D0%BB%D0%BE%D0%B3%D1%96%D1%8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0%D1%80%D0%B8%D0%B6" TargetMode="External"/><Relationship Id="rId3" Type="http://schemas.openxmlformats.org/officeDocument/2006/relationships/hyperlink" Target="http://uk.wikipedia.org/wiki/1926" TargetMode="External"/><Relationship Id="rId7" Type="http://schemas.openxmlformats.org/officeDocument/2006/relationships/hyperlink" Target="http://uk.wikipedia.org/wiki/1984" TargetMode="External"/><Relationship Id="rId2" Type="http://schemas.openxmlformats.org/officeDocument/2006/relationships/hyperlink" Target="http://uk.wikipedia.org/wiki/15_%D0%B6%D0%BE%D0%B2%D1%82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5_%D1%87%D0%B5%D1%80%D0%B2%D0%BD%D1%8F" TargetMode="External"/><Relationship Id="rId5" Type="http://schemas.openxmlformats.org/officeDocument/2006/relationships/hyperlink" Target="http://uk.wikipedia.org/wiki/%D0%A4%D1%80%D0%B0%D0%BD%D1%86%D1%96%D1%8F" TargetMode="External"/><Relationship Id="rId4" Type="http://schemas.openxmlformats.org/officeDocument/2006/relationships/hyperlink" Target="http://uk.wikipedia.org/wiki/%D0%9F%D1%83%D0%B0%D1%82%D1%8C%D1%94" TargetMode="External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3%D0%BE%D1%80%D0%BA%D0%B8_(%D0%9C%D0%BE%D1%81%D0%BA%D0%BE%D0%B2%D1%81%D1%8C%D0%BA%D0%B0_%D0%BE%D0%B1%D0%BB%D0%B0%D1%81%D1%82%D1%8C)&amp;action=edit&amp;redlink=1" TargetMode="External"/><Relationship Id="rId13" Type="http://schemas.openxmlformats.org/officeDocument/2006/relationships/image" Target="../media/image38.png"/><Relationship Id="rId3" Type="http://schemas.openxmlformats.org/officeDocument/2006/relationships/hyperlink" Target="http://uk.wikipedia.org/wiki/1870" TargetMode="External"/><Relationship Id="rId7" Type="http://schemas.openxmlformats.org/officeDocument/2006/relationships/hyperlink" Target="http://uk.wikipedia.org/wiki/1924" TargetMode="External"/><Relationship Id="rId12" Type="http://schemas.openxmlformats.org/officeDocument/2006/relationships/image" Target="../media/image37.jpeg"/><Relationship Id="rId2" Type="http://schemas.openxmlformats.org/officeDocument/2006/relationships/hyperlink" Target="http://uk.wikipedia.org/wiki/22_%D0%BA%D0%B2%D1%96%D1%82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1_%D1%81%D1%96%D1%87%D0%BD%D1%8F" TargetMode="External"/><Relationship Id="rId11" Type="http://schemas.openxmlformats.org/officeDocument/2006/relationships/hyperlink" Target="http://uk.wikipedia.org/wiki/%D0%A0%D0%9A%D0%9F(%D0%B1)" TargetMode="External"/><Relationship Id="rId5" Type="http://schemas.openxmlformats.org/officeDocument/2006/relationships/hyperlink" Target="http://uk.wikipedia.org/wiki/%D0%A0%D0%BE%D1%81%D1%96%D1%8F" TargetMode="External"/><Relationship Id="rId10" Type="http://schemas.openxmlformats.org/officeDocument/2006/relationships/hyperlink" Target="http://uk.wikipedia.org/wiki/%D0%A0%D0%A1%D0%94%D0%A0%D0%9F(%D0%B1)" TargetMode="External"/><Relationship Id="rId4" Type="http://schemas.openxmlformats.org/officeDocument/2006/relationships/hyperlink" Target="http://uk.wikipedia.org/wiki/%D0%A1%D0%B8%D0%BC%D0%B1%D1%96%D1%80%D1%81%D1%8C%D0%BA" TargetMode="External"/><Relationship Id="rId9" Type="http://schemas.openxmlformats.org/officeDocument/2006/relationships/hyperlink" Target="http://uk.wikipedia.org/wiki/%D0%A0%D0%A1%D0%94%D0%A0%D0%9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E%D0%BD%D0%B4%D0%BE%D0%BD" TargetMode="External"/><Relationship Id="rId13" Type="http://schemas.openxmlformats.org/officeDocument/2006/relationships/hyperlink" Target="http://uk.wikipedia.org/wiki/28_%D0%BB%D0%B8%D1%81%D1%82%D0%BE%D0%BF%D0%B0%D0%B4%D0%B0" TargetMode="External"/><Relationship Id="rId18" Type="http://schemas.openxmlformats.org/officeDocument/2006/relationships/hyperlink" Target="http://uk.wikipedia.org/wiki/1895" TargetMode="External"/><Relationship Id="rId26" Type="http://schemas.openxmlformats.org/officeDocument/2006/relationships/hyperlink" Target="http://uk.wikipedia.org/w/index.php?title=%D0%92%D0%B8%D0%B4%D0%B0%D0%B2%D0%BD%D0%B8%D0%BA&amp;action=edit&amp;redlink=1" TargetMode="External"/><Relationship Id="rId3" Type="http://schemas.openxmlformats.org/officeDocument/2006/relationships/hyperlink" Target="http://uk.wikipedia.org/wiki/1818" TargetMode="External"/><Relationship Id="rId21" Type="http://schemas.openxmlformats.org/officeDocument/2006/relationships/hyperlink" Target="http://uk.wikipedia.org/wiki/%D0%A4%D1%96%D0%BB%D0%BE%D1%81%D0%BE%D1%84" TargetMode="External"/><Relationship Id="rId7" Type="http://schemas.openxmlformats.org/officeDocument/2006/relationships/hyperlink" Target="http://uk.wikipedia.org/wiki/1883" TargetMode="External"/><Relationship Id="rId12" Type="http://schemas.openxmlformats.org/officeDocument/2006/relationships/hyperlink" Target="http://uk.wikipedia.org/wiki/%D0%9D%D1%96%D0%BC%D0%B5%D1%86%D1%8C%D0%BA%D0%B0_%D0%BC%D0%BE%D0%B2%D0%B0" TargetMode="External"/><Relationship Id="rId17" Type="http://schemas.openxmlformats.org/officeDocument/2006/relationships/hyperlink" Target="http://uk.wikipedia.org/wiki/5_%D1%81%D0%B5%D1%80%D0%BF%D0%BD%D1%8F" TargetMode="External"/><Relationship Id="rId25" Type="http://schemas.openxmlformats.org/officeDocument/2006/relationships/hyperlink" Target="http://uk.wikipedia.org/w/index.php?title=%D0%A1%D0%B8%D1%81%D1%82%D0%B5%D0%BC%D0%B0%D1%82%D0%B8%D0%B7%D0%B0%D1%82%D0%BE%D1%80&amp;action=edit&amp;redlink=1" TargetMode="External"/><Relationship Id="rId2" Type="http://schemas.openxmlformats.org/officeDocument/2006/relationships/hyperlink" Target="http://uk.wikipedia.org/wiki/5_%D1%82%D1%80%D0%B0%D0%B2%D0%BD%D1%8F" TargetMode="External"/><Relationship Id="rId16" Type="http://schemas.openxmlformats.org/officeDocument/2006/relationships/hyperlink" Target="http://uk.wikipedia.org/wiki/%D0%9D%D1%96%D0%BC%D0%B5%D1%87%D1%87%D0%B8%D0%BD%D0%B0" TargetMode="External"/><Relationship Id="rId20" Type="http://schemas.openxmlformats.org/officeDocument/2006/relationships/hyperlink" Target="http://uk.wikipedia.org/wiki/%D0%9F%D0%BE%D0%BB%D1%96%D1%82%D0%B8%D1%87%D0%BD%D0%B8%D0%B9_%D0%B4%D1%96%D1%8F%D1%87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14_%D0%B1%D0%B5%D1%80%D0%B5%D0%B7%D0%BD%D1%8F" TargetMode="External"/><Relationship Id="rId11" Type="http://schemas.openxmlformats.org/officeDocument/2006/relationships/image" Target="../media/image40.jpeg"/><Relationship Id="rId24" Type="http://schemas.openxmlformats.org/officeDocument/2006/relationships/hyperlink" Target="http://uk.wikipedia.org/wiki/%D0%9C%D0%B0%D1%80%D0%BA%D1%81%D0%B8%D0%B7%D0%BC" TargetMode="External"/><Relationship Id="rId5" Type="http://schemas.openxmlformats.org/officeDocument/2006/relationships/hyperlink" Target="http://uk.wikipedia.org/wiki/%D0%9A%D0%BE%D1%80%D0%BE%D0%BB%D1%96%D0%B2%D1%81%D1%82%D0%B2%D0%BE_%D0%9F%D1%80%D1%83%D1%81%D1%81%D1%96%D1%8F" TargetMode="External"/><Relationship Id="rId15" Type="http://schemas.openxmlformats.org/officeDocument/2006/relationships/hyperlink" Target="http://uk.wikipedia.org/wiki/%D0%92%D1%83%D0%BF%D0%BF%D0%B5%D1%80%D1%82%D0%B0%D0%BB%D1%8C" TargetMode="External"/><Relationship Id="rId23" Type="http://schemas.openxmlformats.org/officeDocument/2006/relationships/hyperlink" Target="http://uk.wikipedia.org/wiki/%D0%9F%D1%83%D0%B1%D0%BB%D1%96%D1%86%D0%B8%D1%81%D1%82" TargetMode="External"/><Relationship Id="rId10" Type="http://schemas.openxmlformats.org/officeDocument/2006/relationships/image" Target="../media/image39.jpeg"/><Relationship Id="rId19" Type="http://schemas.openxmlformats.org/officeDocument/2006/relationships/hyperlink" Target="http://uk.wikipedia.org/wiki/%D0%9F%D1%96%D0%B4%D0%BF%D1%80%D0%B8%D1%94%D0%BC%D0%B5%D1%86%D1%8C" TargetMode="External"/><Relationship Id="rId4" Type="http://schemas.openxmlformats.org/officeDocument/2006/relationships/hyperlink" Target="http://uk.wikipedia.org/wiki/%D0%A2%D1%80%D1%96%D1%80" TargetMode="External"/><Relationship Id="rId9" Type="http://schemas.openxmlformats.org/officeDocument/2006/relationships/hyperlink" Target="http://uk.wikipedia.org/wiki/%D0%A1%D0%BF%D0%BE%D0%BB%D1%83%D1%87%D0%B5%D0%BD%D0%B5_%D0%9A%D0%BE%D1%80%D0%BE%D0%BB%D1%96%D0%B2%D1%81%D1%82%D0%B2%D0%BE_%D0%92%D0%B5%D0%BB%D0%B8%D0%BA%D0%BE%D0%B1%D1%80%D0%B8%D1%82%D0%B0%D0%BD%D1%96%D1%97_%D1%82%D0%B0_%D0%86%D1%80%D0%BB%D0%B0%D0%BD%D0%B4%D1%96%D1%97" TargetMode="External"/><Relationship Id="rId14" Type="http://schemas.openxmlformats.org/officeDocument/2006/relationships/hyperlink" Target="http://uk.wikipedia.org/wiki/1820" TargetMode="External"/><Relationship Id="rId22" Type="http://schemas.openxmlformats.org/officeDocument/2006/relationships/hyperlink" Target="http://uk.wikipedia.org/wiki/%D0%86%D1%81%D1%82%D0%BE%D1%80%D0%B8%D0%BA" TargetMode="External"/><Relationship Id="rId27" Type="http://schemas.openxmlformats.org/officeDocument/2006/relationships/hyperlink" Target="http://uk.wikipedia.org/wiki/%D0%9A%D0%B0%D1%80%D0%BB_%D0%9C%D0%B0%D1%80%D0%BA%D1%81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9%D0%BC%D0%B0%D1%80" TargetMode="External"/><Relationship Id="rId13" Type="http://schemas.openxmlformats.org/officeDocument/2006/relationships/image" Target="../media/image41.jpeg"/><Relationship Id="rId3" Type="http://schemas.openxmlformats.org/officeDocument/2006/relationships/hyperlink" Target="http://uk.wikipedia.org/wiki/1844" TargetMode="External"/><Relationship Id="rId7" Type="http://schemas.openxmlformats.org/officeDocument/2006/relationships/hyperlink" Target="http://uk.wikipedia.org/wiki/1900" TargetMode="External"/><Relationship Id="rId12" Type="http://schemas.openxmlformats.org/officeDocument/2006/relationships/hyperlink" Target="http://uk.wikipedia.org/wiki/%D0%86%D1%80%D1%80%D0%B0%D1%86%D1%96%D0%BE%D0%BD%D0%B0%D0%BB%D1%96%D0%B7%D0%BC" TargetMode="External"/><Relationship Id="rId2" Type="http://schemas.openxmlformats.org/officeDocument/2006/relationships/hyperlink" Target="http://uk.wikipedia.org/wiki/15_%D0%B6%D0%BE%D0%B2%D1%82%D0%BD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5_%D1%81%D0%B5%D1%80%D0%BF%D0%BD%D1%8F" TargetMode="External"/><Relationship Id="rId11" Type="http://schemas.openxmlformats.org/officeDocument/2006/relationships/hyperlink" Target="http://uk.wikipedia.org/wiki/%D0%A4%D1%96%D0%BB%D0%BE%D1%81%D0%BE%D1%84" TargetMode="External"/><Relationship Id="rId5" Type="http://schemas.openxmlformats.org/officeDocument/2006/relationships/hyperlink" Target="http://uk.wikipedia.org/wiki/%D0%A1%D0%B0%D0%BA%D1%81%D0%BE%D0%BD%D1%96%D1%8F-%D0%90%D0%BD%D0%B3%D0%B0%D0%BB%D1%8C%D1%82" TargetMode="External"/><Relationship Id="rId10" Type="http://schemas.openxmlformats.org/officeDocument/2006/relationships/hyperlink" Target="http://uk.wikipedia.org/wiki/%D0%9D%D1%96%D0%BC%D0%B5%D1%86%D1%8C%D0%BA%D0%B0" TargetMode="External"/><Relationship Id="rId4" Type="http://schemas.openxmlformats.org/officeDocument/2006/relationships/hyperlink" Target="http://uk.wikipedia.org/wiki/%D0%A0%D0%B5%D0%BA%D0%B5%D0%BD" TargetMode="External"/><Relationship Id="rId9" Type="http://schemas.openxmlformats.org/officeDocument/2006/relationships/hyperlink" Target="http://uk.wikipedia.org/wiki/%D0%A2%D1%8E%D1%80%D1%96%D0%BD%D0%B3%D1%96%D1%8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2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96%D1%82%D0%B5%D1%80%D0%B0%D1%82%D1%83%D1%80%D0%B0" TargetMode="External"/><Relationship Id="rId13" Type="http://schemas.openxmlformats.org/officeDocument/2006/relationships/hyperlink" Target="http://uk.wikipedia.org/wiki/%D0%9E%D1%81%D0%B2%D1%96%D1%82%D0%B0" TargetMode="External"/><Relationship Id="rId18" Type="http://schemas.openxmlformats.org/officeDocument/2006/relationships/image" Target="../media/image7.jpeg"/><Relationship Id="rId3" Type="http://schemas.openxmlformats.org/officeDocument/2006/relationships/hyperlink" Target="http://uk.wikipedia.org/wiki/%D0%90%D0%BD%D1%82%D0%B8%D1%87%D0%BD%D0%B0_%D1%84%D1%96%D0%BB%D0%BE%D1%81%D0%BE%D1%84%D1%96%D1%8F" TargetMode="External"/><Relationship Id="rId7" Type="http://schemas.openxmlformats.org/officeDocument/2006/relationships/hyperlink" Target="http://uk.wikipedia.org/wiki/%D0%9C%D0%B8%D1%81%D1%82%D0%B5%D1%86%D1%82%D0%B2%D0%BE" TargetMode="External"/><Relationship Id="rId12" Type="http://schemas.openxmlformats.org/officeDocument/2006/relationships/hyperlink" Target="http://uk.wikipedia.org/wiki/%D0%9F%D0%BE%D0%BB%D1%96%D1%82%D0%B8%D0%BA%D0%B0" TargetMode="External"/><Relationship Id="rId17" Type="http://schemas.openxmlformats.org/officeDocument/2006/relationships/hyperlink" Target="http://ru.wikipedia.org/wiki/%D0%9F%D0%BB%D0%B0%D1%82%D0%BE%D0%BD" TargetMode="External"/><Relationship Id="rId2" Type="http://schemas.openxmlformats.org/officeDocument/2006/relationships/hyperlink" Target="http://uk.wikipedia.org/wiki/%D0%97%D0%B0%D1%85%D1%96%D0%B4%D0%BD%D0%B0_%D1%84%D1%96%D0%BB%D0%BE%D1%81%D0%BE%D1%84%D1%96%D1%8F" TargetMode="External"/><Relationship Id="rId16" Type="http://schemas.openxmlformats.org/officeDocument/2006/relationships/hyperlink" Target="http://uk.wikipedia.org/wiki/%D0%A0%D0%B5%D0%B0%D0%BB%D1%96%D0%B7%D0%BC_(%D1%84%D1%96%D0%BB%D0%BE%D1%81%D0%BE%D1%84%D1%96%D1%8F)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A0%D0%B8%D1%82%D0%BE%D1%80%D0%B8%D0%BA%D0%B0" TargetMode="External"/><Relationship Id="rId11" Type="http://schemas.openxmlformats.org/officeDocument/2006/relationships/hyperlink" Target="http://uk.wikipedia.org/wiki/%D0%A7%D0%B5%D1%81%D0%BD%D0%BE%D1%82%D0%B8" TargetMode="External"/><Relationship Id="rId5" Type="http://schemas.openxmlformats.org/officeDocument/2006/relationships/hyperlink" Target="http://uk.wikipedia.org/wiki/%D0%90%D1%84%D1%96%D0%BD%D0%B8" TargetMode="External"/><Relationship Id="rId15" Type="http://schemas.openxmlformats.org/officeDocument/2006/relationships/hyperlink" Target="http://uk.wikipedia.org/wiki/%D0%9C%D1%96%D0%BB%D1%96%D1%82%D0%B0%D1%80%D0%B8%D0%B7%D0%BC" TargetMode="External"/><Relationship Id="rId10" Type="http://schemas.openxmlformats.org/officeDocument/2006/relationships/hyperlink" Target="http://uk.wikipedia.org/wiki/%D0%9F%D1%80%D0%B0%D0%B2%D0%BE" TargetMode="External"/><Relationship Id="rId4" Type="http://schemas.openxmlformats.org/officeDocument/2006/relationships/hyperlink" Target="http://uk.wikipedia.org/wiki/%D0%9F%D0%BB%D0%B0%D1%82%D0%BE%D0%BD" TargetMode="External"/><Relationship Id="rId9" Type="http://schemas.openxmlformats.org/officeDocument/2006/relationships/hyperlink" Target="http://uk.wikipedia.org/wiki/%D0%95%D0%BF%D1%96%D1%81%D1%82%D0%B5%D0%BC%D0%BE%D0%BB%D0%BE%D0%B3%D1%96%D1%8F" TargetMode="External"/><Relationship Id="rId14" Type="http://schemas.openxmlformats.org/officeDocument/2006/relationships/hyperlink" Target="http://uk.wikipedia.org/wiki/%D0%A1%D1%96%D0%BC'%D1%8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2%D0%B1%D0%B5%D1%8F" TargetMode="External"/><Relationship Id="rId13" Type="http://schemas.openxmlformats.org/officeDocument/2006/relationships/hyperlink" Target="http://uk.wikipedia.org/wiki/%D0%9F%D0%BE%D0%B5%D0%B7%D1%96%D1%8F" TargetMode="External"/><Relationship Id="rId18" Type="http://schemas.openxmlformats.org/officeDocument/2006/relationships/hyperlink" Target="http://uk.wikipedia.org/wiki/%D0%9F%D1%80%D0%B0%D0%B2%D0%BB%D1%96%D0%BD%D0%BD%D1%8F" TargetMode="External"/><Relationship Id="rId26" Type="http://schemas.openxmlformats.org/officeDocument/2006/relationships/image" Target="../media/image8.jpeg"/><Relationship Id="rId3" Type="http://schemas.openxmlformats.org/officeDocument/2006/relationships/hyperlink" Target="http://uk.wikipedia.org/wiki/384_%D0%B4%D0%BE_%D0%BD._%D0%B5." TargetMode="External"/><Relationship Id="rId21" Type="http://schemas.openxmlformats.org/officeDocument/2006/relationships/hyperlink" Target="http://uk.wikipedia.org/wiki/%D0%97%D0%BE%D0%BE%D0%BB%D0%BE%D0%B3%D1%96%D1%8F" TargetMode="External"/><Relationship Id="rId7" Type="http://schemas.openxmlformats.org/officeDocument/2006/relationships/hyperlink" Target="http://uk.wikipedia.org/wiki/%D0%A5%D0%B0%D0%BB%D0%BA%D1%96%D0%B4%D0%B0" TargetMode="External"/><Relationship Id="rId12" Type="http://schemas.openxmlformats.org/officeDocument/2006/relationships/hyperlink" Target="http://uk.wikipedia.org/wiki/%D0%9C%D0%B5%D1%82%D0%B0%D1%84%D1%96%D0%B7%D0%B8%D0%BA%D0%B0" TargetMode="External"/><Relationship Id="rId17" Type="http://schemas.openxmlformats.org/officeDocument/2006/relationships/hyperlink" Target="http://uk.wikipedia.org/wiki/%D0%9F%D0%BE%D0%BB%D1%96%D1%82%D0%B8%D0%BA%D0%B0" TargetMode="External"/><Relationship Id="rId25" Type="http://schemas.openxmlformats.org/officeDocument/2006/relationships/hyperlink" Target="http://uk.wikipedia.org/wiki/%D0%9F%D0%BE%D1%87%D1%83%D1%82%D1%82%D1%8F" TargetMode="External"/><Relationship Id="rId2" Type="http://schemas.openxmlformats.org/officeDocument/2006/relationships/hyperlink" Target="http://uk.wikipedia.org/wiki/%D0%90%D0%BD%D1%82%D0%B8%D1%87%D0%BD%D0%B0_%D1%84%D1%96%D0%BB%D0%BE%D1%81%D0%BE%D1%84%D1%96%D1%8F" TargetMode="External"/><Relationship Id="rId16" Type="http://schemas.openxmlformats.org/officeDocument/2006/relationships/hyperlink" Target="http://uk.wikipedia.org/wiki/%D0%A0%D0%B8%D1%82%D0%BE%D1%80%D0%B8%D0%BA%D0%B0" TargetMode="External"/><Relationship Id="rId20" Type="http://schemas.openxmlformats.org/officeDocument/2006/relationships/hyperlink" Target="http://uk.wikipedia.org/wiki/%D0%91%D1%96%D0%BE%D0%BB%D0%BE%D0%B3%D1%96%D1%8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322_%D0%B4%D0%BE_%D0%BD._%D0%B5." TargetMode="External"/><Relationship Id="rId11" Type="http://schemas.openxmlformats.org/officeDocument/2006/relationships/hyperlink" Target="http://uk.wikipedia.org/wiki/%D0%A4%D1%96%D0%B7%D0%B8%D0%BA%D0%B0" TargetMode="External"/><Relationship Id="rId24" Type="http://schemas.openxmlformats.org/officeDocument/2006/relationships/hyperlink" Target="http://uk.wikipedia.org/wiki/%D0%9B%D0%BE%D0%B3%D1%96%D0%BA%D0%B0" TargetMode="External"/><Relationship Id="rId5" Type="http://schemas.openxmlformats.org/officeDocument/2006/relationships/hyperlink" Target="http://uk.wikipedia.org/wiki/%D0%A5%D0%B0%D0%BB%D0%BA%D1%96%D0%B4%D1%96%D0%BA%D0%B8" TargetMode="External"/><Relationship Id="rId15" Type="http://schemas.openxmlformats.org/officeDocument/2006/relationships/hyperlink" Target="http://uk.wikipedia.org/wiki/%D0%9C%D1%83%D0%B7%D0%B8%D0%BA%D0%B0" TargetMode="External"/><Relationship Id="rId23" Type="http://schemas.openxmlformats.org/officeDocument/2006/relationships/hyperlink" Target="http://uk.wikipedia.org/wiki/%D0%A0%D0%BE%D0%B7%D1%83%D0%BC" TargetMode="External"/><Relationship Id="rId10" Type="http://schemas.openxmlformats.org/officeDocument/2006/relationships/hyperlink" Target="http://uk.wikipedia.org/wiki/%D0%90%D1%80%D0%B8%D1%81%D1%82%D0%BE%D1%82%D0%B5%D0%BB%D1%96%D0%B7%D0%BC" TargetMode="External"/><Relationship Id="rId19" Type="http://schemas.openxmlformats.org/officeDocument/2006/relationships/hyperlink" Target="http://uk.wikipedia.org/wiki/%D0%95%D1%82%D0%B8%D0%BA%D0%B0" TargetMode="External"/><Relationship Id="rId4" Type="http://schemas.openxmlformats.org/officeDocument/2006/relationships/hyperlink" Target="http://uk.wikipedia.org/wiki/%D0%A1%D1%82%D0%B0%D0%B3%D1%96%D1%80%D0%B0" TargetMode="External"/><Relationship Id="rId9" Type="http://schemas.openxmlformats.org/officeDocument/2006/relationships/hyperlink" Target="http://uk.wikipedia.org/wiki/%D0%9F%D0%B5%D1%80%D0%B8%D0%BF%D0%B0%D1%82%D0%B5%D1%82%D0%B8%D0%BA%D0%B8" TargetMode="External"/><Relationship Id="rId14" Type="http://schemas.openxmlformats.org/officeDocument/2006/relationships/hyperlink" Target="http://uk.wikipedia.org/wiki/%D0%A2%D0%B5%D0%B0%D1%82%D1%80" TargetMode="External"/><Relationship Id="rId22" Type="http://schemas.openxmlformats.org/officeDocument/2006/relationships/hyperlink" Target="http://uk.wikipedia.org/wiki/%D0%97%D0%BE%D0%BB%D0%BE%D1%82%D0%B8%D0%B9_%D0%BF%D0%B5%D1%80%D0%B5%D1%82%D0%B8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9556" y="2605860"/>
            <a:ext cx="9903852" cy="1579422"/>
          </a:xfrm>
        </p:spPr>
        <p:txBody>
          <a:bodyPr rtlCol="0"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 яка вчинила </a:t>
            </a:r>
            <a:r>
              <a:rPr lang="uk-UA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 правопорушення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8811" y="4185283"/>
            <a:ext cx="7206635" cy="486181"/>
          </a:xfrm>
        </p:spPr>
        <p:txBody>
          <a:bodyPr rtlCol="0">
            <a:normAutofit fontScale="92500"/>
          </a:bodyPr>
          <a:lstStyle/>
          <a:p>
            <a:pPr rtl="0"/>
            <a:r>
              <a:rPr lang="uk-UA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ru-RU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кримінології та </a:t>
            </a:r>
            <a:r>
              <a:rPr lang="uk-UA" sz="21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кримінально-виконавчого права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680" y="998098"/>
            <a:ext cx="1607762" cy="1607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811" y="5126667"/>
            <a:ext cx="254834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54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356992"/>
            <a:ext cx="9144000" cy="566738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Особистість злочинця в працях філософів:</a:t>
            </a:r>
            <a:endParaRPr lang="uk-UA" sz="24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791743" y="-11652"/>
          <a:ext cx="6876256" cy="3296640"/>
        </p:xfrm>
        <a:graphic>
          <a:graphicData uri="http://schemas.openxmlformats.org/drawingml/2006/table">
            <a:tbl>
              <a:tblPr/>
              <a:tblGrid>
                <a:gridCol w="3438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664">
                <a:tc gridSpan="2"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effectLst/>
                        </a:rPr>
                        <a:t>Демокри́т Абдерский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 dirty="0"/>
                        <a:t>Дата </a:t>
                      </a:r>
                      <a:r>
                        <a:rPr lang="uk-UA" sz="1600" dirty="0" err="1"/>
                        <a:t>рождения</a:t>
                      </a:r>
                      <a:r>
                        <a:rPr lang="uk-UA" sz="1600" dirty="0"/>
                        <a:t>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hlinkClick r:id="rId2" tooltip="460 год до н. э."/>
                        </a:rPr>
                        <a:t>460 год до н. э.</a:t>
                      </a:r>
                      <a:endParaRPr lang="ru-RU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 dirty="0" err="1"/>
                        <a:t>Место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рождения</a:t>
                      </a:r>
                      <a:r>
                        <a:rPr lang="uk-UA" sz="1600" dirty="0"/>
                        <a:t>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hlinkClick r:id="rId3" tooltip="Абдеры"/>
                        </a:rPr>
                        <a:t>Абдеры</a:t>
                      </a:r>
                      <a:endParaRPr lang="uk-UA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/>
                        <a:t>Дата смерти: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hlinkClick r:id="rId4" tooltip="370 год до н. э."/>
                        </a:rPr>
                        <a:t>370 год до н. э.</a:t>
                      </a:r>
                      <a:endParaRPr lang="ru-RU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/>
                        <a:t>Место смерти: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hlinkClick r:id="rId3" tooltip="Абдеры"/>
                        </a:rPr>
                        <a:t>Абдеры</a:t>
                      </a:r>
                      <a:r>
                        <a:rPr lang="ru-RU" sz="1600" baseline="30000">
                          <a:hlinkClick r:id="rId5" tooltip="Википедия:Ссылки на источники"/>
                        </a:rPr>
                        <a:t>[</a:t>
                      </a:r>
                      <a:r>
                        <a:rPr lang="ru-RU" sz="1600" i="1" baseline="30000">
                          <a:hlinkClick r:id="rId5" tooltip="Википедия:Ссылки на источники"/>
                        </a:rPr>
                        <a:t>источник не указан 360 дней</a:t>
                      </a:r>
                      <a:r>
                        <a:rPr lang="ru-RU" sz="1600" baseline="30000">
                          <a:hlinkClick r:id="rId5" tooltip="Википедия:Ссылки на источники"/>
                        </a:rPr>
                        <a:t>]</a:t>
                      </a:r>
                      <a:endParaRPr lang="ru-RU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/>
                        <a:t>Школа/традиция: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hlinkClick r:id="rId6" tooltip="Атомизм"/>
                        </a:rPr>
                        <a:t>Атомисты</a:t>
                      </a:r>
                      <a:endParaRPr lang="uk-UA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/>
                        <a:t>Направление: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hlinkClick r:id="rId7" tooltip="Европейская философия"/>
                        </a:rPr>
                        <a:t>Европейская философия</a:t>
                      </a:r>
                      <a:endParaRPr lang="uk-UA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/>
                        <a:t>Период: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hlinkClick r:id="rId8" tooltip="Древнегреческая философия"/>
                        </a:rPr>
                        <a:t>Древнегреческая философия</a:t>
                      </a:r>
                      <a:endParaRPr lang="uk-UA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/>
                        <a:t>Основные интересы: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hlinkClick r:id="rId9" tooltip="Натурфилософия"/>
                        </a:rPr>
                        <a:t>Натурфилософия</a:t>
                      </a:r>
                      <a:endParaRPr lang="uk-UA" sz="160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r>
                        <a:rPr lang="uk-UA" sz="1600"/>
                        <a:t>Значительные идеи:</a:t>
                      </a:r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hlinkClick r:id="rId6" tooltip="Атомизм"/>
                        </a:rPr>
                        <a:t>Атомизм</a:t>
                      </a:r>
                      <a:endParaRPr lang="uk-UA" sz="1600" dirty="0"/>
                    </a:p>
                  </a:txBody>
                  <a:tcPr marL="80682" marR="80682" marT="40341" marB="403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1" y="3933056"/>
            <a:ext cx="9146917" cy="2924944"/>
          </a:xfrm>
        </p:spPr>
        <p:txBody>
          <a:bodyPr/>
          <a:lstStyle/>
          <a:p>
            <a:pPr algn="just"/>
            <a:r>
              <a:rPr lang="uk-UA" sz="2600" dirty="0"/>
              <a:t>Демокрит, який уважав, що причиною злочинів є моральні й розумові недоліки, а неправильна поведінка людини є наслідком відсутності у неї знань про те, що для попередження злочинів необхідно, насамперед, виховання, оскільки покарання не втримує від спокуси скоювати погані вчинки потай. </a:t>
            </a:r>
          </a:p>
          <a:p>
            <a:pPr algn="just"/>
            <a:endParaRPr lang="uk-UA" sz="2400" dirty="0"/>
          </a:p>
        </p:txBody>
      </p:sp>
      <p:pic>
        <p:nvPicPr>
          <p:cNvPr id="351237" name="Picture 5" descr="http://t0.gstatic.com/images?q=tbn:ANd9GcSwMR65tD4p1Drv4ms_d6e030PMxTBxg8UQwxHtMJjG3nBMCBz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10"/>
            <a:ext cx="2267744" cy="33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29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4509120"/>
            <a:ext cx="9144000" cy="504056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Особистість злочинця в працях філософів:</a:t>
            </a:r>
            <a:endParaRPr lang="uk-UA" sz="24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28851" y="0"/>
          <a:ext cx="2667150" cy="4793490"/>
        </p:xfrm>
        <a:graphic>
          <a:graphicData uri="http://schemas.openxmlformats.org/drawingml/2006/table">
            <a:tbl>
              <a:tblPr/>
              <a:tblGrid>
                <a:gridCol w="133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62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effectLst/>
                        </a:rPr>
                        <a:t>Західна філософія</a:t>
                      </a:r>
                      <a:br>
                        <a:rPr lang="uk-UA" sz="1600" b="1" dirty="0">
                          <a:effectLst/>
                        </a:rPr>
                      </a:br>
                      <a:r>
                        <a:rPr lang="uk-UA" sz="1600" b="1" dirty="0">
                          <a:effectLst/>
                        </a:rPr>
                        <a:t>Антична філософія</a:t>
                      </a:r>
                    </a:p>
                    <a:p>
                      <a:pPr algn="ctr"/>
                      <a:r>
                        <a:rPr lang="uk-UA" sz="1600" u="none" dirty="0" err="1">
                          <a:effectLst/>
                        </a:rPr>
                        <a:t>Антісфен</a:t>
                      </a:r>
                      <a:endParaRPr lang="uk-UA" sz="1600" b="1" u="none" dirty="0">
                        <a:effectLst/>
                      </a:endParaRPr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629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</a:rPr>
                        <a:t>Народився</a:t>
                      </a:r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пр. 445 до н. е.</a:t>
                      </a:r>
                      <a:br>
                        <a:rPr lang="ru-RU" sz="1600" dirty="0"/>
                      </a:br>
                      <a:r>
                        <a:rPr lang="ru-RU" sz="1600" dirty="0" err="1"/>
                        <a:t>Афіни</a:t>
                      </a:r>
                      <a:endParaRPr lang="ru-RU" sz="1600" dirty="0"/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060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</a:rPr>
                        <a:t>Помер</a:t>
                      </a:r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пр. 365 до н. е.</a:t>
                      </a:r>
                      <a:br>
                        <a:rPr lang="ru-RU" sz="1600"/>
                      </a:br>
                      <a:r>
                        <a:rPr lang="ru-RU" sz="1600"/>
                        <a:t>Афіни</a:t>
                      </a:r>
                      <a:br>
                        <a:rPr lang="ru-RU" sz="1600"/>
                      </a:br>
                      <a:endParaRPr lang="ru-RU" sz="1600"/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629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</a:rPr>
                        <a:t>Школа/Традиція</a:t>
                      </a:r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/>
                        <a:t>започаткував школу </a:t>
                      </a:r>
                      <a:r>
                        <a:rPr lang="uk-UA" sz="1600">
                          <a:hlinkClick r:id="rId2" tooltip="Кініки"/>
                        </a:rPr>
                        <a:t>кініків</a:t>
                      </a:r>
                      <a:endParaRPr lang="uk-UA" sz="1600"/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6491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</a:rPr>
                        <a:t>Основні інтереси</a:t>
                      </a:r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rId3" tooltip="Аскетизм"/>
                        </a:rPr>
                        <a:t>аскетизм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4" tooltip="Етика"/>
                        </a:rPr>
                        <a:t>етика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5" tooltip="Мова"/>
                        </a:rPr>
                        <a:t>мова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6" tooltip="Література"/>
                        </a:rPr>
                        <a:t>література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7" tooltip="Логіка"/>
                        </a:rPr>
                        <a:t>логіка</a:t>
                      </a:r>
                      <a:endParaRPr lang="ru-RU" sz="1600" dirty="0"/>
                    </a:p>
                  </a:txBody>
                  <a:tcPr marL="80874" marR="80874" marT="40437" marB="40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1" y="5013176"/>
            <a:ext cx="9144001" cy="1844824"/>
          </a:xfrm>
        </p:spPr>
        <p:txBody>
          <a:bodyPr/>
          <a:lstStyle/>
          <a:p>
            <a:pPr algn="just"/>
            <a:r>
              <a:rPr lang="uk-UA" sz="2400" dirty="0" err="1"/>
              <a:t>Антісфен</a:t>
            </a:r>
            <a:r>
              <a:rPr lang="uk-UA" sz="2400" dirty="0"/>
              <a:t>, Діоген і інші пов'язували злочинну поведінку з недоліками виховання й тими, що виникають як їх наслідок перекрученими потребами (егоїзм, розпуста і т.д.).</a:t>
            </a:r>
          </a:p>
          <a:p>
            <a:endParaRPr lang="uk-UA" dirty="0"/>
          </a:p>
        </p:txBody>
      </p:sp>
      <p:pic>
        <p:nvPicPr>
          <p:cNvPr id="352257" name="Picture 1" descr="Antisthenes pushk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90485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91499" y="23069"/>
          <a:ext cx="2368998" cy="3510355"/>
        </p:xfrm>
        <a:graphic>
          <a:graphicData uri="http://schemas.openxmlformats.org/drawingml/2006/table">
            <a:tbl>
              <a:tblPr/>
              <a:tblGrid>
                <a:gridCol w="1184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45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effectLst/>
                        </a:rPr>
                        <a:t>Диоген</a:t>
                      </a:r>
                      <a:r>
                        <a:rPr lang="uk-UA" b="1" dirty="0">
                          <a:effectLst/>
                        </a:rPr>
                        <a:t> </a:t>
                      </a:r>
                      <a:r>
                        <a:rPr lang="uk-UA" b="1" dirty="0" err="1">
                          <a:effectLst/>
                        </a:rPr>
                        <a:t>Синопский</a:t>
                      </a:r>
                      <a:endParaRPr lang="uk-UA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071">
                <a:tc>
                  <a:txBody>
                    <a:bodyPr/>
                    <a:lstStyle/>
                    <a:p>
                      <a:r>
                        <a:rPr lang="uk-UA" dirty="0"/>
                        <a:t>Дата </a:t>
                      </a:r>
                      <a:r>
                        <a:rPr lang="uk-UA" dirty="0" err="1"/>
                        <a:t>рождения</a:t>
                      </a:r>
                      <a:r>
                        <a:rPr lang="uk-UA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ок</a:t>
                      </a:r>
                      <a:r>
                        <a:rPr lang="ru-RU" dirty="0"/>
                        <a:t>. </a:t>
                      </a:r>
                      <a:r>
                        <a:rPr lang="ru-RU" dirty="0">
                          <a:hlinkClick r:id="rId9" tooltip="412 до н. э."/>
                        </a:rPr>
                        <a:t>412 до н. э.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071">
                <a:tc>
                  <a:txBody>
                    <a:bodyPr/>
                    <a:lstStyle/>
                    <a:p>
                      <a:r>
                        <a:rPr lang="uk-UA" dirty="0" err="1"/>
                        <a:t>Место</a:t>
                      </a:r>
                      <a:r>
                        <a:rPr lang="uk-UA" dirty="0"/>
                        <a:t> </a:t>
                      </a:r>
                      <a:r>
                        <a:rPr lang="uk-UA" dirty="0" err="1"/>
                        <a:t>рождения</a:t>
                      </a:r>
                      <a:r>
                        <a:rPr lang="uk-UA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10" tooltip="Синоп"/>
                        </a:rPr>
                        <a:t>Синоп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071">
                <a:tc>
                  <a:txBody>
                    <a:bodyPr/>
                    <a:lstStyle/>
                    <a:p>
                      <a:r>
                        <a:rPr lang="uk-UA"/>
                        <a:t>Дата смерти: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hlinkClick r:id="rId11" tooltip="10 июня"/>
                        </a:rPr>
                        <a:t>10 июня</a:t>
                      </a:r>
                      <a:r>
                        <a:rPr lang="ru-RU">
                          <a:effectLst/>
                        </a:rPr>
                        <a:t> </a:t>
                      </a:r>
                      <a:r>
                        <a:rPr lang="ru-RU">
                          <a:effectLst/>
                          <a:hlinkClick r:id="rId12" tooltip="323 год до н. э."/>
                        </a:rPr>
                        <a:t>323 до н. э.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2692">
                <a:tc>
                  <a:txBody>
                    <a:bodyPr/>
                    <a:lstStyle/>
                    <a:p>
                      <a:r>
                        <a:rPr lang="uk-UA" dirty="0" err="1"/>
                        <a:t>Испытавшие</a:t>
                      </a:r>
                      <a:r>
                        <a:rPr lang="uk-UA" dirty="0"/>
                        <a:t> </a:t>
                      </a:r>
                      <a:r>
                        <a:rPr lang="uk-UA" dirty="0" err="1"/>
                        <a:t>влияние</a:t>
                      </a:r>
                      <a:r>
                        <a:rPr lang="uk-UA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hlinkClick r:id="rId13" tooltip="Киники"/>
                        </a:rPr>
                        <a:t>киники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52258" name="Picture 2" descr="Diogenes looking for a man - attributed to JHW Tischbei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820"/>
            <a:ext cx="2095500" cy="43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95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996952"/>
            <a:ext cx="9144000" cy="576064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Особистість злочинця в працях Середньовіччя:</a:t>
            </a:r>
            <a:endParaRPr lang="uk-UA" sz="2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29000" y="0"/>
          <a:ext cx="7131496" cy="2996952"/>
        </p:xfrm>
        <a:graphic>
          <a:graphicData uri="http://schemas.openxmlformats.org/drawingml/2006/table">
            <a:tbl>
              <a:tblPr/>
              <a:tblGrid>
                <a:gridCol w="3565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5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9238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Тома Аквінський</a:t>
                      </a:r>
                      <a:br>
                        <a:rPr lang="pt-BR" b="1" dirty="0">
                          <a:effectLst/>
                        </a:rPr>
                      </a:br>
                      <a:r>
                        <a:rPr lang="pt-BR" b="1" dirty="0">
                          <a:effectLst/>
                          <a:hlinkClick r:id="rId2" tooltip="Латинська мова"/>
                        </a:rPr>
                        <a:t>лат.</a:t>
                      </a:r>
                      <a:r>
                        <a:rPr lang="pt-BR" b="1" dirty="0">
                          <a:effectLst/>
                        </a:rPr>
                        <a:t> </a:t>
                      </a:r>
                      <a:r>
                        <a:rPr lang="pt-BR" b="1" i="1" dirty="0">
                          <a:effectLst/>
                        </a:rPr>
                        <a:t>Thomas Aquinas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238">
                <a:tc>
                  <a:txBody>
                    <a:bodyPr/>
                    <a:lstStyle/>
                    <a:p>
                      <a:r>
                        <a:rPr lang="uk-UA" dirty="0"/>
                        <a:t>Народився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3" tooltip="1225"/>
                        </a:rPr>
                        <a:t>1225</a:t>
                      </a:r>
                      <a:r>
                        <a:rPr lang="uk-UA"/>
                        <a:t/>
                      </a:r>
                      <a:br>
                        <a:rPr lang="uk-UA"/>
                      </a:br>
                      <a:r>
                        <a:rPr lang="uk-UA">
                          <a:hlinkClick r:id="rId4" tooltip="Італія"/>
                        </a:rPr>
                        <a:t>Італія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0340">
                <a:tc>
                  <a:txBody>
                    <a:bodyPr/>
                    <a:lstStyle/>
                    <a:p>
                      <a:r>
                        <a:rPr lang="uk-UA" dirty="0"/>
                        <a:t>Помер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†</a:t>
                      </a:r>
                      <a:r>
                        <a:rPr lang="ru-RU" dirty="0">
                          <a:hlinkClick r:id="rId5" tooltip="7 березня"/>
                        </a:rPr>
                        <a:t>7 </a:t>
                      </a:r>
                      <a:r>
                        <a:rPr lang="ru-RU" dirty="0" err="1">
                          <a:hlinkClick r:id="rId5" tooltip="7 березня"/>
                        </a:rPr>
                        <a:t>березня</a:t>
                      </a:r>
                      <a:r>
                        <a:rPr lang="ru-RU" dirty="0"/>
                        <a:t> </a:t>
                      </a:r>
                      <a:r>
                        <a:rPr lang="ru-RU" dirty="0">
                          <a:hlinkClick r:id="rId6" tooltip="1274"/>
                        </a:rPr>
                        <a:t>1274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>
                          <a:hlinkClick r:id="rId7" tooltip="Фоссанова (ще не написана)"/>
                        </a:rPr>
                        <a:t>Фоссанова</a:t>
                      </a:r>
                      <a:r>
                        <a:rPr lang="ru-RU" dirty="0"/>
                        <a:t>, </a:t>
                      </a:r>
                      <a:r>
                        <a:rPr lang="ru-RU" dirty="0" err="1">
                          <a:hlinkClick r:id="rId4" tooltip="Італія"/>
                        </a:rPr>
                        <a:t>Італія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136">
                <a:tc>
                  <a:txBody>
                    <a:bodyPr/>
                    <a:lstStyle/>
                    <a:p>
                      <a:r>
                        <a:rPr lang="uk-UA"/>
                        <a:t>Відомий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8" tooltip="Філософ"/>
                        </a:rPr>
                        <a:t>Філософ</a:t>
                      </a:r>
                      <a:r>
                        <a:rPr lang="uk-UA" dirty="0"/>
                        <a:t>, </a:t>
                      </a:r>
                      <a:r>
                        <a:rPr lang="uk-UA" dirty="0">
                          <a:hlinkClick r:id="rId9" tooltip="Теолог"/>
                        </a:rPr>
                        <a:t>теолог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501008"/>
            <a:ext cx="9144000" cy="335699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200" dirty="0"/>
              <a:t>У період </a:t>
            </a:r>
            <a:r>
              <a:rPr lang="uk-UA" sz="2200" dirty="0">
                <a:hlinkClick r:id="rId10" tooltip="Средние века"/>
              </a:rPr>
              <a:t>Середніх віків</a:t>
            </a:r>
            <a:r>
              <a:rPr lang="uk-UA" sz="2200" dirty="0"/>
              <a:t> (аж до </a:t>
            </a:r>
            <a:r>
              <a:rPr lang="uk-UA" sz="2200" dirty="0">
                <a:hlinkClick r:id="rId11" tooltip="XV век"/>
              </a:rPr>
              <a:t>XV сторіччя</a:t>
            </a:r>
            <a:r>
              <a:rPr lang="uk-UA" sz="2200" dirty="0"/>
              <a:t>) кримінально-правові вчення перебували у повній залежності від </a:t>
            </a:r>
            <a:r>
              <a:rPr lang="uk-UA" sz="2200" dirty="0">
                <a:hlinkClick r:id="rId12" tooltip="Церковь"/>
              </a:rPr>
              <a:t>церкви</a:t>
            </a:r>
            <a:r>
              <a:rPr lang="uk-UA" sz="2200" dirty="0"/>
              <a:t>. У цей період переважали розглянуті вище погляди на походження злочинності — вчинення злочинів як результат божественного приречення або одержимості злими духами. Значним був вплив </a:t>
            </a:r>
            <a:r>
              <a:rPr lang="uk-UA" sz="2200" dirty="0">
                <a:hlinkClick r:id="rId13" tooltip="Римское право"/>
              </a:rPr>
              <a:t>римського права</a:t>
            </a:r>
            <a:r>
              <a:rPr lang="uk-UA" sz="2200" dirty="0"/>
              <a:t> і філософських вчень </a:t>
            </a:r>
            <a:r>
              <a:rPr lang="uk-UA" sz="2200" dirty="0">
                <a:hlinkClick r:id="rId14" tooltip="Античность"/>
              </a:rPr>
              <a:t>античності</a:t>
            </a:r>
            <a:r>
              <a:rPr lang="uk-UA" sz="2200" dirty="0"/>
              <a:t>, однак вчені цього періоду не прагнули створювати нові теорії, ставлячи перед собою лише вузькопрактичні цілі. Так, </a:t>
            </a:r>
            <a:r>
              <a:rPr lang="uk-UA" sz="2200" dirty="0">
                <a:hlinkClick r:id="rId15" tooltip="Фома Аквинский"/>
              </a:rPr>
              <a:t>Тома Аквінський</a:t>
            </a:r>
            <a:r>
              <a:rPr lang="uk-UA" sz="2200" dirty="0"/>
              <a:t> класифікував усіх людей на доброчесних, які не вчиняють злочинів не тому, що бояться покарання, а тому що такий природній закон їх поведінки, і порочних, які не піддаються переконанню й реагують тільки на примусові заходи.</a:t>
            </a:r>
          </a:p>
        </p:txBody>
      </p:sp>
      <p:pic>
        <p:nvPicPr>
          <p:cNvPr id="354305" name="Picture 1" descr="St-thomas-aquinUk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76"/>
            <a:ext cx="1905000" cy="29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40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77072"/>
            <a:ext cx="9144000" cy="566738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</a:rPr>
              <a:t>Особистість злочинця в Епоху Відродження:</a:t>
            </a:r>
            <a:endParaRPr lang="uk-UA" sz="24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905250" y="0"/>
          <a:ext cx="6762752" cy="3786168"/>
        </p:xfrm>
        <a:graphic>
          <a:graphicData uri="http://schemas.openxmlformats.org/drawingml/2006/table">
            <a:tbl>
              <a:tblPr/>
              <a:tblGrid>
                <a:gridCol w="3381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904">
                <a:tc gridSpan="2"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effectLst/>
                        </a:rPr>
                        <a:t>Томас Мор</a:t>
                      </a:r>
                      <a:endParaRPr lang="uk-UA" sz="1300" dirty="0">
                        <a:effectLst/>
                      </a:endParaRP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186">
                <a:tc>
                  <a:txBody>
                    <a:bodyPr/>
                    <a:lstStyle/>
                    <a:p>
                      <a:r>
                        <a:rPr lang="uk-UA" sz="1300" dirty="0"/>
                        <a:t>Народився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hlinkClick r:id="rId2" tooltip="7 лютого"/>
                        </a:rPr>
                        <a:t>7 лютого</a:t>
                      </a:r>
                      <a:r>
                        <a:rPr lang="ru-RU" sz="1300"/>
                        <a:t> </a:t>
                      </a:r>
                      <a:r>
                        <a:rPr lang="ru-RU" sz="1300">
                          <a:hlinkClick r:id="rId3" tooltip="1478"/>
                        </a:rPr>
                        <a:t>1478</a:t>
                      </a:r>
                      <a:r>
                        <a:rPr lang="ru-RU" sz="1300"/>
                        <a:t/>
                      </a:r>
                      <a:br>
                        <a:rPr lang="ru-RU" sz="1300"/>
                      </a:br>
                      <a:r>
                        <a:rPr lang="ru-RU" sz="1300">
                          <a:hlinkClick r:id="rId4" tooltip="Англія"/>
                        </a:rPr>
                        <a:t>Англія</a:t>
                      </a:r>
                      <a:r>
                        <a:rPr lang="ru-RU" sz="1300"/>
                        <a:t>, </a:t>
                      </a:r>
                      <a:r>
                        <a:rPr lang="ru-RU" sz="1300">
                          <a:hlinkClick r:id="rId5" tooltip="Лондон"/>
                        </a:rPr>
                        <a:t>Лондон</a:t>
                      </a:r>
                      <a:endParaRPr lang="ru-RU" sz="1300"/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r>
                        <a:rPr lang="uk-UA" sz="1300" dirty="0"/>
                        <a:t>Помер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hlinkClick r:id="rId6" tooltip="6 липня"/>
                        </a:rPr>
                        <a:t>6 липня</a:t>
                      </a:r>
                      <a:r>
                        <a:rPr lang="ru-RU" sz="1300"/>
                        <a:t> </a:t>
                      </a:r>
                      <a:r>
                        <a:rPr lang="ru-RU" sz="1300">
                          <a:hlinkClick r:id="rId7" tooltip="1535"/>
                        </a:rPr>
                        <a:t>1535</a:t>
                      </a:r>
                      <a:r>
                        <a:rPr lang="ru-RU" sz="1300"/>
                        <a:t> (57 роки)</a:t>
                      </a:r>
                      <a:br>
                        <a:rPr lang="ru-RU" sz="1300"/>
                      </a:br>
                      <a:r>
                        <a:rPr lang="ru-RU" sz="1300">
                          <a:hlinkClick r:id="rId4" tooltip="Англія"/>
                        </a:rPr>
                        <a:t>Англія</a:t>
                      </a:r>
                      <a:r>
                        <a:rPr lang="ru-RU" sz="1300"/>
                        <a:t>, </a:t>
                      </a:r>
                      <a:r>
                        <a:rPr lang="ru-RU" sz="1300">
                          <a:hlinkClick r:id="rId5" tooltip="Лондон"/>
                        </a:rPr>
                        <a:t>Лондон</a:t>
                      </a:r>
                      <a:r>
                        <a:rPr lang="ru-RU" sz="1300"/>
                        <a:t/>
                      </a:r>
                      <a:br>
                        <a:rPr lang="ru-RU" sz="1300"/>
                      </a:br>
                      <a:r>
                        <a:rPr lang="ru-RU" sz="1300"/>
                        <a:t>Обезглавлення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r>
                        <a:rPr lang="uk-UA" sz="1300" dirty="0"/>
                        <a:t>Громадянство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/>
                        <a:t>Англіець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r>
                        <a:rPr lang="uk-UA" sz="1300"/>
                        <a:t>Національність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/>
                        <a:t>Британець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r>
                        <a:rPr lang="uk-UA" sz="1300"/>
                        <a:t>Проживання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/>
                        <a:t>Лондон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186">
                <a:tc>
                  <a:txBody>
                    <a:bodyPr/>
                    <a:lstStyle/>
                    <a:p>
                      <a:r>
                        <a:rPr lang="uk-UA" sz="1300" dirty="0"/>
                        <a:t>Відомий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/>
                        <a:t>Завдяки своїм політичним та католицьким діянням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r>
                        <a:rPr lang="uk-UA" sz="1300"/>
                        <a:t>Діяльність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/>
                        <a:t>Політик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r>
                        <a:rPr lang="uk-UA" sz="1300"/>
                        <a:t>Титул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/>
                        <a:t>лорд-канцлер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904">
                <a:tc>
                  <a:txBody>
                    <a:bodyPr/>
                    <a:lstStyle/>
                    <a:p>
                      <a:r>
                        <a:rPr lang="uk-UA" sz="1300"/>
                        <a:t>Конфесія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/>
                        <a:t>Католик</a:t>
                      </a:r>
                    </a:p>
                  </a:txBody>
                  <a:tcPr marL="64710" marR="64710" marT="32355" marB="32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4581128"/>
            <a:ext cx="9144000" cy="2276872"/>
          </a:xfrm>
        </p:spPr>
        <p:txBody>
          <a:bodyPr/>
          <a:lstStyle/>
          <a:p>
            <a:pPr algn="just"/>
            <a:r>
              <a:rPr lang="uk-UA" sz="2600" dirty="0">
                <a:hlinkClick r:id="rId8" tooltip="Томас Мор"/>
              </a:rPr>
              <a:t>Томас Мор</a:t>
            </a:r>
            <a:r>
              <a:rPr lang="uk-UA" sz="2600" dirty="0"/>
              <a:t> в «</a:t>
            </a:r>
            <a:r>
              <a:rPr lang="uk-UA" sz="2600" dirty="0">
                <a:hlinkClick r:id="rId9" tooltip="Утопия"/>
              </a:rPr>
              <a:t>Утопії</a:t>
            </a:r>
            <a:r>
              <a:rPr lang="uk-UA" sz="2600" dirty="0"/>
              <a:t>» висловлював ідеї про соціальну обумовленість вчинення злочинів: поки будуть існувати причини, що породжують злочини, у першу чергу </a:t>
            </a:r>
            <a:r>
              <a:rPr lang="uk-UA" sz="2600" dirty="0">
                <a:hlinkClick r:id="rId10" tooltip="Экономика"/>
              </a:rPr>
              <a:t>економічні</a:t>
            </a:r>
            <a:r>
              <a:rPr lang="uk-UA" sz="2600" dirty="0"/>
              <a:t>, злочини будуть вчинятися, причому нарощування жорстокості покарань не вирішить проблему злочинності</a:t>
            </a:r>
          </a:p>
        </p:txBody>
      </p:sp>
      <p:pic>
        <p:nvPicPr>
          <p:cNvPr id="355329" name="Picture 1" descr="Hans Holbein d. J. 06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38125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703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221088"/>
            <a:ext cx="9144000" cy="566738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Особистість злочинця в Епоху Відродження:</a:t>
            </a:r>
            <a:endParaRPr lang="uk-UA" sz="2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28999" y="-23723"/>
          <a:ext cx="7239000" cy="4409898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4124">
                <a:tc gridSpan="2">
                  <a:txBody>
                    <a:bodyPr/>
                    <a:lstStyle/>
                    <a:p>
                      <a:pPr algn="ctr"/>
                      <a:r>
                        <a:rPr lang="uk-UA" sz="1500" b="1" dirty="0">
                          <a:effectLst/>
                        </a:rPr>
                        <a:t>Західна філософія</a:t>
                      </a:r>
                      <a:br>
                        <a:rPr lang="uk-UA" sz="1500" b="1" dirty="0">
                          <a:effectLst/>
                        </a:rPr>
                      </a:br>
                      <a:r>
                        <a:rPr lang="uk-UA" sz="1500" b="1" dirty="0" err="1">
                          <a:effectLst/>
                          <a:hlinkClick r:id="rId2" tooltip="Філософія XVII століття (ще не написана)"/>
                        </a:rPr>
                        <a:t>Філософія</a:t>
                      </a:r>
                      <a:r>
                        <a:rPr lang="uk-UA" sz="1500" b="1" dirty="0">
                          <a:effectLst/>
                          <a:hlinkClick r:id="rId2" tooltip="Філософія XVII століття (ще не написана)"/>
                        </a:rPr>
                        <a:t> </a:t>
                      </a:r>
                      <a:r>
                        <a:rPr lang="en-US" sz="1500" b="1" dirty="0">
                          <a:effectLst/>
                          <a:hlinkClick r:id="rId2" tooltip="Філософія XVII століття (ще не написана)"/>
                        </a:rPr>
                        <a:t>XVII </a:t>
                      </a:r>
                      <a:r>
                        <a:rPr lang="uk-UA" sz="1500" b="1" dirty="0">
                          <a:effectLst/>
                          <a:hlinkClick r:id="rId2" tooltip="Філософія XVII століття (ще не написана)"/>
                        </a:rPr>
                        <a:t>століття</a:t>
                      </a:r>
                      <a:endParaRPr lang="uk-UA" sz="1500" b="1" dirty="0">
                        <a:effectLst/>
                      </a:endParaRP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1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/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John Locke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124">
                <a:tc>
                  <a:txBody>
                    <a:bodyPr/>
                    <a:lstStyle/>
                    <a:p>
                      <a:pPr algn="l"/>
                      <a:r>
                        <a:rPr lang="uk-UA" sz="1500" dirty="0">
                          <a:effectLst/>
                        </a:rPr>
                        <a:t>Народився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hlinkClick r:id="rId3" tooltip="29 серпня"/>
                        </a:rPr>
                        <a:t>29 </a:t>
                      </a:r>
                      <a:r>
                        <a:rPr lang="ru-RU" sz="1500" dirty="0" err="1">
                          <a:hlinkClick r:id="rId3" tooltip="29 серпня"/>
                        </a:rPr>
                        <a:t>серпня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>
                          <a:hlinkClick r:id="rId4" tooltip="1632"/>
                        </a:rPr>
                        <a:t>1632</a:t>
                      </a:r>
                      <a:r>
                        <a:rPr lang="ru-RU" sz="1500" dirty="0"/>
                        <a:t/>
                      </a:r>
                      <a:br>
                        <a:rPr lang="ru-RU" sz="1500" dirty="0"/>
                      </a:br>
                      <a:r>
                        <a:rPr lang="ru-RU" sz="1500" dirty="0" err="1">
                          <a:hlinkClick r:id="rId5" tooltip="Рінґтон (ще не написана)"/>
                        </a:rPr>
                        <a:t>Рінґтон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>
                          <a:hlinkClick r:id="rId6" tooltip="Сомерсет"/>
                        </a:rPr>
                        <a:t>Сомерсет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 err="1">
                          <a:hlinkClick r:id="rId7" tooltip="Англія"/>
                        </a:rPr>
                        <a:t>Англія</a:t>
                      </a:r>
                      <a:endParaRPr lang="ru-RU" sz="1500" dirty="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552">
                <a:tc>
                  <a:txBody>
                    <a:bodyPr/>
                    <a:lstStyle/>
                    <a:p>
                      <a:pPr algn="l"/>
                      <a:r>
                        <a:rPr lang="uk-UA" sz="1500" dirty="0">
                          <a:effectLst/>
                        </a:rPr>
                        <a:t>Помер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hlinkClick r:id="rId8" tooltip="28 жовтня"/>
                        </a:rPr>
                        <a:t>28 </a:t>
                      </a:r>
                      <a:r>
                        <a:rPr lang="ru-RU" sz="1500" dirty="0" err="1">
                          <a:hlinkClick r:id="rId8" tooltip="28 жовтня"/>
                        </a:rPr>
                        <a:t>жовтня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>
                          <a:hlinkClick r:id="rId9" tooltip="1704"/>
                        </a:rPr>
                        <a:t>1704</a:t>
                      </a:r>
                      <a:r>
                        <a:rPr lang="ru-RU" sz="1500" dirty="0"/>
                        <a:t/>
                      </a:r>
                      <a:br>
                        <a:rPr lang="ru-RU" sz="1500" dirty="0"/>
                      </a:br>
                      <a:r>
                        <a:rPr lang="ru-RU" sz="1500" dirty="0" err="1">
                          <a:hlinkClick r:id="rId10" tooltip="Ессекс"/>
                        </a:rPr>
                        <a:t>Ессекс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 err="1">
                          <a:hlinkClick r:id="rId7" tooltip="Англія"/>
                        </a:rPr>
                        <a:t>Англія</a:t>
                      </a:r>
                      <a:r>
                        <a:rPr lang="ru-RU" sz="1500" dirty="0"/>
                        <a:t/>
                      </a:r>
                      <a:br>
                        <a:rPr lang="ru-RU" sz="1500" dirty="0"/>
                      </a:br>
                      <a:endParaRPr lang="ru-RU" sz="1500" dirty="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124">
                <a:tc>
                  <a:txBody>
                    <a:bodyPr/>
                    <a:lstStyle/>
                    <a:p>
                      <a:pPr algn="l"/>
                      <a:r>
                        <a:rPr lang="uk-UA" sz="1500">
                          <a:effectLst/>
                        </a:rPr>
                        <a:t>Школа/Традиція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err="1">
                          <a:hlinkClick r:id="rId11" tooltip="Емпіризм"/>
                        </a:rPr>
                        <a:t>емпіризм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>
                          <a:hlinkClick r:id="rId12" tooltip="Суспільна угода"/>
                        </a:rPr>
                        <a:t>школа </a:t>
                      </a:r>
                      <a:r>
                        <a:rPr lang="ru-RU" sz="1500" dirty="0" err="1">
                          <a:hlinkClick r:id="rId12" tooltip="Суспільна угода"/>
                        </a:rPr>
                        <a:t>суспільної</a:t>
                      </a:r>
                      <a:r>
                        <a:rPr lang="ru-RU" sz="1500" dirty="0">
                          <a:hlinkClick r:id="rId12" tooltip="Суспільна угода"/>
                        </a:rPr>
                        <a:t> угоди</a:t>
                      </a:r>
                      <a:r>
                        <a:rPr lang="ru-RU" sz="1500" dirty="0"/>
                        <a:t>, природного закону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124">
                <a:tc>
                  <a:txBody>
                    <a:bodyPr/>
                    <a:lstStyle/>
                    <a:p>
                      <a:pPr algn="l"/>
                      <a:r>
                        <a:rPr lang="uk-UA" sz="1500">
                          <a:effectLst/>
                        </a:rPr>
                        <a:t>Основні інтереси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dirty="0">
                          <a:hlinkClick r:id="rId13" tooltip="Метафізика"/>
                        </a:rPr>
                        <a:t>метафізика</a:t>
                      </a:r>
                      <a:r>
                        <a:rPr lang="uk-UA" sz="1500" dirty="0"/>
                        <a:t>, </a:t>
                      </a:r>
                      <a:r>
                        <a:rPr lang="uk-UA" sz="1500" dirty="0">
                          <a:hlinkClick r:id="rId14" tooltip="Епістемологія"/>
                        </a:rPr>
                        <a:t>епістемологія</a:t>
                      </a:r>
                      <a:r>
                        <a:rPr lang="uk-UA" sz="1500" dirty="0"/>
                        <a:t>, </a:t>
                      </a:r>
                      <a:r>
                        <a:rPr lang="uk-UA" sz="1500" dirty="0">
                          <a:hlinkClick r:id="rId15" tooltip="Політична філософія"/>
                        </a:rPr>
                        <a:t>політична філософія</a:t>
                      </a:r>
                      <a:r>
                        <a:rPr lang="uk-UA" sz="1500" dirty="0"/>
                        <a:t>, </a:t>
                      </a:r>
                      <a:r>
                        <a:rPr lang="uk-UA" sz="1500" dirty="0" err="1">
                          <a:hlinkClick r:id="rId16" tooltip="Філософія думки (ще не написана)"/>
                        </a:rPr>
                        <a:t>філософія</a:t>
                      </a:r>
                      <a:r>
                        <a:rPr lang="uk-UA" sz="1500" dirty="0">
                          <a:hlinkClick r:id="rId16" tooltip="Філософія думки (ще не написана)"/>
                        </a:rPr>
                        <a:t> думки</a:t>
                      </a:r>
                      <a:r>
                        <a:rPr lang="uk-UA" sz="1500" dirty="0"/>
                        <a:t>, </a:t>
                      </a:r>
                      <a:r>
                        <a:rPr lang="uk-UA" sz="1500" dirty="0">
                          <a:hlinkClick r:id="rId17" tooltip="Освіта"/>
                        </a:rPr>
                        <a:t>освіта</a:t>
                      </a:r>
                      <a:endParaRPr lang="uk-UA" sz="1500" dirty="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561">
                <a:tc>
                  <a:txBody>
                    <a:bodyPr/>
                    <a:lstStyle/>
                    <a:p>
                      <a:pPr algn="l"/>
                      <a:r>
                        <a:rPr lang="uk-UA" sz="1500">
                          <a:effectLst/>
                        </a:rPr>
                        <a:t>Значні ідеї</a:t>
                      </a:r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err="1">
                          <a:hlinkClick r:id="rId18" tooltip="Табула раса"/>
                        </a:rPr>
                        <a:t>табула</a:t>
                      </a:r>
                      <a:r>
                        <a:rPr lang="ru-RU" sz="1500" dirty="0">
                          <a:hlinkClick r:id="rId18" tooltip="Табула раса"/>
                        </a:rPr>
                        <a:t> раса</a:t>
                      </a:r>
                      <a:r>
                        <a:rPr lang="ru-RU" sz="1500" dirty="0"/>
                        <a:t>, «уряд за </a:t>
                      </a:r>
                      <a:r>
                        <a:rPr lang="ru-RU" sz="1500" dirty="0" err="1"/>
                        <a:t>згоди</a:t>
                      </a:r>
                      <a:r>
                        <a:rPr lang="ru-RU" sz="1500" dirty="0"/>
                        <a:t> </a:t>
                      </a:r>
                      <a:r>
                        <a:rPr lang="ru-RU" sz="1500" dirty="0" err="1"/>
                        <a:t>підданих</a:t>
                      </a:r>
                      <a:r>
                        <a:rPr lang="ru-RU" sz="1500" dirty="0"/>
                        <a:t>»; стан </a:t>
                      </a:r>
                      <a:r>
                        <a:rPr lang="ru-RU" sz="1500" dirty="0" err="1"/>
                        <a:t>природи</a:t>
                      </a:r>
                      <a:r>
                        <a:rPr lang="ru-RU" sz="1500" dirty="0"/>
                        <a:t>; право </a:t>
                      </a:r>
                      <a:r>
                        <a:rPr lang="ru-RU" sz="1500" dirty="0" err="1"/>
                        <a:t>життя</a:t>
                      </a:r>
                      <a:r>
                        <a:rPr lang="ru-RU" sz="1500" dirty="0"/>
                        <a:t>, </a:t>
                      </a:r>
                      <a:r>
                        <a:rPr lang="ru-RU" sz="1500" dirty="0">
                          <a:hlinkClick r:id="rId19" tooltip="Свобода"/>
                        </a:rPr>
                        <a:t>свобода</a:t>
                      </a:r>
                      <a:r>
                        <a:rPr lang="ru-RU" sz="1500" dirty="0"/>
                        <a:t> й </a:t>
                      </a:r>
                      <a:r>
                        <a:rPr lang="ru-RU" sz="1500" dirty="0" err="1">
                          <a:hlinkClick r:id="rId20" tooltip="Власність"/>
                        </a:rPr>
                        <a:t>власність</a:t>
                      </a:r>
                      <a:endParaRPr lang="ru-RU" sz="1500" dirty="0"/>
                    </a:p>
                  </a:txBody>
                  <a:tcPr marL="74815" marR="74815" marT="37407" marB="37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4725144"/>
            <a:ext cx="9144000" cy="2132856"/>
          </a:xfrm>
        </p:spPr>
        <p:txBody>
          <a:bodyPr/>
          <a:lstStyle/>
          <a:p>
            <a:pPr algn="just"/>
            <a:r>
              <a:rPr lang="uk-UA" sz="3200" dirty="0">
                <a:hlinkClick r:id="rId21" tooltip="Локк, Джон"/>
              </a:rPr>
              <a:t>Джон Локк</a:t>
            </a:r>
            <a:r>
              <a:rPr lang="uk-UA" sz="3200" dirty="0"/>
              <a:t> писав також, що поведінка людини в основному визначається середовищем, у якому вона перебуває.</a:t>
            </a:r>
          </a:p>
        </p:txBody>
      </p:sp>
      <p:pic>
        <p:nvPicPr>
          <p:cNvPr id="356353" name="Picture 1" descr="John Locke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86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293096"/>
            <a:ext cx="9144000" cy="576064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Особистість злочинця в Епоху Відродження:</a:t>
            </a:r>
            <a:endParaRPr lang="uk-UA" sz="2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29000" y="0"/>
          <a:ext cx="7239000" cy="4365103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335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effectLst/>
                        </a:rPr>
                        <a:t>Гуго</a:t>
                      </a:r>
                      <a:r>
                        <a:rPr lang="uk-UA" b="1" dirty="0">
                          <a:effectLst/>
                        </a:rPr>
                        <a:t> </a:t>
                      </a:r>
                      <a:r>
                        <a:rPr lang="uk-UA" b="1" dirty="0" err="1">
                          <a:effectLst/>
                        </a:rPr>
                        <a:t>Гроцій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586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/>
                        </a:rPr>
                        <a:t/>
                      </a:r>
                      <a:br>
                        <a:rPr lang="uk-UA" dirty="0">
                          <a:effectLst/>
                        </a:rPr>
                      </a:br>
                      <a:endParaRPr lang="uk-UA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r>
                        <a:rPr lang="uk-UA"/>
                        <a:t>Народився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2" tooltip="10 квітня"/>
                        </a:rPr>
                        <a:t>10 квітня</a:t>
                      </a:r>
                      <a:r>
                        <a:rPr lang="uk-UA" dirty="0"/>
                        <a:t> </a:t>
                      </a:r>
                      <a:r>
                        <a:rPr lang="uk-UA" dirty="0">
                          <a:hlinkClick r:id="rId3" tooltip="1583"/>
                        </a:rPr>
                        <a:t>1583</a:t>
                      </a:r>
                      <a:r>
                        <a:rPr lang="uk-UA" dirty="0"/>
                        <a:t/>
                      </a:r>
                      <a:br>
                        <a:rPr lang="uk-UA" dirty="0"/>
                      </a:br>
                      <a:r>
                        <a:rPr lang="uk-UA" dirty="0" err="1">
                          <a:hlinkClick r:id="rId4" tooltip="Делфт"/>
                        </a:rPr>
                        <a:t>Делфт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0838">
                <a:tc>
                  <a:txBody>
                    <a:bodyPr/>
                    <a:lstStyle/>
                    <a:p>
                      <a:r>
                        <a:rPr lang="uk-UA" dirty="0"/>
                        <a:t>Помер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5" tooltip="28 серпня"/>
                        </a:rPr>
                        <a:t>28 серпня</a:t>
                      </a:r>
                      <a:r>
                        <a:rPr lang="uk-UA" dirty="0"/>
                        <a:t> </a:t>
                      </a:r>
                      <a:r>
                        <a:rPr lang="uk-UA" dirty="0">
                          <a:hlinkClick r:id="rId6" tooltip="1645"/>
                        </a:rPr>
                        <a:t>1645</a:t>
                      </a:r>
                      <a:r>
                        <a:rPr lang="uk-UA" dirty="0"/>
                        <a:t/>
                      </a:r>
                      <a:br>
                        <a:rPr lang="uk-UA" dirty="0"/>
                      </a:br>
                      <a:r>
                        <a:rPr lang="uk-UA" dirty="0">
                          <a:hlinkClick r:id="rId7" tooltip="Росток"/>
                        </a:rPr>
                        <a:t>Росток</a:t>
                      </a:r>
                      <a:r>
                        <a:rPr lang="uk-UA" dirty="0"/>
                        <a:t/>
                      </a:r>
                      <a:br>
                        <a:rPr lang="uk-UA" dirty="0"/>
                      </a:b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r>
                        <a:rPr lang="uk-UA"/>
                        <a:t>Громадянство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 </a:t>
                      </a:r>
                      <a:r>
                        <a:rPr lang="uk-UA" dirty="0">
                          <a:hlinkClick r:id="rId8" tooltip="Республіка Об'єднаних провінцій"/>
                        </a:rPr>
                        <a:t>Республіка Об'єднаних провінцій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r>
                        <a:rPr lang="uk-UA"/>
                        <a:t>Відомий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один </a:t>
                      </a:r>
                      <a:r>
                        <a:rPr lang="ru-RU" dirty="0" err="1"/>
                        <a:t>із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основоположників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сучасного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>
                          <a:hlinkClick r:id="rId9" tooltip="Міжнародне право"/>
                        </a:rPr>
                        <a:t>міжнародного</a:t>
                      </a:r>
                      <a:r>
                        <a:rPr lang="ru-RU" dirty="0">
                          <a:hlinkClick r:id="rId9" tooltip="Міжнародне право"/>
                        </a:rPr>
                        <a:t> права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r>
                        <a:rPr lang="uk-UA"/>
                        <a:t>Діяльність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10" tooltip="Юрист, письменник, державний діяч (ще не написана)"/>
                        </a:rPr>
                        <a:t>юрист, письменник, державний діяч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4797152"/>
            <a:ext cx="9144000" cy="2060848"/>
          </a:xfrm>
        </p:spPr>
        <p:txBody>
          <a:bodyPr/>
          <a:lstStyle/>
          <a:p>
            <a:pPr algn="just"/>
            <a:r>
              <a:rPr lang="uk-UA" sz="3200" dirty="0" err="1"/>
              <a:t>Гуго</a:t>
            </a:r>
            <a:r>
              <a:rPr lang="uk-UA" sz="3200" dirty="0"/>
              <a:t> </a:t>
            </a:r>
            <a:r>
              <a:rPr lang="uk-UA" sz="3200" dirty="0" err="1"/>
              <a:t>Гроцій</a:t>
            </a:r>
            <a:r>
              <a:rPr lang="uk-UA" sz="3200" dirty="0"/>
              <a:t> говорив про виправлення злочинця як про одну з основних цілей покарання.</a:t>
            </a:r>
          </a:p>
        </p:txBody>
      </p:sp>
      <p:pic>
        <p:nvPicPr>
          <p:cNvPr id="357377" name="Picture 1" descr="Michiel Jansz van Mierevelt - Hugo Grotiu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7378" name="Picture 2" descr="Республіка Об'єднаних провінцій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7951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213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67" y="2719185"/>
            <a:ext cx="9141801" cy="720080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Особистість злочинця в Епоху Відродження:</a:t>
            </a:r>
            <a:endParaRPr lang="uk-UA" sz="2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31200" y="0"/>
          <a:ext cx="7236800" cy="2194560"/>
        </p:xfrm>
        <a:graphic>
          <a:graphicData uri="http://schemas.openxmlformats.org/drawingml/2006/table">
            <a:tbl>
              <a:tblPr/>
              <a:tblGrid>
                <a:gridCol w="361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</a:rPr>
                        <a:t>Гоббс Томас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b="1" dirty="0"/>
                        <a:t>Народився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  <a:hlinkClick r:id="rId2" tooltip="5 квітня"/>
                        </a:rPr>
                        <a:t>5 квітня</a:t>
                      </a:r>
                      <a:r>
                        <a:rPr lang="uk-UA" dirty="0">
                          <a:effectLst/>
                        </a:rPr>
                        <a:t> </a:t>
                      </a:r>
                      <a:r>
                        <a:rPr lang="uk-UA" dirty="0">
                          <a:effectLst/>
                          <a:hlinkClick r:id="rId3" tooltip="1588"/>
                        </a:rPr>
                        <a:t>1588</a:t>
                      </a:r>
                      <a:r>
                        <a:rPr lang="uk-UA" dirty="0"/>
                        <a:t/>
                      </a:r>
                      <a:br>
                        <a:rPr lang="uk-UA" dirty="0"/>
                      </a:br>
                      <a:r>
                        <a:rPr lang="uk-UA" dirty="0" err="1">
                          <a:hlinkClick r:id="rId4" tooltip="Малмсбері (ще не написана)"/>
                        </a:rPr>
                        <a:t>Малмсбері</a:t>
                      </a:r>
                      <a:r>
                        <a:rPr lang="uk-UA" dirty="0"/>
                        <a:t>, </a:t>
                      </a:r>
                      <a:r>
                        <a:rPr lang="uk-UA" dirty="0" err="1">
                          <a:hlinkClick r:id="rId5" tooltip="Вілшир (ще не написана)"/>
                        </a:rPr>
                        <a:t>Вілшир</a:t>
                      </a:r>
                      <a:r>
                        <a:rPr lang="uk-UA" dirty="0"/>
                        <a:t>, </a:t>
                      </a:r>
                      <a:r>
                        <a:rPr lang="uk-UA" dirty="0">
                          <a:hlinkClick r:id="rId6" tooltip="Англія"/>
                        </a:rPr>
                        <a:t>Англія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b="1" dirty="0"/>
                        <a:t>Помер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7" tooltip="4 грудня"/>
                        </a:rPr>
                        <a:t>4 грудня</a:t>
                      </a:r>
                      <a:r>
                        <a:rPr lang="uk-UA"/>
                        <a:t> </a:t>
                      </a:r>
                      <a:r>
                        <a:rPr lang="uk-UA">
                          <a:hlinkClick r:id="rId8" tooltip="1679"/>
                        </a:rPr>
                        <a:t>1679</a:t>
                      </a:r>
                      <a:r>
                        <a:rPr lang="uk-UA"/>
                        <a:t/>
                      </a:r>
                      <a:br>
                        <a:rPr lang="uk-UA"/>
                      </a:br>
                      <a:r>
                        <a:rPr lang="uk-UA">
                          <a:hlinkClick r:id="rId9" tooltip="Дербішир"/>
                        </a:rPr>
                        <a:t>Дербішир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b="1"/>
                        <a:t>Громадянство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Англія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b="1"/>
                        <a:t>Національність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англієць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b="1"/>
                        <a:t>Галузь наукових інтересів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філософія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1" y="3501008"/>
            <a:ext cx="9141801" cy="3356992"/>
          </a:xfrm>
        </p:spPr>
        <p:txBody>
          <a:bodyPr/>
          <a:lstStyle/>
          <a:p>
            <a:pPr algn="just"/>
            <a:r>
              <a:rPr lang="uk-UA" sz="2400" dirty="0"/>
              <a:t>Томас Гоббс уважав найбільш природнім станом для людства «війну всіх проти всіх» (ця характеристика була пізніше використана Енгельсом у своїй теорії злочинності). По Гоббсу, тільки страх перед покаранням з боку держави може подолати прагнення, пов'язані з такими основними людськими якостями, як суперництво, недовіра, любов до слави.</a:t>
            </a:r>
          </a:p>
          <a:p>
            <a:endParaRPr lang="uk-UA" dirty="0"/>
          </a:p>
        </p:txBody>
      </p:sp>
      <p:pic>
        <p:nvPicPr>
          <p:cNvPr id="358401" name="Picture 1" descr="Thomas Hobbes (portrait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199" y="0"/>
            <a:ext cx="1905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61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573016"/>
            <a:ext cx="9144000" cy="576064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</a:rPr>
              <a:t>Особистість злочинця в Епоху Освіти:</a:t>
            </a:r>
            <a:endParaRPr lang="uk-UA" sz="2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905249" y="-1"/>
          <a:ext cx="6762750" cy="2907197"/>
        </p:xfrm>
        <a:graphic>
          <a:graphicData uri="http://schemas.openxmlformats.org/drawingml/2006/table">
            <a:tbl>
              <a:tblPr/>
              <a:tblGrid>
                <a:gridCol w="3381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174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</a:rPr>
                        <a:t>Шарль Луї де </a:t>
                      </a:r>
                      <a:r>
                        <a:rPr lang="uk-UA" b="1" dirty="0" err="1">
                          <a:effectLst/>
                        </a:rPr>
                        <a:t>Монтескьйо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r>
                        <a:rPr lang="uk-UA" dirty="0"/>
                        <a:t>Народився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  <a:hlinkClick r:id="rId2" tooltip="18 січня"/>
                        </a:rPr>
                        <a:t>18 січня</a:t>
                      </a:r>
                      <a:r>
                        <a:rPr lang="uk-UA" dirty="0">
                          <a:effectLst/>
                        </a:rPr>
                        <a:t> </a:t>
                      </a:r>
                      <a:r>
                        <a:rPr lang="uk-UA" dirty="0">
                          <a:effectLst/>
                          <a:hlinkClick r:id="rId3" tooltip="1689"/>
                        </a:rPr>
                        <a:t>1689</a:t>
                      </a:r>
                      <a:r>
                        <a:rPr lang="uk-UA" dirty="0"/>
                        <a:t/>
                      </a:r>
                      <a:br>
                        <a:rPr lang="uk-UA" dirty="0"/>
                      </a:b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435">
                <a:tc>
                  <a:txBody>
                    <a:bodyPr/>
                    <a:lstStyle/>
                    <a:p>
                      <a:r>
                        <a:rPr lang="uk-UA" dirty="0"/>
                        <a:t>Помер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4" tooltip="10 лютого"/>
                        </a:rPr>
                        <a:t>10 лютого</a:t>
                      </a:r>
                      <a:r>
                        <a:rPr lang="ru-RU" dirty="0"/>
                        <a:t> </a:t>
                      </a:r>
                      <a:r>
                        <a:rPr lang="ru-RU" dirty="0">
                          <a:hlinkClick r:id="rId5" tooltip="1755"/>
                        </a:rPr>
                        <a:t>1755</a:t>
                      </a:r>
                      <a:r>
                        <a:rPr lang="ru-RU" dirty="0"/>
                        <a:t> (66 </a:t>
                      </a:r>
                      <a:r>
                        <a:rPr lang="ru-RU" dirty="0" err="1"/>
                        <a:t>років</a:t>
                      </a:r>
                      <a:r>
                        <a:rPr lang="ru-RU" dirty="0"/>
                        <a:t>)</a:t>
                      </a:r>
                      <a:br>
                        <a:rPr lang="ru-RU" dirty="0"/>
                      </a:br>
                      <a:r>
                        <a:rPr lang="ru-RU" dirty="0">
                          <a:hlinkClick r:id="rId6" tooltip="Париж"/>
                        </a:rPr>
                        <a:t>Париж</a:t>
                      </a:r>
                      <a:r>
                        <a:rPr lang="ru-RU" dirty="0"/>
                        <a:t>,  </a:t>
                      </a:r>
                      <a:r>
                        <a:rPr lang="ru-RU" dirty="0" err="1">
                          <a:hlinkClick r:id="rId7" tooltip="Франція"/>
                        </a:rPr>
                        <a:t>Франція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>
                          <a:hlinkClick r:id="rId8" tooltip="Хвороба"/>
                        </a:rPr>
                        <a:t>хвороба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r>
                        <a:rPr lang="uk-UA" dirty="0"/>
                        <a:t>Національність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9" tooltip="Француз"/>
                        </a:rPr>
                        <a:t>Француз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435">
                <a:tc>
                  <a:txBody>
                    <a:bodyPr/>
                    <a:lstStyle/>
                    <a:p>
                      <a:r>
                        <a:rPr lang="uk-UA" dirty="0"/>
                        <a:t>Ім'я при народженні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Charles-Louis de Secondat, Baron de La Brède et de Montesquieu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r>
                        <a:rPr lang="uk-UA"/>
                        <a:t>Відомий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10" tooltip="Філософ"/>
                        </a:rPr>
                        <a:t>філософ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5632" y="4149080"/>
            <a:ext cx="9143999" cy="2708920"/>
          </a:xfrm>
        </p:spPr>
        <p:txBody>
          <a:bodyPr/>
          <a:lstStyle/>
          <a:p>
            <a:pPr algn="just"/>
            <a:r>
              <a:rPr lang="uk-UA" sz="2800" dirty="0"/>
              <a:t>Шарль Монтеск’є виходив з уяви про соціальну природу злочинності, уважаючи головною причиною злочинів «лиху вдачу» і рекомендував державі опікуватися про «доброзвичайність» з метою зменшення злочинності.</a:t>
            </a:r>
          </a:p>
          <a:p>
            <a:endParaRPr lang="uk-UA" dirty="0"/>
          </a:p>
        </p:txBody>
      </p:sp>
      <p:pic>
        <p:nvPicPr>
          <p:cNvPr id="359425" name="Picture 1" descr="Montesquieu 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631" y="0"/>
            <a:ext cx="238125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9426" name="Picture 2" descr="Франці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07951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09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933056"/>
            <a:ext cx="9144000" cy="566738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Особистість злочинця в працях Л.М. Толстого:</a:t>
            </a:r>
            <a:endParaRPr lang="uk-UA" sz="2800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</p:nvPr>
        </p:nvGraphicFramePr>
        <p:xfrm>
          <a:off x="3619500" y="-2"/>
          <a:ext cx="7048500" cy="4067516"/>
        </p:xfrm>
        <a:graphic>
          <a:graphicData uri="http://schemas.openxmlformats.org/drawingml/2006/table">
            <a:tbl>
              <a:tblPr/>
              <a:tblGrid>
                <a:gridCol w="3524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053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effectLst/>
                        </a:rPr>
                        <a:t>Лев Миколайович Толстой</a:t>
                      </a:r>
                      <a:endParaRPr lang="uk-UA" sz="1200" dirty="0">
                        <a:effectLst/>
                      </a:endParaRP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53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Лев Николаевич Толстой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106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фотопортрет, </a:t>
                      </a:r>
                      <a:r>
                        <a:rPr lang="uk-UA" sz="1200" dirty="0">
                          <a:effectLst/>
                          <a:hlinkClick r:id="rId2" tooltip="1908"/>
                        </a:rPr>
                        <a:t>1908</a:t>
                      </a:r>
                      <a:r>
                        <a:rPr lang="uk-UA" sz="1200" dirty="0">
                          <a:effectLst/>
                        </a:rPr>
                        <a:t> рік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 dirty="0">
                          <a:effectLst/>
                        </a:rPr>
                        <a:t>Дата народження: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hlinkClick r:id="rId3" tooltip="9 вересня"/>
                        </a:rPr>
                        <a:t>9 вересня</a:t>
                      </a:r>
                      <a:r>
                        <a:rPr lang="uk-UA" sz="1200">
                          <a:effectLst/>
                        </a:rPr>
                        <a:t> </a:t>
                      </a:r>
                      <a:r>
                        <a:rPr lang="uk-UA" sz="1200">
                          <a:effectLst/>
                          <a:hlinkClick r:id="rId4" tooltip="1828"/>
                        </a:rPr>
                        <a:t>1828</a:t>
                      </a:r>
                      <a:endParaRPr lang="uk-UA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Місце народження: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hlinkClick r:id="rId5" tooltip="Ясна Поляна (Тульська область)"/>
                        </a:rPr>
                        <a:t>Ясна Поляна</a:t>
                      </a:r>
                      <a:endParaRPr lang="uk-UA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Дата смерті: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6" tooltip="20 листопада"/>
                        </a:rPr>
                        <a:t>20 листопада</a:t>
                      </a:r>
                      <a:r>
                        <a:rPr lang="ru-RU" sz="1200"/>
                        <a:t> </a:t>
                      </a:r>
                      <a:r>
                        <a:rPr lang="ru-RU" sz="1200">
                          <a:hlinkClick r:id="rId7" tooltip="1910"/>
                        </a:rPr>
                        <a:t>1910</a:t>
                      </a:r>
                      <a:r>
                        <a:rPr lang="ru-RU" sz="1200"/>
                        <a:t> (82 роки)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Місце смерті: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Астапово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Національність: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hlinkClick r:id="rId8" tooltip="Росіянин"/>
                        </a:rPr>
                        <a:t>росіянин</a:t>
                      </a:r>
                      <a:endParaRPr lang="uk-UA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Громадянство: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hlinkClick r:id="rId9" tooltip="Російська імперія"/>
                        </a:rPr>
                        <a:t>Російська імперія</a:t>
                      </a:r>
                      <a:endParaRPr lang="uk-UA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Мова творів: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hlinkClick r:id="rId10" tooltip="Російська мова"/>
                        </a:rPr>
                        <a:t>російська мова</a:t>
                      </a:r>
                      <a:endParaRPr lang="uk-UA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Рід діяльності: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прозаїк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Роки активності: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1847–1910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Напрямок: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hlinkClick r:id="rId11" tooltip="Реалізм"/>
                        </a:rPr>
                        <a:t>реалізм</a:t>
                      </a:r>
                      <a:endParaRPr lang="uk-UA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effectLst/>
                        </a:rPr>
                        <a:t>Жанр: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hlinkClick r:id="rId12" tooltip="Роман (жанр)"/>
                        </a:rPr>
                        <a:t>романи</a:t>
                      </a:r>
                      <a:r>
                        <a:rPr lang="uk-UA" sz="1200"/>
                        <a:t>, </a:t>
                      </a:r>
                      <a:r>
                        <a:rPr lang="uk-UA" sz="1200">
                          <a:hlinkClick r:id="rId13" tooltip="Повість"/>
                        </a:rPr>
                        <a:t>повісті</a:t>
                      </a:r>
                      <a:r>
                        <a:rPr lang="uk-UA" sz="1200"/>
                        <a:t>, </a:t>
                      </a:r>
                      <a:r>
                        <a:rPr lang="uk-UA" sz="1200">
                          <a:hlinkClick r:id="rId14" tooltip="Оповідання"/>
                        </a:rPr>
                        <a:t>оповідання</a:t>
                      </a:r>
                      <a:endParaRPr lang="uk-UA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530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  <a:hlinkClick r:id="rId15" tooltip="Magnum opus"/>
                        </a:rPr>
                        <a:t>Magnum opus</a:t>
                      </a:r>
                      <a:r>
                        <a:rPr lang="en-US" sz="1200">
                          <a:effectLst/>
                        </a:rPr>
                        <a:t>:</a:t>
                      </a: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6" tooltip="Війна і мир"/>
                        </a:rPr>
                        <a:t>Війна і мир</a:t>
                      </a:r>
                      <a:r>
                        <a:rPr lang="ru-RU" sz="1200"/>
                        <a:t>, </a:t>
                      </a:r>
                      <a:r>
                        <a:rPr lang="ru-RU" sz="1200">
                          <a:hlinkClick r:id="rId17" tooltip="Анна Кареніна"/>
                        </a:rPr>
                        <a:t>Анна Кареніна</a:t>
                      </a:r>
                      <a:r>
                        <a:rPr lang="ru-RU" sz="1200"/>
                        <a:t>, </a:t>
                      </a:r>
                      <a:r>
                        <a:rPr lang="ru-RU" sz="1200">
                          <a:hlinkClick r:id="rId18" tooltip="Воскресіння (роман) (ще не написана)"/>
                        </a:rPr>
                        <a:t>Воскресіння</a:t>
                      </a:r>
                      <a:endParaRPr lang="ru-RU" sz="1200"/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530">
                <a:tc gridSpan="2">
                  <a:txBody>
                    <a:bodyPr/>
                    <a:lstStyle/>
                    <a:p>
                      <a:pPr algn="ctr"/>
                      <a:endParaRPr lang="uk-UA" sz="1200" dirty="0">
                        <a:effectLst/>
                      </a:endParaRPr>
                    </a:p>
                  </a:txBody>
                  <a:tcPr marL="61415" marR="61415" marT="30707" marB="307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4437112"/>
            <a:ext cx="9144000" cy="2420888"/>
          </a:xfrm>
        </p:spPr>
        <p:txBody>
          <a:bodyPr/>
          <a:lstStyle/>
          <a:p>
            <a:pPr algn="just"/>
            <a:r>
              <a:rPr lang="uk-UA" sz="2400" dirty="0"/>
              <a:t>У </a:t>
            </a:r>
            <a:r>
              <a:rPr lang="uk-UA" sz="2400" dirty="0">
                <a:hlinkClick r:id="rId19" tooltip="Воскресение (роман)"/>
              </a:rPr>
              <a:t>«Воскресінні»</a:t>
            </a:r>
            <a:r>
              <a:rPr lang="uk-UA" sz="2400" dirty="0"/>
              <a:t> зазначається, що головною причиною злочинності є спроби </a:t>
            </a:r>
            <a:r>
              <a:rPr lang="uk-UA" sz="2400" dirty="0" err="1"/>
              <a:t>інституціоналізувати</a:t>
            </a:r>
            <a:r>
              <a:rPr lang="uk-UA" sz="2400" dirty="0"/>
              <a:t> покарання, суд одних людей над іншими (у ньому критикуються й конкретні психологічні навчання й теорії); що треба «вибачати завжди, усіх, нескінченну кількість разів вибачати, тому що немає таких людей, які самі не були винні й тому могли б карати або виправляти» (див. останню главу).</a:t>
            </a:r>
          </a:p>
          <a:p>
            <a:endParaRPr lang="uk-UA" dirty="0"/>
          </a:p>
        </p:txBody>
      </p:sp>
      <p:pic>
        <p:nvPicPr>
          <p:cNvPr id="353283" name="Picture 3" descr="L.N.Tolstoy Prokudin-Gorsky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95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pload.wikimedia.org/wikipedia/commons/thumb/b/b9/Leo_Tolstoy_signature.svg/160px-Leo_Tolstoy_signature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040" y="133267"/>
            <a:ext cx="1755725" cy="3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74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77072"/>
            <a:ext cx="9144000" cy="720080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Особистість злочинця в Епоху Освіти:</a:t>
            </a:r>
            <a:endParaRPr lang="uk-UA" sz="2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719735" y="-1"/>
          <a:ext cx="6948264" cy="5018724"/>
        </p:xfrm>
        <a:graphic>
          <a:graphicData uri="http://schemas.openxmlformats.org/drawingml/2006/table">
            <a:tbl>
              <a:tblPr/>
              <a:tblGrid>
                <a:gridCol w="3474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4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8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Жан-Жак Руссо  </a:t>
                      </a:r>
                    </a:p>
                    <a:p>
                      <a:pPr algn="ctr"/>
                      <a:r>
                        <a:rPr lang="uk-UA" sz="1600" b="1" dirty="0">
                          <a:effectLst/>
                        </a:rPr>
                        <a:t>Західна філософія  18-е століття</a:t>
                      </a:r>
                      <a:br>
                        <a:rPr lang="uk-UA" sz="1600" b="1" dirty="0">
                          <a:effectLst/>
                        </a:rPr>
                      </a:br>
                      <a:r>
                        <a:rPr lang="uk-UA" sz="1600" b="1" dirty="0">
                          <a:effectLst/>
                        </a:rPr>
                        <a:t>(Просвітництво)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095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</a:rPr>
                        <a:t>Народився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rId2" tooltip="28 червня"/>
                        </a:rPr>
                        <a:t>28 </a:t>
                      </a:r>
                      <a:r>
                        <a:rPr lang="ru-RU" sz="1600" dirty="0" err="1">
                          <a:hlinkClick r:id="rId2" tooltip="28 червня"/>
                        </a:rPr>
                        <a:t>червня</a:t>
                      </a:r>
                      <a:r>
                        <a:rPr lang="ru-RU" sz="1600" dirty="0"/>
                        <a:t> </a:t>
                      </a:r>
                      <a:r>
                        <a:rPr lang="ru-RU" sz="1600" dirty="0">
                          <a:hlinkClick r:id="rId3" tooltip="1712"/>
                        </a:rPr>
                        <a:t>1712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>
                          <a:hlinkClick r:id="rId4" tooltip="Женева"/>
                        </a:rPr>
                        <a:t>Женева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5" tooltip="Швейцарія"/>
                        </a:rPr>
                        <a:t>Швейцарія</a:t>
                      </a:r>
                      <a:endParaRPr lang="ru-RU" sz="1600" dirty="0"/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876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</a:rPr>
                        <a:t>Помер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rId6" tooltip="2 липня"/>
                        </a:rPr>
                        <a:t>2 </a:t>
                      </a:r>
                      <a:r>
                        <a:rPr lang="ru-RU" sz="1600" dirty="0" err="1">
                          <a:hlinkClick r:id="rId6" tooltip="2 липня"/>
                        </a:rPr>
                        <a:t>липня</a:t>
                      </a:r>
                      <a:r>
                        <a:rPr lang="ru-RU" sz="1600" dirty="0"/>
                        <a:t> </a:t>
                      </a:r>
                      <a:r>
                        <a:rPr lang="ru-RU" sz="1600" dirty="0">
                          <a:hlinkClick r:id="rId7" tooltip="1778"/>
                        </a:rPr>
                        <a:t>1778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 err="1">
                          <a:hlinkClick r:id="rId8" tooltip="Ерменонвіль"/>
                        </a:rPr>
                        <a:t>Ерменонвіль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9" tooltip="Франція"/>
                        </a:rPr>
                        <a:t>Франція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endParaRPr lang="ru-RU" sz="1600" dirty="0"/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741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</a:rPr>
                        <a:t>Школа/Традиція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hlinkClick r:id="rId10" tooltip="Теорія суспільного договору"/>
                        </a:rPr>
                        <a:t>Теорія суспільного договору</a:t>
                      </a:r>
                      <a:r>
                        <a:rPr lang="uk-UA" sz="1600" dirty="0"/>
                        <a:t>, </a:t>
                      </a:r>
                      <a:r>
                        <a:rPr lang="uk-UA" sz="1600" dirty="0">
                          <a:hlinkClick r:id="rId11" tooltip="Просвітництво"/>
                        </a:rPr>
                        <a:t>Просвітництво</a:t>
                      </a:r>
                      <a:endParaRPr lang="uk-UA" sz="1600" dirty="0"/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095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</a:rPr>
                        <a:t>Основні інтереси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hlinkClick r:id="rId12" tooltip="Політична філософія"/>
                        </a:rPr>
                        <a:t>Політична</a:t>
                      </a:r>
                      <a:r>
                        <a:rPr lang="ru-RU" sz="1600" dirty="0">
                          <a:hlinkClick r:id="rId12" tooltip="Політична філософія"/>
                        </a:rPr>
                        <a:t> </a:t>
                      </a:r>
                      <a:r>
                        <a:rPr lang="ru-RU" sz="1600" dirty="0" err="1">
                          <a:hlinkClick r:id="rId12" tooltip="Політична філософія"/>
                        </a:rPr>
                        <a:t>філософія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13" tooltip="Музика"/>
                        </a:rPr>
                        <a:t>музика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14" tooltip="Освіта"/>
                        </a:rPr>
                        <a:t>освіта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15" tooltip="Література"/>
                        </a:rPr>
                        <a:t>література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>
                          <a:hlinkClick r:id="rId16" tooltip="Автобіографія"/>
                        </a:rPr>
                        <a:t>автобіографія</a:t>
                      </a:r>
                      <a:endParaRPr lang="ru-RU" sz="1600" dirty="0"/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5948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</a:rPr>
                        <a:t>Значні ідеї</a:t>
                      </a:r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загальна</a:t>
                      </a:r>
                      <a:r>
                        <a:rPr lang="ru-RU" sz="1600" dirty="0"/>
                        <a:t> воля, </a:t>
                      </a:r>
                      <a:r>
                        <a:rPr lang="ru-RU" sz="1600" dirty="0" err="1"/>
                        <a:t>любов</a:t>
                      </a:r>
                      <a:r>
                        <a:rPr lang="ru-RU" sz="1600" dirty="0"/>
                        <a:t> до самого себе, моральна простота </a:t>
                      </a:r>
                      <a:r>
                        <a:rPr lang="ru-RU" sz="1600" dirty="0" err="1"/>
                        <a:t>людства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навчання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зоссереджене</a:t>
                      </a:r>
                      <a:r>
                        <a:rPr lang="ru-RU" sz="1600" dirty="0"/>
                        <a:t> на </a:t>
                      </a:r>
                      <a:r>
                        <a:rPr lang="ru-RU" sz="1600" dirty="0" err="1"/>
                        <a:t>дитині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громадська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релігія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народоправління</a:t>
                      </a:r>
                      <a:endParaRPr lang="ru-RU" sz="1600" dirty="0"/>
                    </a:p>
                  </a:txBody>
                  <a:tcPr marL="64294" marR="64294" marT="32147" marB="321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4725144"/>
            <a:ext cx="9144000" cy="2132856"/>
          </a:xfrm>
        </p:spPr>
        <p:txBody>
          <a:bodyPr>
            <a:normAutofit/>
          </a:bodyPr>
          <a:lstStyle/>
          <a:p>
            <a:pPr algn="just"/>
            <a:r>
              <a:rPr lang="uk-UA" sz="2800" dirty="0"/>
              <a:t>Жан Жак Руссо писав, що коріння соціальних відхилень, у тому числі злочинів, лежать у самій природі приватно власного суспільства,  для якого характерні політична й економічна нерівність, урбанізація, зловживання правлячих класів. </a:t>
            </a:r>
          </a:p>
        </p:txBody>
      </p:sp>
      <p:pic>
        <p:nvPicPr>
          <p:cNvPr id="360450" name="Picture 2" descr="Jean-Jacques Rousseau (painted portrait)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2372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3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Питання лекційного </a:t>
            </a:r>
            <a:br>
              <a:rPr lang="uk-UA" sz="4800" dirty="0">
                <a:solidFill>
                  <a:schemeClr val="tx1"/>
                </a:solidFill>
              </a:rPr>
            </a:br>
            <a:r>
              <a:rPr lang="uk-UA" sz="4800" dirty="0">
                <a:solidFill>
                  <a:schemeClr val="tx1"/>
                </a:solidFill>
              </a:rPr>
              <a:t>заняття: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782" y="1600200"/>
            <a:ext cx="10972800" cy="4853136"/>
          </a:xfrm>
        </p:spPr>
        <p:txBody>
          <a:bodyPr>
            <a:normAutofit/>
          </a:bodyPr>
          <a:lstStyle/>
          <a:p>
            <a:pPr marL="377199" lvl="0" indent="-342900" algn="just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вивчення особи яка вчинила кримінальне правопорушення.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9" lvl="0" indent="-342900" algn="just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особи яка вчинила кримінальне правопорушення.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9" lvl="0" indent="-342900" algn="just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і типологія осіб які вчинили кримінальні правопорушення. Механізм індивідуальної злочинної поведінки.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 descr="C:\Documents and Settings\USER4-338\Рабочий стол\2323213234534545666\1110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0" y="1"/>
            <a:ext cx="1714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776" y="2708920"/>
            <a:ext cx="6480721" cy="1008112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</a:rPr>
              <a:t>Особистість злочинця в Класичній школі кримінології: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717032"/>
            <a:ext cx="9144000" cy="3140968"/>
          </a:xfrm>
        </p:spPr>
        <p:txBody>
          <a:bodyPr/>
          <a:lstStyle/>
          <a:p>
            <a:pPr algn="ctr"/>
            <a:r>
              <a:rPr lang="uk-UA" sz="1800" dirty="0"/>
              <a:t>Основні програмні положення класичної кримінології викладені у роботі </a:t>
            </a:r>
            <a:r>
              <a:rPr lang="uk-UA" sz="1800" dirty="0" err="1"/>
              <a:t>Чезаре</a:t>
            </a:r>
            <a:r>
              <a:rPr lang="uk-UA" sz="1800" dirty="0"/>
              <a:t> </a:t>
            </a:r>
            <a:r>
              <a:rPr lang="uk-UA" sz="1800" dirty="0" err="1"/>
              <a:t>Беккаріа</a:t>
            </a:r>
            <a:r>
              <a:rPr lang="uk-UA" sz="1800" dirty="0"/>
              <a:t> «Про злочини й покарання»: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800" dirty="0"/>
              <a:t>Усі люди наділені волею волі, злочин є актом вільної волі людини, яка свідомо діє й вільна у своїх учинках.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800" dirty="0"/>
              <a:t>Зважуючи переваги й недоліки, прагнучи до задоволення й уникаючи страждань, людина вибирає лінію поведінки.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800" dirty="0"/>
              <a:t>Злочин і злочинність є результат нездатності мас засвоїти тверді правила поведінки.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800" dirty="0"/>
              <a:t>Погана поведінка людей є продуктом недосконалості закону.</a:t>
            </a:r>
          </a:p>
          <a:p>
            <a:pPr algn="just"/>
            <a:r>
              <a:rPr lang="uk-UA" sz="1800" dirty="0" err="1"/>
              <a:t>Беккаріа</a:t>
            </a:r>
            <a:r>
              <a:rPr lang="uk-UA" sz="1800" dirty="0"/>
              <a:t> писав, що ще жодна людина «не пожертвує безоплатно навіть часткою власної волі і тільки необхідність змушує її це робити».</a:t>
            </a:r>
          </a:p>
          <a:p>
            <a:pPr algn="just"/>
            <a:endParaRPr lang="uk-UA" dirty="0"/>
          </a:p>
        </p:txBody>
      </p:sp>
      <p:pic>
        <p:nvPicPr>
          <p:cNvPr id="361476" name="Picture 4" descr="http://upload.wikimedia.org/wikipedia/commons/thumb/4/44/Cesare_Beccaria_1738-1794.jpg/192px-Cesare_Beccaria_1738-17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6" r="11046"/>
          <a:stretch>
            <a:fillRect/>
          </a:stretch>
        </p:blipFill>
        <p:spPr bwMode="auto">
          <a:xfrm>
            <a:off x="1524000" y="1"/>
            <a:ext cx="2520058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9776" y="-2954"/>
            <a:ext cx="658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/>
              <a:t>Чеза́ре Бекка́ріа</a:t>
            </a:r>
            <a:r>
              <a:rPr lang="vi-VN" dirty="0"/>
              <a:t> (</a:t>
            </a:r>
            <a:r>
              <a:rPr lang="vi-VN" dirty="0">
                <a:hlinkClick r:id="rId3" tooltip="Італійська мова"/>
              </a:rPr>
              <a:t>італ.</a:t>
            </a:r>
            <a:r>
              <a:rPr lang="vi-VN" dirty="0"/>
              <a:t> </a:t>
            </a:r>
            <a:r>
              <a:rPr lang="en-US" i="1" dirty="0"/>
              <a:t>Caesar </a:t>
            </a:r>
            <a:r>
              <a:rPr lang="en-US" i="1" dirty="0" err="1"/>
              <a:t>Beccaria</a:t>
            </a:r>
            <a:r>
              <a:rPr lang="en-US" dirty="0"/>
              <a:t>; *</a:t>
            </a:r>
            <a:r>
              <a:rPr lang="en-US" dirty="0">
                <a:hlinkClick r:id="rId4" tooltip="15 березня"/>
              </a:rPr>
              <a:t>15 </a:t>
            </a:r>
            <a:r>
              <a:rPr lang="vi-VN" dirty="0">
                <a:hlinkClick r:id="rId4" tooltip="15 березня"/>
              </a:rPr>
              <a:t>березня</a:t>
            </a:r>
            <a:r>
              <a:rPr lang="vi-VN" dirty="0"/>
              <a:t> </a:t>
            </a:r>
            <a:r>
              <a:rPr lang="vi-VN" dirty="0">
                <a:hlinkClick r:id="rId5" tooltip="1738"/>
              </a:rPr>
              <a:t>1738</a:t>
            </a:r>
            <a:r>
              <a:rPr lang="vi-VN" dirty="0"/>
              <a:t>—†</a:t>
            </a:r>
            <a:r>
              <a:rPr lang="vi-VN" dirty="0">
                <a:hlinkClick r:id="rId6" tooltip="28 листопада"/>
              </a:rPr>
              <a:t>28 листопада</a:t>
            </a:r>
            <a:r>
              <a:rPr lang="vi-VN" dirty="0"/>
              <a:t> </a:t>
            </a:r>
            <a:r>
              <a:rPr lang="vi-VN" dirty="0">
                <a:hlinkClick r:id="rId7" tooltip="1794"/>
              </a:rPr>
              <a:t>1794</a:t>
            </a:r>
            <a:r>
              <a:rPr lang="vi-VN" dirty="0"/>
              <a:t>) — </a:t>
            </a:r>
            <a:r>
              <a:rPr lang="vi-VN" dirty="0">
                <a:hlinkClick r:id="rId8" tooltip="Італія"/>
              </a:rPr>
              <a:t>італійський</a:t>
            </a:r>
            <a:r>
              <a:rPr lang="vi-VN" dirty="0"/>
              <a:t> </a:t>
            </a:r>
            <a:r>
              <a:rPr lang="vi-VN" dirty="0">
                <a:hlinkClick r:id="rId9" tooltip="Юрист"/>
              </a:rPr>
              <a:t>юрист</a:t>
            </a:r>
            <a:r>
              <a:rPr lang="vi-VN" dirty="0"/>
              <a:t> і </a:t>
            </a:r>
            <a:r>
              <a:rPr lang="vi-VN" dirty="0">
                <a:hlinkClick r:id="rId10" tooltip="Публіцист"/>
              </a:rPr>
              <a:t>публіцист</a:t>
            </a:r>
            <a:r>
              <a:rPr lang="vi-VN" dirty="0"/>
              <a:t>, проповідник ідей </a:t>
            </a:r>
            <a:r>
              <a:rPr lang="vi-VN" dirty="0">
                <a:hlinkClick r:id="rId11" tooltip="Буржуазія"/>
              </a:rPr>
              <a:t>буржуазії</a:t>
            </a:r>
            <a:r>
              <a:rPr lang="vi-VN" dirty="0"/>
              <a:t> періоду її боротьби з </a:t>
            </a:r>
            <a:r>
              <a:rPr lang="vi-VN" dirty="0">
                <a:hlinkClick r:id="rId12" tooltip="Феодалізм"/>
              </a:rPr>
              <a:t>феодалізмом</a:t>
            </a:r>
            <a:r>
              <a:rPr lang="vi-VN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1992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1748" y="2924944"/>
            <a:ext cx="6266252" cy="566738"/>
          </a:xfrm>
          <a:noFill/>
        </p:spPr>
        <p:txBody>
          <a:bodyPr>
            <a:normAutofit fontScale="90000"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Особистість злочинця в кримінології з позицій Фізіономіки: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573016"/>
            <a:ext cx="9144000" cy="3284984"/>
          </a:xfrm>
        </p:spPr>
        <p:txBody>
          <a:bodyPr/>
          <a:lstStyle/>
          <a:p>
            <a:pPr algn="just"/>
            <a:r>
              <a:rPr lang="uk-UA" sz="2800" dirty="0"/>
              <a:t>Першими, хто запропонував шукати ознаки, пов'язані зі злочинною поведінкою, в особливостях зовнішності людини, були прихильники фізіономіки (наприклад, </a:t>
            </a:r>
            <a:r>
              <a:rPr lang="uk-UA" sz="2800" dirty="0" err="1"/>
              <a:t>Лафатер</a:t>
            </a:r>
            <a:r>
              <a:rPr lang="uk-UA" sz="2800" dirty="0"/>
              <a:t>). Вони називали в числі таких ознак маленькі вуха, пишні вії, маленькі носи, більші губи і т.д.  Одначе який-небудь стійкий зв'язок між цими ознаками й злочинною поведінкою виявити не вдалося.</a:t>
            </a:r>
          </a:p>
          <a:p>
            <a:pPr algn="just"/>
            <a:endParaRPr lang="uk-UA" sz="2800" dirty="0"/>
          </a:p>
        </p:txBody>
      </p:sp>
      <p:pic>
        <p:nvPicPr>
          <p:cNvPr id="362500" name="Picture 4" descr="http://upload.wikimedia.org/wikipedia/commons/thumb/d/db/Lavater.jpg/150px-Lavat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1" r="7851"/>
          <a:stretch>
            <a:fillRect/>
          </a:stretch>
        </p:blipFill>
        <p:spPr bwMode="auto">
          <a:xfrm>
            <a:off x="1524001" y="15876"/>
            <a:ext cx="2843213" cy="35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7808" y="16674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Йо́ганн Каспа́р Лафате́р</a:t>
            </a:r>
            <a:r>
              <a:rPr lang="vi-VN" dirty="0"/>
              <a:t> (</a:t>
            </a:r>
            <a:r>
              <a:rPr lang="vi-VN" dirty="0">
                <a:hlinkClick r:id="rId3" tooltip="Німецька мова"/>
              </a:rPr>
              <a:t>нім.</a:t>
            </a:r>
            <a:r>
              <a:rPr lang="vi-VN" dirty="0"/>
              <a:t> </a:t>
            </a:r>
            <a:r>
              <a:rPr lang="en-US" i="1" dirty="0"/>
              <a:t>Johann Caspar </a:t>
            </a:r>
            <a:r>
              <a:rPr lang="en-US" i="1" dirty="0" err="1"/>
              <a:t>Lavater</a:t>
            </a:r>
            <a:r>
              <a:rPr lang="en-US" dirty="0"/>
              <a:t>; </a:t>
            </a:r>
            <a:r>
              <a:rPr lang="en-US" dirty="0">
                <a:hlinkClick r:id="rId4" tooltip="15 листопада"/>
              </a:rPr>
              <a:t>15 </a:t>
            </a:r>
            <a:r>
              <a:rPr lang="vi-VN" dirty="0">
                <a:hlinkClick r:id="rId4" tooltip="15 листопада"/>
              </a:rPr>
              <a:t>листопада</a:t>
            </a:r>
            <a:r>
              <a:rPr lang="vi-VN" dirty="0"/>
              <a:t> </a:t>
            </a:r>
            <a:r>
              <a:rPr lang="vi-VN" dirty="0">
                <a:hlinkClick r:id="rId5" tooltip="1741"/>
              </a:rPr>
              <a:t>1741</a:t>
            </a:r>
            <a:r>
              <a:rPr lang="vi-VN" dirty="0"/>
              <a:t>, </a:t>
            </a:r>
            <a:r>
              <a:rPr lang="vi-VN" dirty="0">
                <a:hlinkClick r:id="rId6" tooltip="Цюрих"/>
              </a:rPr>
              <a:t>Цюрих</a:t>
            </a:r>
            <a:r>
              <a:rPr lang="vi-VN" dirty="0"/>
              <a:t> — </a:t>
            </a:r>
            <a:r>
              <a:rPr lang="vi-VN" dirty="0">
                <a:hlinkClick r:id="rId7" tooltip="2 січня"/>
              </a:rPr>
              <a:t>2 січня</a:t>
            </a:r>
            <a:r>
              <a:rPr lang="vi-VN" dirty="0"/>
              <a:t> </a:t>
            </a:r>
            <a:r>
              <a:rPr lang="vi-VN" dirty="0">
                <a:hlinkClick r:id="rId8" tooltip="1801"/>
              </a:rPr>
              <a:t>1801</a:t>
            </a:r>
            <a:r>
              <a:rPr lang="vi-VN" dirty="0"/>
              <a:t>, Цюрих) — </a:t>
            </a:r>
            <a:r>
              <a:rPr lang="vi-VN" dirty="0">
                <a:hlinkClick r:id="rId9" tooltip="Швейцарія"/>
              </a:rPr>
              <a:t>швейцарский</a:t>
            </a:r>
            <a:r>
              <a:rPr lang="vi-VN" dirty="0"/>
              <a:t> </a:t>
            </a:r>
            <a:r>
              <a:rPr lang="vi-VN" dirty="0">
                <a:hlinkClick r:id="rId10" tooltip="Письменник"/>
              </a:rPr>
              <a:t>письменник</a:t>
            </a:r>
            <a:r>
              <a:rPr lang="vi-VN" dirty="0"/>
              <a:t>, богослов, </a:t>
            </a:r>
            <a:r>
              <a:rPr lang="vi-VN" dirty="0">
                <a:hlinkClick r:id="rId11" tooltip="Поет"/>
              </a:rPr>
              <a:t>поет</a:t>
            </a:r>
            <a:r>
              <a:rPr lang="vi-VN" dirty="0"/>
              <a:t> та фізіономст.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2472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896" y="1946284"/>
            <a:ext cx="5486400" cy="1008112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</a:rPr>
              <a:t>Особистість злочинця в кримінології з позицій Френології:</a:t>
            </a: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1" y="3212976"/>
            <a:ext cx="9151045" cy="3645024"/>
          </a:xfrm>
        </p:spPr>
        <p:txBody>
          <a:bodyPr/>
          <a:lstStyle/>
          <a:p>
            <a:pPr algn="just"/>
            <a:r>
              <a:rPr lang="uk-UA" sz="1800" dirty="0" err="1"/>
              <a:t>Галль</a:t>
            </a:r>
            <a:r>
              <a:rPr lang="uk-UA" sz="1800" dirty="0"/>
              <a:t> уважав, що «злочини є продуктом індивідів, що їх вчиняють, а отже, їх характер залежить від природи цих індивідів і від тих умов, у яких ці індивіди перебувають; лише беручи до уваги цю природу й ці умови, можна правильно оцінювати злочин».</a:t>
            </a:r>
          </a:p>
          <a:p>
            <a:pPr algn="just"/>
            <a:r>
              <a:rPr lang="uk-UA" sz="1800" dirty="0" err="1"/>
              <a:t>Галль</a:t>
            </a:r>
            <a:r>
              <a:rPr lang="uk-UA" sz="1800" dirty="0"/>
              <a:t> також став першим, хто запропонував класифікацію злочинців залежно від біологічних ознак. Він запропонував поділяти їх на три категорії: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/>
              <a:t>Злочинці, які хоча й вчиняють злочини, але за своїми внутрішніми якостями здатні побороти дурні потяги й боротися зі злочинними спокусами.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/>
              <a:t>Злочинці, які є знедоленими від природи й у силу цього легко піддаються злочинним потягам.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/>
              <a:t>Проміжна - злочинці, які здатні стати як на шлях виправлення, так і на шлях подальшого вчинення злочинів залежно від того, який вплив виявляє на них зовнішнє середовище.</a:t>
            </a:r>
          </a:p>
          <a:p>
            <a:pPr algn="just"/>
            <a:endParaRPr lang="uk-UA" sz="1800" dirty="0"/>
          </a:p>
        </p:txBody>
      </p:sp>
      <p:pic>
        <p:nvPicPr>
          <p:cNvPr id="363522" name="Picture 2" descr="http://upload.wikimedia.org/wikipedia/commons/thumb/8/83/Franz_Joseph_Gall.jpg/220px-Franz_Joseph_Gal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56" b="12156"/>
          <a:stretch>
            <a:fillRect/>
          </a:stretch>
        </p:blipFill>
        <p:spPr bwMode="auto">
          <a:xfrm>
            <a:off x="1524001" y="2"/>
            <a:ext cx="3635375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9896" y="7292"/>
            <a:ext cx="5508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Френологія</a:t>
            </a:r>
            <a:r>
              <a:rPr lang="uk-UA" sz="2400" dirty="0"/>
              <a:t> (від </a:t>
            </a:r>
            <a:r>
              <a:rPr lang="uk-UA" sz="2400" dirty="0" err="1"/>
              <a:t>грец</a:t>
            </a:r>
            <a:r>
              <a:rPr lang="uk-UA" sz="2400" dirty="0"/>
              <a:t>. </a:t>
            </a:r>
            <a:r>
              <a:rPr lang="en-US" sz="2400" i="1" dirty="0" err="1"/>
              <a:t>ph</a:t>
            </a:r>
            <a:r>
              <a:rPr lang="el-GR" sz="2400" i="1" dirty="0"/>
              <a:t>ρην</a:t>
            </a:r>
            <a:r>
              <a:rPr lang="el-GR" sz="2400" dirty="0"/>
              <a:t> — </a:t>
            </a:r>
            <a:r>
              <a:rPr lang="uk-UA" sz="2400" dirty="0"/>
              <a:t>діафрагма (переносне значення — дух, душа, серце) і </a:t>
            </a:r>
            <a:r>
              <a:rPr lang="uk-UA" sz="2400" dirty="0" err="1"/>
              <a:t>грец</a:t>
            </a:r>
            <a:r>
              <a:rPr lang="uk-UA" sz="2400" dirty="0"/>
              <a:t>. </a:t>
            </a:r>
            <a:r>
              <a:rPr lang="el-GR" sz="2400" i="1" dirty="0"/>
              <a:t>Λογος</a:t>
            </a:r>
            <a:r>
              <a:rPr lang="el-GR" sz="2400" dirty="0"/>
              <a:t> — </a:t>
            </a:r>
            <a:r>
              <a:rPr lang="uk-UA" sz="2400" dirty="0"/>
              <a:t>слово, наука) — псевдонаука про зв'язок психіки людини і будови поверхні його черепа.</a:t>
            </a:r>
          </a:p>
        </p:txBody>
      </p:sp>
    </p:spTree>
    <p:extLst>
      <p:ext uri="{BB962C8B-B14F-4D97-AF65-F5344CB8AC3E}">
        <p14:creationId xmlns:p14="http://schemas.microsoft.com/office/powerpoint/2010/main" xmlns="" val="63518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8128" y="0"/>
            <a:ext cx="3419872" cy="2060848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Особистість злочинця в кримінології з позицій Кримінальної антропології:</a:t>
            </a:r>
            <a:endParaRPr lang="uk-UA" sz="24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071666" y="-35587"/>
          <a:ext cx="4176463" cy="2367500"/>
        </p:xfrm>
        <a:graphic>
          <a:graphicData uri="http://schemas.openxmlformats.org/drawingml/2006/table">
            <a:tbl>
              <a:tblPr/>
              <a:tblGrid>
                <a:gridCol w="2075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1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88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err="1">
                          <a:effectLst/>
                        </a:rPr>
                        <a:t>Чезаре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r>
                        <a:rPr lang="uk-UA" sz="1400" b="1" dirty="0" err="1">
                          <a:effectLst/>
                        </a:rPr>
                        <a:t>Ломброзо</a:t>
                      </a:r>
                      <a:r>
                        <a:rPr lang="uk-UA" sz="1400" b="1" dirty="0">
                          <a:effectLst/>
                        </a:rPr>
                        <a:t/>
                      </a:r>
                      <a:br>
                        <a:rPr lang="uk-UA" sz="1400" b="1" dirty="0">
                          <a:effectLst/>
                        </a:rPr>
                      </a:br>
                      <a:r>
                        <a:rPr lang="en-US" sz="1400" b="1" dirty="0" err="1">
                          <a:effectLst/>
                        </a:rPr>
                        <a:t>Cesare</a:t>
                      </a:r>
                      <a:r>
                        <a:rPr lang="en-US" sz="1400" b="1" dirty="0">
                          <a:effectLst/>
                        </a:rPr>
                        <a:t> Lombroso</a:t>
                      </a:r>
                      <a:endParaRPr lang="en-US" sz="1400" dirty="0">
                        <a:effectLst/>
                      </a:endParaRP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880">
                <a:tc>
                  <a:txBody>
                    <a:bodyPr/>
                    <a:lstStyle/>
                    <a:p>
                      <a:r>
                        <a:rPr lang="uk-UA" sz="1400" dirty="0"/>
                        <a:t>Народився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linkClick r:id="rId2" tooltip="6 листопада"/>
                        </a:rPr>
                        <a:t>6 листопада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>
                          <a:hlinkClick r:id="rId3" tooltip="1835"/>
                        </a:rPr>
                        <a:t>1835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>
                          <a:hlinkClick r:id="rId4" tooltip="Верона"/>
                        </a:rPr>
                        <a:t>Верона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5" tooltip="Італія"/>
                        </a:rPr>
                        <a:t>Італія</a:t>
                      </a:r>
                      <a:endParaRPr lang="ru-RU" sz="1400" dirty="0"/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557">
                <a:tc>
                  <a:txBody>
                    <a:bodyPr/>
                    <a:lstStyle/>
                    <a:p>
                      <a:r>
                        <a:rPr lang="uk-UA" sz="1400" dirty="0"/>
                        <a:t>Помер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linkClick r:id="rId6" tooltip="19 жовтня"/>
                        </a:rPr>
                        <a:t>19 </a:t>
                      </a:r>
                      <a:r>
                        <a:rPr lang="ru-RU" sz="1400" dirty="0" err="1">
                          <a:hlinkClick r:id="rId6" tooltip="19 жовтня"/>
                        </a:rPr>
                        <a:t>жовтня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>
                          <a:hlinkClick r:id="rId7" tooltip="1909"/>
                        </a:rPr>
                        <a:t>1909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>
                          <a:hlinkClick r:id="rId8" tooltip="Турин"/>
                        </a:rPr>
                        <a:t>Турин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5" tooltip="Італія"/>
                        </a:rPr>
                        <a:t>Італія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203">
                <a:tc>
                  <a:txBody>
                    <a:bodyPr/>
                    <a:lstStyle/>
                    <a:p>
                      <a:r>
                        <a:rPr lang="uk-UA" sz="1400"/>
                        <a:t>Національність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італієць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203">
                <a:tc>
                  <a:txBody>
                    <a:bodyPr/>
                    <a:lstStyle/>
                    <a:p>
                      <a:r>
                        <a:rPr lang="uk-UA" sz="1400" dirty="0"/>
                        <a:t>Відомий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криміналіст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2283577"/>
            <a:ext cx="9144000" cy="4574423"/>
          </a:xfrm>
        </p:spPr>
        <p:txBody>
          <a:bodyPr>
            <a:normAutofit/>
          </a:bodyPr>
          <a:lstStyle/>
          <a:p>
            <a:pPr algn="just"/>
            <a:r>
              <a:rPr lang="uk-UA" sz="1800" dirty="0" err="1"/>
              <a:t>Ломброзо</a:t>
            </a:r>
            <a:r>
              <a:rPr lang="uk-UA" sz="1800" dirty="0"/>
              <a:t> є автором ідеї «природженого злочинця». За </a:t>
            </a:r>
            <a:r>
              <a:rPr lang="uk-UA" sz="1800" dirty="0" err="1"/>
              <a:t>Ломброзо</a:t>
            </a:r>
            <a:r>
              <a:rPr lang="uk-UA" sz="1800" dirty="0"/>
              <a:t>, злочинець — це особливий природній тип. Стане людина злочинцем чи ні — залежить тільки від уродженої схильності, причому для кожного типу злочинів (убивць, насильників, грабіжників) характерні свої аномалії фізіології, психології й анатомічної будови.</a:t>
            </a:r>
          </a:p>
          <a:p>
            <a:pPr algn="just"/>
            <a:r>
              <a:rPr lang="uk-UA" sz="1800" dirty="0" err="1"/>
              <a:t>Ломброзо</a:t>
            </a:r>
            <a:r>
              <a:rPr lang="uk-UA" sz="1800" dirty="0"/>
              <a:t> виділяв божевільних злочинців і злочинців за пристрастю. </a:t>
            </a:r>
            <a:r>
              <a:rPr lang="uk-UA" sz="1800" dirty="0" err="1"/>
              <a:t>Ломброзо</a:t>
            </a:r>
            <a:r>
              <a:rPr lang="uk-UA" sz="1800" dirty="0"/>
              <a:t> також займався вивченням впливу статі на злочинність. У роботі «Жінка, злочинець й проститутка» він висловив думку, що жінка-злочинець перевершують за жорстокістю злочинців-чоловіків. Одначе, запропоновані </a:t>
            </a:r>
            <a:r>
              <a:rPr lang="uk-UA" sz="1800" dirty="0" err="1"/>
              <a:t>Ломброзо</a:t>
            </a:r>
            <a:r>
              <a:rPr lang="uk-UA" sz="1800" dirty="0"/>
              <a:t> ознаки не витримали перевірки практикою. Його критики вказували, що аналогічні особливості існують і у законослухняних особистостей, а якої-небудь статистичної різниці у частоті їх повторюваності немає. Були зроблені порівняльні дослідження, об'єктами яких були укладені, студенти, військовослужбовці і вчителі коледжів. Ніяких статистично значимих відмінностей між ними виявити не вдалося. Через це у більш пізніх роботах самого </a:t>
            </a:r>
            <a:r>
              <a:rPr lang="uk-UA" sz="1800" dirty="0" err="1"/>
              <a:t>Ломброзо</a:t>
            </a:r>
            <a:r>
              <a:rPr lang="uk-UA" sz="1800" dirty="0"/>
              <a:t> і його учнів крім злочинців, які вчиняють злочини в силу біологічної схильності, виділяються також ті, хто може піти на порушення закону під дією життєвих обставин (випадкові злочинці). </a:t>
            </a:r>
          </a:p>
          <a:p>
            <a:endParaRPr lang="uk-UA" dirty="0"/>
          </a:p>
        </p:txBody>
      </p:sp>
      <p:pic>
        <p:nvPicPr>
          <p:cNvPr id="364545" name="Picture 1" descr="C Lombros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4766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472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60054"/>
            <a:ext cx="9144000" cy="7200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Особистість злочинця в кримінології з позицій Кримінальної антропології:</a:t>
            </a:r>
            <a:endParaRPr lang="uk-UA" sz="24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952749" y="20721"/>
          <a:ext cx="2351164" cy="2262003"/>
        </p:xfrm>
        <a:graphic>
          <a:graphicData uri="http://schemas.openxmlformats.org/drawingml/2006/table">
            <a:tbl>
              <a:tblPr/>
              <a:tblGrid>
                <a:gridCol w="1175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73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Enrico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Ferri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399" marR="28399" marT="14199" marB="14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304">
                <a:tc gridSpan="2"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399" marR="28399" marT="14199" marB="14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2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Born</a:t>
                      </a:r>
                    </a:p>
                  </a:txBody>
                  <a:tcPr marL="28399" marR="28399" marT="14199" marB="14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 February 1856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linkClick r:id="rId2" tooltip="San Benedetto Po"/>
                        </a:rPr>
                        <a:t>San Benedetto Po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399" marR="28399" marT="14199" marB="14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2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Died</a:t>
                      </a:r>
                    </a:p>
                  </a:txBody>
                  <a:tcPr marL="28399" marR="28399" marT="14199" marB="14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 April 1929 (aged 73)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linkClick r:id="rId3" tooltip="Rome"/>
                        </a:rPr>
                        <a:t>Rome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399" marR="28399" marT="14199" marB="141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568" y="2852936"/>
            <a:ext cx="9144000" cy="4077072"/>
          </a:xfrm>
        </p:spPr>
        <p:txBody>
          <a:bodyPr/>
          <a:lstStyle/>
          <a:p>
            <a:pPr algn="just"/>
            <a:r>
              <a:rPr lang="uk-UA" sz="2400" dirty="0"/>
              <a:t>Учні </a:t>
            </a:r>
            <a:r>
              <a:rPr lang="uk-UA" sz="2400" dirty="0" err="1"/>
              <a:t>Ломброзо</a:t>
            </a:r>
            <a:r>
              <a:rPr lang="uk-UA" sz="2400" dirty="0"/>
              <a:t> Рафаель </a:t>
            </a:r>
            <a:r>
              <a:rPr lang="uk-UA" sz="2400" dirty="0" err="1"/>
              <a:t>Гарофало</a:t>
            </a:r>
            <a:r>
              <a:rPr lang="uk-UA" sz="2400" dirty="0"/>
              <a:t> і </a:t>
            </a:r>
            <a:r>
              <a:rPr lang="uk-UA" sz="2400" dirty="0" err="1"/>
              <a:t>Енріко</a:t>
            </a:r>
            <a:r>
              <a:rPr lang="uk-UA" sz="2400" dirty="0"/>
              <a:t> </a:t>
            </a:r>
            <a:r>
              <a:rPr lang="uk-UA" sz="2400" dirty="0" err="1"/>
              <a:t>Феррі</a:t>
            </a:r>
            <a:r>
              <a:rPr lang="uk-UA" sz="2400" dirty="0"/>
              <a:t>, не відмовляючись від основних ідей антропологічної школи, надавали більшого значення соціальним факторам. Сутністю й специфічною рисою антропологічної школи </a:t>
            </a:r>
            <a:r>
              <a:rPr lang="uk-UA" sz="2400" dirty="0" err="1"/>
              <a:t>Феррі</a:t>
            </a:r>
            <a:r>
              <a:rPr lang="uk-UA" sz="2400" dirty="0"/>
              <a:t> вважав положення про те, що «злочинець не є нормальна людина, а, навпаки, внаслідок своїх органічних і психічних </a:t>
            </a:r>
            <a:r>
              <a:rPr lang="uk-UA" sz="2400" dirty="0" err="1"/>
              <a:t>ненормальностей</a:t>
            </a:r>
            <a:r>
              <a:rPr lang="uk-UA" sz="2400" dirty="0"/>
              <a:t>, спадкових і придбаних, він становить… особливий різновид людського роду». Прихильниками цього напрямку у Росії були </a:t>
            </a:r>
            <a:r>
              <a:rPr lang="uk-UA" sz="2400" dirty="0" err="1"/>
              <a:t>Прасков'я</a:t>
            </a:r>
            <a:r>
              <a:rPr lang="uk-UA" sz="2400" dirty="0"/>
              <a:t> </a:t>
            </a:r>
            <a:r>
              <a:rPr lang="uk-UA" sz="2400" dirty="0" err="1"/>
              <a:t>Тарновська</a:t>
            </a:r>
            <a:r>
              <a:rPr lang="uk-UA" sz="2400" dirty="0"/>
              <a:t>, Дмитро Дриль і низка інших кримінологів.</a:t>
            </a:r>
          </a:p>
          <a:p>
            <a:endParaRPr lang="uk-UA" dirty="0"/>
          </a:p>
        </p:txBody>
      </p:sp>
      <p:pic>
        <p:nvPicPr>
          <p:cNvPr id="365569" name="Picture 1" descr="http://upload.wikimedia.org/wikipedia/commons/thumb/2/2f/Enrico_Ferri.jpg/150px-Enrico_Fer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21"/>
            <a:ext cx="1428750" cy="21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75919" y="78412"/>
          <a:ext cx="3148956" cy="2116271"/>
        </p:xfrm>
        <a:graphic>
          <a:graphicData uri="http://schemas.openxmlformats.org/drawingml/2006/table">
            <a:tbl>
              <a:tblPr/>
              <a:tblGrid>
                <a:gridCol w="1574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152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err="1">
                          <a:effectLst/>
                        </a:rPr>
                        <a:t>Гарофало</a:t>
                      </a:r>
                      <a:r>
                        <a:rPr lang="uk-UA" sz="1400" b="1" dirty="0">
                          <a:effectLst/>
                        </a:rPr>
                        <a:t>, Бенвенуто </a:t>
                      </a:r>
                      <a:r>
                        <a:rPr lang="uk-UA" sz="1400" b="1" dirty="0" err="1">
                          <a:effectLst/>
                        </a:rPr>
                        <a:t>Тізі</a:t>
                      </a:r>
                      <a:endParaRPr lang="uk-UA" sz="1400" dirty="0">
                        <a:effectLst/>
                      </a:endParaRPr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Benvenuto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Tisi</a:t>
                      </a:r>
                      <a:r>
                        <a:rPr lang="en-US" sz="1400" dirty="0">
                          <a:effectLst/>
                        </a:rPr>
                        <a:t> da </a:t>
                      </a:r>
                      <a:r>
                        <a:rPr lang="en-US" sz="1400" dirty="0" err="1">
                          <a:effectLst/>
                        </a:rPr>
                        <a:t>Garofalo</a:t>
                      </a:r>
                      <a:endParaRPr lang="en-US" sz="1400" dirty="0">
                        <a:effectLst/>
                      </a:endParaRPr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351">
                <a:tc>
                  <a:txBody>
                    <a:bodyPr/>
                    <a:lstStyle/>
                    <a:p>
                      <a:r>
                        <a:rPr lang="uk-UA" sz="1400" dirty="0"/>
                        <a:t>Дата народження</a:t>
                      </a:r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1481</a:t>
                      </a:r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520">
                <a:tc>
                  <a:txBody>
                    <a:bodyPr/>
                    <a:lstStyle/>
                    <a:p>
                      <a:r>
                        <a:rPr lang="uk-UA" sz="1400" dirty="0"/>
                        <a:t>Дата смерті</a:t>
                      </a:r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hlinkClick r:id="rId5" tooltip="1559"/>
                        </a:rPr>
                        <a:t>1559</a:t>
                      </a:r>
                      <a:endParaRPr lang="uk-UA" sz="1400" dirty="0"/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351">
                <a:tc>
                  <a:txBody>
                    <a:bodyPr/>
                    <a:lstStyle/>
                    <a:p>
                      <a:r>
                        <a:rPr lang="uk-UA" sz="1400" dirty="0"/>
                        <a:t>Національність</a:t>
                      </a:r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hlinkClick r:id="rId6" tooltip="Італійці"/>
                        </a:rPr>
                        <a:t>італієць</a:t>
                      </a:r>
                      <a:endParaRPr lang="uk-UA" sz="1400" dirty="0"/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520">
                <a:tc>
                  <a:txBody>
                    <a:bodyPr/>
                    <a:lstStyle/>
                    <a:p>
                      <a:r>
                        <a:rPr lang="uk-UA" sz="1400"/>
                        <a:t>Напрямок</a:t>
                      </a:r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hlinkClick r:id="rId7" tooltip="Відродження"/>
                        </a:rPr>
                        <a:t>Відродження</a:t>
                      </a:r>
                      <a:endParaRPr lang="uk-UA" sz="1400" dirty="0"/>
                    </a:p>
                  </a:txBody>
                  <a:tcPr marL="88153" marR="88153" marT="44076" marB="440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65570" name="Picture 2" descr="Ferrara - Ritratto di Benvenuto Tisi da Garofalo - Palazzo San Crispin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2539"/>
            <a:ext cx="21431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19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0"/>
            <a:ext cx="113330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/>
              <a:t>Клінічна кримінологія.</a:t>
            </a:r>
            <a:r>
              <a:rPr lang="uk-UA" sz="2800" dirty="0"/>
              <a:t> У клінічній кримінології (інша назва — теорія небезпечного стану особистості) вчинення злочинів пояснюється внутрішньою схильністю окремих індивідів до вчинення злочинів, яка може бути виявлена спеціальними тестами, а також вивченням способу життя, і скоректована використанням медичних методів. У кількості способів корекції поведінки представниками цієї школи називаються психоаналіз, електрошок, </a:t>
            </a:r>
            <a:r>
              <a:rPr lang="uk-UA" sz="2800" dirty="0" err="1"/>
              <a:t>лоботомія</a:t>
            </a:r>
            <a:r>
              <a:rPr lang="uk-UA" sz="2800" dirty="0"/>
              <a:t>, </a:t>
            </a:r>
            <a:r>
              <a:rPr lang="uk-UA" sz="2800" dirty="0" err="1"/>
              <a:t>таламотомія</a:t>
            </a:r>
            <a:r>
              <a:rPr lang="uk-UA" sz="2800" dirty="0"/>
              <a:t>, медикаментозний вплив, хірургічні методи, а також позбавлення волі на невизначений строк до моменту, поки, на думку комісії лікарів, не мине небезпечний стан особистості.</a:t>
            </a:r>
          </a:p>
          <a:p>
            <a:pPr algn="just"/>
            <a:r>
              <a:rPr lang="uk-UA" sz="2800" dirty="0"/>
              <a:t>Представниками цієї школи є французький учений Жан </a:t>
            </a:r>
            <a:r>
              <a:rPr lang="uk-UA" sz="2800" dirty="0" err="1"/>
              <a:t>Пінатель</a:t>
            </a:r>
            <a:r>
              <a:rPr lang="uk-UA" sz="2800" dirty="0"/>
              <a:t>, італійські автори </a:t>
            </a:r>
            <a:r>
              <a:rPr lang="uk-UA" sz="2800" dirty="0" err="1"/>
              <a:t>Філліпо</a:t>
            </a:r>
            <a:r>
              <a:rPr lang="uk-UA" sz="2800" dirty="0"/>
              <a:t> Граматика і </a:t>
            </a:r>
            <a:r>
              <a:rPr lang="uk-UA" sz="2800" dirty="0" err="1"/>
              <a:t>ді</a:t>
            </a:r>
            <a:r>
              <a:rPr lang="uk-UA" sz="2800" dirty="0"/>
              <a:t> </a:t>
            </a:r>
            <a:r>
              <a:rPr lang="uk-UA" sz="2800" dirty="0" err="1"/>
              <a:t>Туліо</a:t>
            </a:r>
            <a:r>
              <a:rPr lang="uk-U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37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0"/>
            <a:ext cx="1044632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/>
              <a:t>Теорія конституційного нахилу. </a:t>
            </a:r>
            <a:r>
              <a:rPr lang="uk-UA" sz="2600" dirty="0"/>
              <a:t>Уживали також спроби поставити злочинну поведінку у залежність від </a:t>
            </a:r>
            <a:r>
              <a:rPr lang="uk-UA" sz="2600" dirty="0" err="1"/>
              <a:t>коституційного</a:t>
            </a:r>
            <a:r>
              <a:rPr lang="uk-UA" sz="2600" dirty="0"/>
              <a:t> типу людини (типу статури), яка, у свою чергу, пов'язувалася з роботою </a:t>
            </a:r>
            <a:r>
              <a:rPr lang="uk-UA" sz="2600" dirty="0" err="1"/>
              <a:t>жалюзей</a:t>
            </a:r>
            <a:r>
              <a:rPr lang="uk-UA" sz="2600" dirty="0"/>
              <a:t> внутрішньої секреції. Виділялося три основні соматичних типи:</a:t>
            </a:r>
          </a:p>
          <a:p>
            <a:pPr lvl="0" algn="just"/>
            <a:r>
              <a:rPr lang="uk-UA" sz="2600" dirty="0" err="1"/>
              <a:t>Ендоморфний</a:t>
            </a:r>
            <a:r>
              <a:rPr lang="uk-UA" sz="2600" dirty="0"/>
              <a:t> — тенденція до ожиріння, м'яка заокругленість тіла, короткі й тонкі кінцівки, тонкі кістки, гладка шкіра; розслаблена особистість із підвищеним рівнем комфортності, любить розкіш, екстраверт.</a:t>
            </a:r>
          </a:p>
          <a:p>
            <a:pPr lvl="0" algn="just"/>
            <a:r>
              <a:rPr lang="uk-UA" sz="2600" dirty="0"/>
              <a:t>Мезоморфний — перевага м'язів, костей і опорно-рухової системи, великий тулуб, широкі груди, великі долоні й руки, щільна статура; активний, агресивний і нестриманий тип особистості.</a:t>
            </a:r>
          </a:p>
          <a:p>
            <a:pPr lvl="0" algn="just"/>
            <a:r>
              <a:rPr lang="uk-UA" sz="2600" dirty="0" err="1"/>
              <a:t>Ектоморфний</a:t>
            </a:r>
            <a:r>
              <a:rPr lang="uk-UA" sz="2600" dirty="0"/>
              <a:t> — перевага шкіри, тендітне тіло, тонкі кістки, похилі плечі, маленька особа, гострий ніс, тонке волосся; чутливий тип з розладами уваги і безсонням, проблемами зі шкірою й алергіями.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22357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924944"/>
            <a:ext cx="9144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Психологічні теорії злочинності: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29000" y="-1"/>
          <a:ext cx="7239000" cy="22860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424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effectLst/>
                        </a:rPr>
                        <a:t>Зіґмунд</a:t>
                      </a:r>
                      <a:r>
                        <a:rPr lang="uk-UA" b="1" dirty="0">
                          <a:effectLst/>
                        </a:rPr>
                        <a:t> </a:t>
                      </a:r>
                      <a:r>
                        <a:rPr lang="uk-UA" b="1" dirty="0" err="1">
                          <a:effectLst/>
                        </a:rPr>
                        <a:t>Фройд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424">
                <a:tc>
                  <a:txBody>
                    <a:bodyPr/>
                    <a:lstStyle/>
                    <a:p>
                      <a:pPr algn="r"/>
                      <a:r>
                        <a:rPr lang="uk-UA" dirty="0">
                          <a:effectLst/>
                        </a:rPr>
                        <a:t>Дата народження: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2" tooltip="6 травня"/>
                        </a:rPr>
                        <a:t>6 травня</a:t>
                      </a:r>
                      <a:r>
                        <a:rPr lang="uk-UA"/>
                        <a:t> </a:t>
                      </a:r>
                      <a:r>
                        <a:rPr lang="uk-UA">
                          <a:hlinkClick r:id="rId3" tooltip="1856"/>
                        </a:rPr>
                        <a:t>1856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424">
                <a:tc>
                  <a:txBody>
                    <a:bodyPr/>
                    <a:lstStyle/>
                    <a:p>
                      <a:pPr algn="r"/>
                      <a:r>
                        <a:rPr lang="uk-UA" dirty="0">
                          <a:effectLst/>
                        </a:rPr>
                        <a:t>Місце народження: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4" tooltip="Пржибор (ще не написана)"/>
                        </a:rPr>
                        <a:t>Пржибор</a:t>
                      </a:r>
                      <a:r>
                        <a:rPr lang="uk-UA"/>
                        <a:t>, </a:t>
                      </a:r>
                      <a:r>
                        <a:rPr lang="uk-UA">
                          <a:hlinkClick r:id="rId5" tooltip="Австро-Угорщина"/>
                        </a:rPr>
                        <a:t>Австро-Угорщина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424"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Дата смерті: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6" tooltip="23 вересня"/>
                        </a:rPr>
                        <a:t>23 вересня</a:t>
                      </a:r>
                      <a:r>
                        <a:rPr lang="uk-UA"/>
                        <a:t> </a:t>
                      </a:r>
                      <a:r>
                        <a:rPr lang="uk-UA">
                          <a:hlinkClick r:id="rId7" tooltip="1939"/>
                        </a:rPr>
                        <a:t>1939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424"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Місце смерті: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8" tooltip="Лондон"/>
                        </a:rPr>
                        <a:t>Лондон</a:t>
                      </a:r>
                      <a:r>
                        <a:rPr lang="uk-UA"/>
                        <a:t>, </a:t>
                      </a:r>
                      <a:r>
                        <a:rPr lang="uk-UA">
                          <a:hlinkClick r:id="rId9" tooltip="Англія"/>
                        </a:rPr>
                        <a:t>Англія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492"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Рід діяльності: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10" tooltip="Психолог"/>
                        </a:rPr>
                        <a:t>психолог</a:t>
                      </a:r>
                      <a:r>
                        <a:rPr lang="ru-RU"/>
                        <a:t>, </a:t>
                      </a:r>
                      <a:r>
                        <a:rPr lang="ru-RU">
                          <a:hlinkClick r:id="rId11" tooltip="Психіатр"/>
                        </a:rPr>
                        <a:t>психіатр</a:t>
                      </a:r>
                      <a:r>
                        <a:rPr lang="ru-RU"/>
                        <a:t> і засновник </a:t>
                      </a:r>
                      <a:r>
                        <a:rPr lang="ru-RU">
                          <a:hlinkClick r:id="rId12" tooltip="Психоаналіз"/>
                        </a:rPr>
                        <a:t>психоаналізу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424">
                <a:tc>
                  <a:txBody>
                    <a:bodyPr/>
                    <a:lstStyle/>
                    <a:p>
                      <a:pPr algn="r"/>
                      <a:r>
                        <a:rPr lang="uk-UA">
                          <a:effectLst/>
                        </a:rPr>
                        <a:t>Напрямок: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12" tooltip="Психоаналіз"/>
                        </a:rPr>
                        <a:t>психоаналіз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284984"/>
            <a:ext cx="9144000" cy="3573016"/>
          </a:xfrm>
        </p:spPr>
        <p:txBody>
          <a:bodyPr>
            <a:normAutofit/>
          </a:bodyPr>
          <a:lstStyle/>
          <a:p>
            <a:pPr algn="just"/>
            <a:r>
              <a:rPr lang="uk-UA" sz="2800" dirty="0"/>
              <a:t>Фрейд припускав, що будь-які вчинки людей, — що це рвуться назовні несвідомі інстинкти або схильності. Коли контролюючий вольовий фактор не здатний придушити природний інстинкт — виникає конфлікт, що виливається у злочин.</a:t>
            </a:r>
          </a:p>
          <a:p>
            <a:pPr algn="just"/>
            <a:r>
              <a:rPr lang="uk-UA" sz="2800" dirty="0"/>
              <a:t>В інших психологічних теоріях уважалося, що вчинення злочинів є ознакою психічною хворобою або інших психопатологічних розладів.</a:t>
            </a:r>
          </a:p>
          <a:p>
            <a:pPr algn="just"/>
            <a:endParaRPr lang="uk-UA" sz="2800" dirty="0"/>
          </a:p>
        </p:txBody>
      </p:sp>
      <p:pic>
        <p:nvPicPr>
          <p:cNvPr id="366593" name="Picture 1" descr="Freu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6594" name="Picture 2" descr="Flag of the Habsburg Monarchy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6526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6595" name="Picture 3" descr="Flag of England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6525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33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077940"/>
            <a:ext cx="9144000" cy="423068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Ранні соціологічні теорії генезису злочинної особистості: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429000"/>
            <a:ext cx="9144000" cy="3429000"/>
          </a:xfrm>
        </p:spPr>
        <p:txBody>
          <a:bodyPr>
            <a:normAutofit/>
          </a:bodyPr>
          <a:lstStyle/>
          <a:p>
            <a:pPr algn="just"/>
            <a:r>
              <a:rPr lang="uk-UA" sz="2200" dirty="0"/>
              <a:t>До періоду початку XIX сторіччя відноситься поява соціологічних теорій злочинності. Їх родоначальник — французький математик і астроном Адольф </a:t>
            </a:r>
            <a:r>
              <a:rPr lang="uk-UA" sz="2200" dirty="0" err="1"/>
              <a:t>Кетле</a:t>
            </a:r>
            <a:r>
              <a:rPr lang="uk-UA" sz="2200" dirty="0"/>
              <a:t>. Він писав, що суспільство містить у собі зародок усіх злочинів тому, що у ньому полягають умови, що відповідають їхньому розвитку. За </a:t>
            </a:r>
            <a:r>
              <a:rPr lang="uk-UA" sz="2200" dirty="0" err="1"/>
              <a:t>Кетле</a:t>
            </a:r>
            <a:r>
              <a:rPr lang="uk-UA" sz="2200" dirty="0"/>
              <a:t>, людські дії підкоряються певним законам, а вчинення злочинів залежить від віку людей, їх статі, професії, освіти, клімату, пір року і т.д. Концепція </a:t>
            </a:r>
            <a:r>
              <a:rPr lang="uk-UA" sz="2200" dirty="0" err="1"/>
              <a:t>Кетле</a:t>
            </a:r>
            <a:r>
              <a:rPr lang="uk-UA" sz="2200" dirty="0"/>
              <a:t> — це механістичний соціальний детермінізм. Усі соціальні явища в ньому механічно «виводяться» з нижчих форм руху матерії. </a:t>
            </a:r>
            <a:r>
              <a:rPr lang="uk-UA" sz="2200" dirty="0" err="1"/>
              <a:t>Кетле</a:t>
            </a:r>
            <a:r>
              <a:rPr lang="uk-UA" sz="2200" dirty="0"/>
              <a:t> вважав, що закони соціального життя, як і принципи механіки, єдині для всіх епох і народів. </a:t>
            </a: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</p:nvPr>
        </p:nvGraphicFramePr>
        <p:xfrm>
          <a:off x="3438170" y="1365"/>
          <a:ext cx="7229830" cy="2286000"/>
        </p:xfrm>
        <a:graphic>
          <a:graphicData uri="http://schemas.openxmlformats.org/drawingml/2006/table">
            <a:tbl>
              <a:tblPr/>
              <a:tblGrid>
                <a:gridCol w="3614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4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</a:rPr>
                        <a:t>Адольф </a:t>
                      </a:r>
                      <a:r>
                        <a:rPr lang="uk-UA" b="1" dirty="0" err="1">
                          <a:effectLst/>
                        </a:rPr>
                        <a:t>Кетле</a:t>
                      </a:r>
                      <a:endParaRPr lang="uk-UA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Дата </a:t>
                      </a:r>
                      <a:r>
                        <a:rPr lang="uk-UA" dirty="0" err="1"/>
                        <a:t>рождения</a:t>
                      </a:r>
                      <a:r>
                        <a:rPr lang="uk-UA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  <a:hlinkClick r:id="rId2" tooltip="22 февраля"/>
                        </a:rPr>
                        <a:t>22 февраля</a:t>
                      </a:r>
                      <a:r>
                        <a:rPr lang="uk-UA">
                          <a:effectLst/>
                        </a:rPr>
                        <a:t> </a:t>
                      </a:r>
                      <a:r>
                        <a:rPr lang="uk-UA">
                          <a:effectLst/>
                          <a:hlinkClick r:id="rId3" tooltip="1796 год"/>
                        </a:rPr>
                        <a:t>1796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Место рождения: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4" tooltip="Гент"/>
                        </a:rPr>
                        <a:t>Гент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Дата смерти: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hlinkClick r:id="rId5" tooltip="17 февраля"/>
                        </a:rPr>
                        <a:t>17 февраля</a:t>
                      </a:r>
                      <a:r>
                        <a:rPr lang="ru-RU">
                          <a:effectLst/>
                        </a:rPr>
                        <a:t> </a:t>
                      </a:r>
                      <a:r>
                        <a:rPr lang="ru-RU">
                          <a:effectLst/>
                          <a:hlinkClick r:id="rId6" tooltip="1874 год"/>
                        </a:rPr>
                        <a:t>1874</a:t>
                      </a:r>
                      <a:r>
                        <a:rPr lang="ru-RU"/>
                        <a:t> (77 лет)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Место смерти: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7" tooltip="Брюссель"/>
                        </a:rPr>
                        <a:t>Брюссель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Страна: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</a:t>
                      </a:r>
                      <a:r>
                        <a:rPr lang="uk-UA">
                          <a:effectLst/>
                          <a:hlinkClick r:id="rId8" tooltip="Бельгия"/>
                        </a:rPr>
                        <a:t>Бельгия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Научная сфера: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9" tooltip="Математика"/>
                        </a:rPr>
                        <a:t>математика</a:t>
                      </a:r>
                      <a:r>
                        <a:rPr lang="uk-UA" dirty="0"/>
                        <a:t>, </a:t>
                      </a:r>
                      <a:r>
                        <a:rPr lang="uk-UA" dirty="0" err="1">
                          <a:hlinkClick r:id="rId10" tooltip="Астрономия"/>
                        </a:rPr>
                        <a:t>астрономия</a:t>
                      </a:r>
                      <a:r>
                        <a:rPr lang="uk-UA" dirty="0"/>
                        <a:t>, </a:t>
                      </a:r>
                      <a:r>
                        <a:rPr lang="uk-UA" dirty="0" err="1">
                          <a:hlinkClick r:id="rId11" tooltip="Метеорология"/>
                        </a:rPr>
                        <a:t>метеорология</a:t>
                      </a:r>
                      <a:r>
                        <a:rPr lang="uk-UA" dirty="0"/>
                        <a:t>, </a:t>
                      </a:r>
                      <a:r>
                        <a:rPr lang="uk-UA" dirty="0" err="1">
                          <a:hlinkClick r:id="rId12" tooltip="Социология"/>
                        </a:rPr>
                        <a:t>социология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67619" name="Picture 3" descr="Adolphe Quételet by Joseph-Arnold Demannez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6"/>
            <a:ext cx="1905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7620" name="Picture 4" descr="Flag of Belgium (civil)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639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06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996" y="2780928"/>
            <a:ext cx="9126005" cy="566738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Сучасні концепції соціальних основ злочинної поведінки: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359695" y="2"/>
          <a:ext cx="7308304" cy="2708923"/>
        </p:xfrm>
        <a:graphic>
          <a:graphicData uri="http://schemas.openxmlformats.org/drawingml/2006/table">
            <a:tbl>
              <a:tblPr/>
              <a:tblGrid>
                <a:gridCol w="365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4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989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effectLst/>
                        </a:rPr>
                        <a:t>Габриель</a:t>
                      </a:r>
                      <a:r>
                        <a:rPr lang="uk-UA" b="1" dirty="0">
                          <a:effectLst/>
                        </a:rPr>
                        <a:t> </a:t>
                      </a:r>
                      <a:r>
                        <a:rPr lang="uk-UA" b="1" dirty="0" err="1">
                          <a:effectLst/>
                        </a:rPr>
                        <a:t>Тард</a:t>
                      </a:r>
                      <a:endParaRPr lang="uk-UA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989">
                <a:tc>
                  <a:txBody>
                    <a:bodyPr/>
                    <a:lstStyle/>
                    <a:p>
                      <a:r>
                        <a:rPr lang="uk-UA" dirty="0"/>
                        <a:t>Дата </a:t>
                      </a:r>
                      <a:r>
                        <a:rPr lang="uk-UA" dirty="0" err="1"/>
                        <a:t>рождения</a:t>
                      </a:r>
                      <a:r>
                        <a:rPr lang="uk-UA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  <a:hlinkClick r:id="rId2" tooltip="12 марта"/>
                        </a:rPr>
                        <a:t>12 марта</a:t>
                      </a:r>
                      <a:r>
                        <a:rPr lang="uk-UA">
                          <a:effectLst/>
                        </a:rPr>
                        <a:t> </a:t>
                      </a:r>
                      <a:r>
                        <a:rPr lang="uk-UA">
                          <a:effectLst/>
                          <a:hlinkClick r:id="rId3" tooltip="1843 год"/>
                        </a:rPr>
                        <a:t>1843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989">
                <a:tc>
                  <a:txBody>
                    <a:bodyPr/>
                    <a:lstStyle/>
                    <a:p>
                      <a:r>
                        <a:rPr lang="uk-UA"/>
                        <a:t>Место рождения: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4" tooltip="Сарла"/>
                        </a:rPr>
                        <a:t>Сарла</a:t>
                      </a:r>
                      <a:r>
                        <a:rPr lang="uk-UA"/>
                        <a:t>, </a:t>
                      </a:r>
                      <a:r>
                        <a:rPr lang="uk-UA">
                          <a:hlinkClick r:id="rId5" tooltip="Франция"/>
                        </a:rPr>
                        <a:t>Франция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989">
                <a:tc>
                  <a:txBody>
                    <a:bodyPr/>
                    <a:lstStyle/>
                    <a:p>
                      <a:r>
                        <a:rPr lang="uk-UA" dirty="0"/>
                        <a:t>Дата </a:t>
                      </a:r>
                      <a:r>
                        <a:rPr lang="uk-UA" dirty="0" err="1"/>
                        <a:t>смерти</a:t>
                      </a:r>
                      <a:r>
                        <a:rPr lang="uk-UA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hlinkClick r:id="rId6" tooltip="13 мая"/>
                        </a:rPr>
                        <a:t>13 мая</a:t>
                      </a:r>
                      <a:r>
                        <a:rPr lang="ru-RU">
                          <a:effectLst/>
                        </a:rPr>
                        <a:t> </a:t>
                      </a:r>
                      <a:r>
                        <a:rPr lang="ru-RU">
                          <a:effectLst/>
                          <a:hlinkClick r:id="rId7" tooltip="1904 год"/>
                        </a:rPr>
                        <a:t>1904</a:t>
                      </a:r>
                      <a:r>
                        <a:rPr lang="ru-RU"/>
                        <a:t> (61 год)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989">
                <a:tc>
                  <a:txBody>
                    <a:bodyPr/>
                    <a:lstStyle/>
                    <a:p>
                      <a:r>
                        <a:rPr lang="uk-UA"/>
                        <a:t>Место смерти: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hlinkClick r:id="rId8" tooltip="Париж"/>
                        </a:rPr>
                        <a:t>Париж</a:t>
                      </a:r>
                      <a:r>
                        <a:rPr lang="uk-UA"/>
                        <a:t>, </a:t>
                      </a:r>
                      <a:r>
                        <a:rPr lang="uk-UA">
                          <a:hlinkClick r:id="rId5" tooltip="Франция"/>
                        </a:rPr>
                        <a:t>Франция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989">
                <a:tc>
                  <a:txBody>
                    <a:bodyPr/>
                    <a:lstStyle/>
                    <a:p>
                      <a:r>
                        <a:rPr lang="uk-UA"/>
                        <a:t>Страна: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</a:t>
                      </a:r>
                      <a:r>
                        <a:rPr lang="uk-UA">
                          <a:effectLst/>
                          <a:hlinkClick r:id="rId5" tooltip="Франция"/>
                        </a:rPr>
                        <a:t>Франция</a:t>
                      </a:r>
                      <a:endParaRPr lang="uk-U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989">
                <a:tc>
                  <a:txBody>
                    <a:bodyPr/>
                    <a:lstStyle/>
                    <a:p>
                      <a:r>
                        <a:rPr lang="uk-UA" dirty="0" err="1"/>
                        <a:t>Научная</a:t>
                      </a:r>
                      <a:r>
                        <a:rPr lang="uk-UA" dirty="0"/>
                        <a:t> сфера: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hlinkClick r:id="rId9" tooltip="Социология"/>
                        </a:rPr>
                        <a:t>социология</a:t>
                      </a:r>
                      <a:r>
                        <a:rPr lang="uk-UA" dirty="0"/>
                        <a:t>, </a:t>
                      </a:r>
                      <a:r>
                        <a:rPr lang="uk-UA" dirty="0" err="1">
                          <a:hlinkClick r:id="rId10" tooltip="Криминология"/>
                        </a:rPr>
                        <a:t>криминология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356992"/>
            <a:ext cx="9144000" cy="3501008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800" b="1" i="1" dirty="0"/>
              <a:t>«</a:t>
            </a:r>
            <a:r>
              <a:rPr lang="uk-UA" sz="2800" i="1" dirty="0"/>
              <a:t>Як! Зростання трудової діяльності і багатства робить природним зростання злочинів і злочинців! А де ж, отже, моральна сила праці, моральна чеснота багатства, про які стільки говорили? Утвір зробив великі успіхи. Де ж благодійне, настільки прославлене дією державним ладом на звичаї? Як! Три великих попереджувальних ліки від соціальної хвороби: праця, спільний достаток і освіта - посилено діяли не раз, а потік злочинності, замість того щоб пересохнути, раптом вийшов з берегів».</a:t>
            </a:r>
            <a:r>
              <a:rPr lang="uk-UA" sz="2800" dirty="0"/>
              <a:t> </a:t>
            </a:r>
          </a:p>
          <a:p>
            <a:endParaRPr lang="uk-UA" dirty="0"/>
          </a:p>
        </p:txBody>
      </p:sp>
      <p:pic>
        <p:nvPicPr>
          <p:cNvPr id="369665" name="Picture 1" descr="Tarde gabriel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996" y="0"/>
            <a:ext cx="181770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9666" name="Picture 2" descr="Flag of France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11164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15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Рекомендована література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491" y="1600200"/>
            <a:ext cx="11046691" cy="48531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Кримінологія : підручник [Текст] / О. М.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Джужа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Василевич, В. В.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Чернєй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С. Чернявський та ін. ; за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д-ра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проф. В. В.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Чернєя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за наук. ред. д-ра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проф. О. М.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Джужі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Київ : ФОП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Маслаков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 – 612 с.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Закалюк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 Курс сучасної української кримінології. Т. 2: Кримінологічна характеристика та запобігання вчиненню окремих видів кримінальних правопорушень. К.: Видавничий дім «Ін Юре», 2007. 712 с.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Кримінологія: підручник : практикум / [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Ю. В. Александров та ін.]; НАН України, Київ. ун-т права. Київ : Юрінком Інтер, 2017. 341 с.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Кримінологія: підручник / А.М. Бабенко, О.Ю. Бусол, О.М. Костенко та ін.; за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Ю.В. Нікітіна, С.Ф. Денисова, Є.Л.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Стрельцова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2-ге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вид.,перероб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Харків : Право, 2018. 416 с.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Кримінологія. Академічний курс /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авторів; за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О.М. Литвинова. К.: Видавничий дім «Кондор», 2018. 538 с.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Джужа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А.О. Основні напрями удосконалення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віктимологічного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запобігання правопорушенням в Україні: Монографія/ МВС України. НАВС.- Київ, 2016.- 301с.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Корупційна злочинність в Україні: сучасний стан, детермінанти та запобігання: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навч.посіб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автор.кол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В.В. Василевич, О.М.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Джужа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А.О.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Джужа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О.Г. Колб, О.І. Колб, Н.В. Кулакова, Ю.О. Левченко, А.В.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Микитчик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С.І.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Мінченко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С.А. Мозоль, Т.В. Миронюк, Г.С. Поліщук, Е.В.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Расюк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Савченко; за ред. проф. О.М.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Джужи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доц. Е.В.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Расюка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Київ: ФОП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Маслаков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340 с.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USER4-338\Рабочий стол\2323213234534545666\knig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835696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4-338\Рабочий стол\2323213234534545666\T1xl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2064" y="0"/>
            <a:ext cx="1785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622192"/>
            <a:ext cx="9036496" cy="4467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Теорії соціальної аномії: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38170" y="0"/>
          <a:ext cx="7229830" cy="2011680"/>
        </p:xfrm>
        <a:graphic>
          <a:graphicData uri="http://schemas.openxmlformats.org/drawingml/2006/table">
            <a:tbl>
              <a:tblPr/>
              <a:tblGrid>
                <a:gridCol w="3614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4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effectLst/>
                        </a:rPr>
                        <a:t>Еміль </a:t>
                      </a:r>
                      <a:r>
                        <a:rPr lang="uk-UA" b="1" dirty="0" err="1">
                          <a:effectLst/>
                        </a:rPr>
                        <a:t>Дюркгайм</a:t>
                      </a:r>
                      <a:r>
                        <a:rPr lang="uk-UA" b="1" dirty="0">
                          <a:effectLst/>
                        </a:rPr>
                        <a:t/>
                      </a:r>
                      <a:br>
                        <a:rPr lang="uk-UA" b="1" dirty="0">
                          <a:effectLst/>
                        </a:rPr>
                      </a:br>
                      <a:r>
                        <a:rPr lang="en-US" b="1" i="1" dirty="0" err="1">
                          <a:effectLst/>
                        </a:rPr>
                        <a:t>Émile</a:t>
                      </a:r>
                      <a:r>
                        <a:rPr lang="en-US" b="1" i="1" dirty="0">
                          <a:effectLst/>
                        </a:rPr>
                        <a:t> Durkheim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Народився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" tooltip="15 квітня"/>
                        </a:rPr>
                        <a:t>15 </a:t>
                      </a:r>
                      <a:r>
                        <a:rPr lang="ru-RU" dirty="0" err="1">
                          <a:hlinkClick r:id="rId2" tooltip="15 квітня"/>
                        </a:rPr>
                        <a:t>квітня</a:t>
                      </a:r>
                      <a:r>
                        <a:rPr lang="ru-RU" dirty="0"/>
                        <a:t> </a:t>
                      </a:r>
                      <a:r>
                        <a:rPr lang="ru-RU" dirty="0">
                          <a:hlinkClick r:id="rId3" tooltip="1858"/>
                        </a:rPr>
                        <a:t>1858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>
                          <a:hlinkClick r:id="rId4" tooltip="Епіналь"/>
                        </a:rPr>
                        <a:t>Епіналь</a:t>
                      </a:r>
                      <a:r>
                        <a:rPr lang="ru-RU" dirty="0"/>
                        <a:t>, </a:t>
                      </a:r>
                      <a:r>
                        <a:rPr lang="ru-RU" dirty="0" err="1">
                          <a:hlinkClick r:id="rId5" tooltip="Франція"/>
                        </a:rPr>
                        <a:t>Франція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Помер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6" tooltip="15 листопада"/>
                        </a:rPr>
                        <a:t>15 листопада</a:t>
                      </a:r>
                      <a:r>
                        <a:rPr lang="ru-RU" dirty="0"/>
                        <a:t> </a:t>
                      </a:r>
                      <a:r>
                        <a:rPr lang="ru-RU" dirty="0">
                          <a:hlinkClick r:id="rId7" tooltip="1917"/>
                        </a:rPr>
                        <a:t>1917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>
                          <a:hlinkClick r:id="rId8" tooltip="Париж"/>
                        </a:rPr>
                        <a:t>Париж</a:t>
                      </a:r>
                      <a:r>
                        <a:rPr lang="ru-RU" dirty="0"/>
                        <a:t>, </a:t>
                      </a:r>
                      <a:r>
                        <a:rPr lang="ru-RU" dirty="0" err="1">
                          <a:hlinkClick r:id="rId5" tooltip="Франція"/>
                        </a:rPr>
                        <a:t>Франція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Відомий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hlinkClick r:id="rId9" tooltip="Соціологія"/>
                        </a:rPr>
                        <a:t>соціолог</a:t>
                      </a:r>
                      <a:r>
                        <a:rPr lang="uk-UA" dirty="0"/>
                        <a:t> та </a:t>
                      </a:r>
                      <a:r>
                        <a:rPr lang="uk-UA" dirty="0">
                          <a:hlinkClick r:id="rId10" tooltip="Етнологія"/>
                        </a:rPr>
                        <a:t>етнолог</a:t>
                      </a:r>
                      <a:endParaRPr lang="uk-U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2996952"/>
            <a:ext cx="9144000" cy="3861048"/>
          </a:xfrm>
        </p:spPr>
        <p:txBody>
          <a:bodyPr/>
          <a:lstStyle/>
          <a:p>
            <a:pPr algn="just"/>
            <a:r>
              <a:rPr lang="uk-UA" sz="1800" dirty="0"/>
              <a:t>Дюркгейм констатує, що необхідною умовою благополучного існування людини є достатнє задоволення його потреб, яке визначається рівновагою між цілями, які ставить собі людина і ступенем його успіху в досягненні цих цілей. При цьому якщо біологічні потреби (в їжі, сні і т. д.) обмежені природним чином, то для соціальних потреб (прагнення до благополуччя, розкоші, комфорту) ніяких внутрішніх обмежуючих механізмів не існує, їх межі можуть бути встановлені тільки суспільством.</a:t>
            </a:r>
          </a:p>
          <a:p>
            <a:pPr algn="just"/>
            <a:r>
              <a:rPr lang="uk-UA" sz="1800" dirty="0"/>
              <a:t>У нормальних умовах людина відчуває обмеження, що накладається суспільством і підпорядковується його колективному авторитету, його вимоги не перевищують якогось соціально-прийнятного рівня. Однак у випадку, коли в суспільстві відсутні якісь усталені межі прагнень для окремих його членів, як це буває при різних суспільних потрясіннях, як негативного, так і позитивного характеру, до приходу суспільства в рівновагу жоден його член не знає точно, які потреби виявляться надмірними, а які ні. </a:t>
            </a:r>
            <a:r>
              <a:rPr lang="uk-UA" sz="1800" b="1" i="1" dirty="0"/>
              <a:t>Цей стан Дюркгейм називає соціальною аномією</a:t>
            </a:r>
            <a:r>
              <a:rPr lang="uk-UA" sz="1800" dirty="0"/>
              <a:t>.</a:t>
            </a:r>
          </a:p>
          <a:p>
            <a:endParaRPr lang="uk-UA" dirty="0"/>
          </a:p>
        </p:txBody>
      </p:sp>
      <p:pic>
        <p:nvPicPr>
          <p:cNvPr id="368641" name="Picture 1" descr="Emile Durkhei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90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30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09" y="0"/>
            <a:ext cx="112591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Соціологічні теорії пояснення становлення особи злочинця: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/>
              <a:t>Теорія конфлікту культур</a:t>
            </a:r>
            <a:r>
              <a:rPr lang="uk-UA" sz="2400" dirty="0"/>
              <a:t> (</a:t>
            </a:r>
            <a:r>
              <a:rPr lang="uk-UA" sz="2400" dirty="0" err="1"/>
              <a:t>Торстен</a:t>
            </a:r>
            <a:r>
              <a:rPr lang="uk-UA" sz="2400" dirty="0"/>
              <a:t> </a:t>
            </a:r>
            <a:r>
              <a:rPr lang="uk-UA" sz="2400" dirty="0" err="1"/>
              <a:t>Селлін</a:t>
            </a:r>
            <a:r>
              <a:rPr lang="uk-UA" sz="2400" dirty="0"/>
              <a:t>) - висувається положення про те, що вчинення злочинів є одним з можливих результатів вирішення конфлікту, що виникає внаслідок того, що одна і та ж людина входить у різні соціальні групи з різним світоглядом і стереотипами поведінки (сім'я , колеги по роботі, національні та етнічні спільноти).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/>
              <a:t>Теорія стигматизації - о</a:t>
            </a:r>
            <a:r>
              <a:rPr lang="uk-UA" sz="2400" dirty="0"/>
              <a:t>сновним положенням даної теорії є ідея про те, що людина стає злочинцем не тому, що порушує закон, а в результаті «стигматизації», яка виражається в тому, що державні органи накладають на нього «клеймо», «ярлик» злочинця, результатом чого є відторгнення від суспільства, перехід злочинної поведінки з випадкового в звичне.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b="1" dirty="0"/>
              <a:t>Теорія диференціальної асоціації (теорія субкультур </a:t>
            </a:r>
            <a:r>
              <a:rPr lang="uk-UA" sz="2400" dirty="0"/>
              <a:t>Едвін </a:t>
            </a:r>
            <a:r>
              <a:rPr lang="uk-UA" sz="2400" dirty="0" err="1"/>
              <a:t>Сазерленд</a:t>
            </a:r>
            <a:r>
              <a:rPr lang="uk-UA" sz="2400" b="1" dirty="0"/>
              <a:t>) - в</a:t>
            </a:r>
            <a:r>
              <a:rPr lang="uk-UA" sz="2400" dirty="0"/>
              <a:t> основу створеної ним теорії диференціальної асоціації лягла гіпотеза про те, що людина стає злочинцем в результаті навчання протиправній поведінці в соціальних мікрогрупах (сім'я, вулиця, школа і т. д.). </a:t>
            </a:r>
          </a:p>
        </p:txBody>
      </p:sp>
    </p:spTree>
    <p:extLst>
      <p:ext uri="{BB962C8B-B14F-4D97-AF65-F5344CB8AC3E}">
        <p14:creationId xmlns:p14="http://schemas.microsoft.com/office/powerpoint/2010/main" xmlns="" val="111175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374" y="2276872"/>
            <a:ext cx="9150626" cy="432048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Особистість злочинця в сучасних філософських теоріях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327123" y="-12387"/>
          <a:ext cx="7340876" cy="2135510"/>
        </p:xfrm>
        <a:graphic>
          <a:graphicData uri="http://schemas.openxmlformats.org/drawingml/2006/table">
            <a:tbl>
              <a:tblPr/>
              <a:tblGrid>
                <a:gridCol w="367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0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53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Мішель Фуко</a:t>
                      </a:r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r>
                        <a:rPr lang="uk-UA" sz="1400" b="1" dirty="0"/>
                        <a:t>Народився</a:t>
                      </a:r>
                      <a:endParaRPr lang="uk-UA" sz="1400" dirty="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linkClick r:id="rId2" tooltip="15 жовтня"/>
                        </a:rPr>
                        <a:t>15 </a:t>
                      </a:r>
                      <a:r>
                        <a:rPr lang="ru-RU" sz="1400" dirty="0" err="1">
                          <a:hlinkClick r:id="rId2" tooltip="15 жовтня"/>
                        </a:rPr>
                        <a:t>жовтня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>
                          <a:hlinkClick r:id="rId3" tooltip="1926"/>
                        </a:rPr>
                        <a:t>1926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 err="1">
                          <a:hlinkClick r:id="rId4" tooltip="Пуатьє"/>
                        </a:rPr>
                        <a:t>Пуатьє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5" tooltip="Франція"/>
                        </a:rPr>
                        <a:t>Франція</a:t>
                      </a:r>
                      <a:endParaRPr lang="ru-RU" sz="1400" dirty="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r>
                        <a:rPr lang="uk-UA" sz="1400" b="1"/>
                        <a:t>Помер</a:t>
                      </a:r>
                      <a:endParaRPr lang="uk-UA" sz="140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linkClick r:id="rId6" tooltip="25 червня"/>
                        </a:rPr>
                        <a:t>25 </a:t>
                      </a:r>
                      <a:r>
                        <a:rPr lang="ru-RU" sz="1400" dirty="0" err="1">
                          <a:hlinkClick r:id="rId6" tooltip="25 червня"/>
                        </a:rPr>
                        <a:t>червня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>
                          <a:hlinkClick r:id="rId7" tooltip="1984"/>
                        </a:rPr>
                        <a:t>1984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>
                          <a:hlinkClick r:id="rId8" tooltip="Париж"/>
                        </a:rPr>
                        <a:t>Париж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5" tooltip="Франція"/>
                        </a:rPr>
                        <a:t>Франція</a:t>
                      </a:r>
                      <a:endParaRPr lang="ru-RU" sz="1400" dirty="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530">
                <a:tc>
                  <a:txBody>
                    <a:bodyPr/>
                    <a:lstStyle/>
                    <a:p>
                      <a:r>
                        <a:rPr lang="uk-UA" sz="1400" b="1"/>
                        <a:t>Громадянство</a:t>
                      </a:r>
                      <a:endParaRPr lang="uk-UA" sz="140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hlinkClick r:id="rId5" tooltip="Франція"/>
                        </a:rPr>
                        <a:t>Франція</a:t>
                      </a:r>
                      <a:endParaRPr lang="uk-UA" sz="1400" dirty="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r>
                        <a:rPr lang="uk-UA" sz="1400" b="1"/>
                        <a:t>Галузь наукових інтересів</a:t>
                      </a:r>
                      <a:endParaRPr lang="uk-UA" sz="140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західна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філософія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структуалізм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постструктуалізм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постмодернізм</a:t>
                      </a:r>
                      <a:endParaRPr lang="ru-RU" sz="1400" dirty="0"/>
                    </a:p>
                  </a:txBody>
                  <a:tcPr marL="85725" marR="85725" marT="42863" marB="4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2636912"/>
            <a:ext cx="9144000" cy="4221088"/>
          </a:xfrm>
        </p:spPr>
        <p:txBody>
          <a:bodyPr>
            <a:normAutofit/>
          </a:bodyPr>
          <a:lstStyle/>
          <a:p>
            <a:pPr algn="just"/>
            <a:r>
              <a:rPr lang="uk-UA" sz="2100" dirty="0"/>
              <a:t>Мішель Фуко піддав критиці загальноприйняту в сучасному правосудді концепцію покарання як засобу виправлення злочинця. Злочинець у Фуко включений в саму систему влади, яка прагне не знищити або вигнати його з товариства, а використовувати його як інструмент соціального контролю. Фуко взагалі не вважає за потрібне розглядати ситуацію злочину з точки зору самого злочинця: оскільки існування тіла (об'єкта), згідно з поглядами цього автора, визначається існуванням зовнішнього спостерігача, охарактеризувати злочин можна лише за допомогою правового та психіатричного дискурсу, але не дискурсу самого обвинуваченого в ньому людини. Одним з недоліків сучасної системи правосуддя Фуко вважав те, що хоча закони і декларують караність злочину, а не злочинця, на ділі ситуація абсолютно зворотна: карається злочинець, але не злочин. Ідеї </a:t>
            </a:r>
            <a:r>
              <a:rPr lang="uk-UA" sz="2100" dirty="0" err="1"/>
              <a:t>​​Фуко</a:t>
            </a:r>
            <a:r>
              <a:rPr lang="uk-UA" sz="2100" dirty="0"/>
              <a:t>, таким чином є схожими як з ідеями кримінологів класичної школи.</a:t>
            </a:r>
          </a:p>
          <a:p>
            <a:pPr algn="just"/>
            <a:endParaRPr lang="uk-UA" dirty="0"/>
          </a:p>
        </p:txBody>
      </p:sp>
      <p:pic>
        <p:nvPicPr>
          <p:cNvPr id="370689" name="Picture 1" descr="M Foucaul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374" y="-12700"/>
            <a:ext cx="1809750" cy="22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7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518376"/>
            <a:ext cx="9144000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Соціальний і біологічний напрямок у радянській і українській кримінології: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929666" y="87313"/>
          <a:ext cx="6762750" cy="2383032"/>
        </p:xfrm>
        <a:graphic>
          <a:graphicData uri="http://schemas.openxmlformats.org/drawingml/2006/table">
            <a:tbl>
              <a:tblPr/>
              <a:tblGrid>
                <a:gridCol w="3381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6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/>
                        </a:rPr>
                        <a:t>Володимир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Ілліч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Ленін</a:t>
                      </a:r>
                      <a:r>
                        <a:rPr lang="ru-RU" sz="1800" dirty="0">
                          <a:effectLst/>
                        </a:rPr>
                        <a:t>(Ульянов)</a:t>
                      </a:r>
                    </a:p>
                  </a:txBody>
                  <a:tcPr marL="44726" marR="44726" marT="22363" marB="22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874">
                <a:tc>
                  <a:txBody>
                    <a:bodyPr/>
                    <a:lstStyle/>
                    <a:p>
                      <a:r>
                        <a:rPr lang="uk-UA" sz="1800" dirty="0"/>
                        <a:t>Народився</a:t>
                      </a:r>
                    </a:p>
                  </a:txBody>
                  <a:tcPr marL="44726" marR="44726" marT="22363" marB="22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hlinkClick r:id="rId2" tooltip="22 квітня"/>
                        </a:rPr>
                        <a:t>22 </a:t>
                      </a:r>
                      <a:r>
                        <a:rPr lang="ru-RU" sz="1800" dirty="0" err="1">
                          <a:effectLst/>
                          <a:hlinkClick r:id="rId2" tooltip="22 квітня"/>
                        </a:rPr>
                        <a:t>квітня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  <a:hlinkClick r:id="rId3" tooltip="1870"/>
                        </a:rPr>
                        <a:t>1870</a:t>
                      </a:r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r>
                        <a:rPr lang="ru-RU" sz="1800" dirty="0" err="1">
                          <a:hlinkClick r:id="rId4" tooltip="Симбірськ"/>
                        </a:rPr>
                        <a:t>Симбірськ</a:t>
                      </a:r>
                      <a:r>
                        <a:rPr lang="ru-RU" sz="1800" dirty="0"/>
                        <a:t>, </a:t>
                      </a:r>
                      <a:r>
                        <a:rPr lang="ru-RU" sz="1800" dirty="0" err="1">
                          <a:hlinkClick r:id="rId5" tooltip="Росія"/>
                        </a:rPr>
                        <a:t>Росія</a:t>
                      </a:r>
                      <a:endParaRPr lang="ru-RU" sz="1800" dirty="0"/>
                    </a:p>
                  </a:txBody>
                  <a:tcPr marL="44726" marR="44726" marT="22363" marB="22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874">
                <a:tc>
                  <a:txBody>
                    <a:bodyPr/>
                    <a:lstStyle/>
                    <a:p>
                      <a:r>
                        <a:rPr lang="uk-UA" sz="1800" dirty="0"/>
                        <a:t>Помер</a:t>
                      </a:r>
                    </a:p>
                  </a:txBody>
                  <a:tcPr marL="44726" marR="44726" marT="22363" marB="22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hlinkClick r:id="rId6" tooltip="21 січня"/>
                        </a:rPr>
                        <a:t>21 січня</a:t>
                      </a:r>
                      <a:r>
                        <a:rPr lang="ru-RU" sz="1800"/>
                        <a:t> </a:t>
                      </a:r>
                      <a:r>
                        <a:rPr lang="ru-RU" sz="1800">
                          <a:hlinkClick r:id="rId7" tooltip="1924"/>
                        </a:rPr>
                        <a:t>1924</a:t>
                      </a:r>
                      <a:r>
                        <a:rPr lang="ru-RU" sz="1800"/>
                        <a:t> (53 роки)</a:t>
                      </a:r>
                      <a:br>
                        <a:rPr lang="ru-RU" sz="1800"/>
                      </a:br>
                      <a:r>
                        <a:rPr lang="ru-RU" sz="1800">
                          <a:hlinkClick r:id="rId8" tooltip="Горки (Московська область) (ще не написана)"/>
                        </a:rPr>
                        <a:t>Горки</a:t>
                      </a:r>
                      <a:r>
                        <a:rPr lang="ru-RU" sz="1800"/>
                        <a:t>, Московська обл.</a:t>
                      </a:r>
                    </a:p>
                  </a:txBody>
                  <a:tcPr marL="44726" marR="44726" marT="22363" marB="22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642">
                <a:tc>
                  <a:txBody>
                    <a:bodyPr/>
                    <a:lstStyle/>
                    <a:p>
                      <a:r>
                        <a:rPr lang="uk-UA" sz="1800" dirty="0"/>
                        <a:t>Політична партія</a:t>
                      </a:r>
                    </a:p>
                  </a:txBody>
                  <a:tcPr marL="44726" marR="44726" marT="22363" marB="22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hlinkClick r:id="rId9" tooltip="РСДРП"/>
                        </a:rPr>
                        <a:t>РСДРП</a:t>
                      </a:r>
                      <a:r>
                        <a:rPr lang="uk-UA" sz="1800" dirty="0"/>
                        <a:t>, </a:t>
                      </a:r>
                      <a:r>
                        <a:rPr lang="uk-UA" sz="1800" dirty="0" err="1">
                          <a:hlinkClick r:id="rId10" tooltip="РСДРП(б)"/>
                        </a:rPr>
                        <a:t>РСДРП</a:t>
                      </a:r>
                      <a:r>
                        <a:rPr lang="uk-UA" sz="1800" dirty="0">
                          <a:hlinkClick r:id="rId10" tooltip="РСДРП(б)"/>
                        </a:rPr>
                        <a:t>(б)</a:t>
                      </a:r>
                      <a:r>
                        <a:rPr lang="uk-UA" sz="1800" dirty="0"/>
                        <a:t>, </a:t>
                      </a:r>
                      <a:r>
                        <a:rPr lang="uk-UA" sz="1800" dirty="0">
                          <a:hlinkClick r:id="rId11" tooltip="РКП(б)"/>
                        </a:rPr>
                        <a:t>РКП(б)</a:t>
                      </a:r>
                      <a:endParaRPr lang="uk-UA" sz="1800" dirty="0"/>
                    </a:p>
                  </a:txBody>
                  <a:tcPr marL="44726" marR="44726" marT="22363" marB="22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284984"/>
            <a:ext cx="9144000" cy="357301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200" i="1" dirty="0"/>
              <a:t>«Ми знаємо, що корінна соціальна причина ексцесів, що полягають у порушенні правил гуртожитку, є експлуатація мас, нестаток і убогість їх. З усуненням цієї головної причини ексцеси неминуче почнуть «відмирати». </a:t>
            </a:r>
            <a:endParaRPr lang="uk-UA" sz="3200" dirty="0"/>
          </a:p>
          <a:p>
            <a:pPr algn="just"/>
            <a:r>
              <a:rPr lang="uk-UA" sz="3200" i="1" dirty="0"/>
              <a:t> Третя програма КПРС</a:t>
            </a:r>
            <a:r>
              <a:rPr lang="uk-UA" sz="3200" i="1" baseline="30000" dirty="0"/>
              <a:t> </a:t>
            </a:r>
            <a:r>
              <a:rPr lang="uk-UA" sz="3200" i="1" dirty="0"/>
              <a:t>«У суспільстві, що будує комунізм, не повинно бути місця правопорушенням і злочинності.» </a:t>
            </a:r>
            <a:endParaRPr lang="uk-UA" sz="3200" dirty="0"/>
          </a:p>
          <a:p>
            <a:endParaRPr lang="uk-UA" dirty="0"/>
          </a:p>
        </p:txBody>
      </p:sp>
      <p:pic>
        <p:nvPicPr>
          <p:cNvPr id="371713" name="Picture 1" descr="Володимир Ілліч Ленін(Ульянов)Владимир Ильич Ленин(Ульянов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461"/>
            <a:ext cx="238125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1714" name="Picture 2" descr="Flag of the Soviet Union (1923-1955)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051" y="-36513"/>
            <a:ext cx="238125" cy="12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1715" name="Picture 3" descr="Flag of the Soviet Union (1923-1955)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051" y="-36513"/>
            <a:ext cx="238125" cy="12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3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884" y="4185761"/>
            <a:ext cx="9155667" cy="68339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Ідеологічною основою радянської кримінології була теорія соціального конфлікту, запропонована Марксом і Енгельсом.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2303554696"/>
              </p:ext>
            </p:extLst>
          </p:nvPr>
        </p:nvGraphicFramePr>
        <p:xfrm>
          <a:off x="3953164" y="4282"/>
          <a:ext cx="2646893" cy="3896944"/>
        </p:xfrm>
        <a:graphic>
          <a:graphicData uri="http://schemas.openxmlformats.org/drawingml/2006/table">
            <a:tbl>
              <a:tblPr/>
              <a:tblGrid>
                <a:gridCol w="1304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3694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Західна філософія</a:t>
                      </a:r>
                      <a:b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Філософія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XIX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століття</a:t>
                      </a:r>
                    </a:p>
                  </a:txBody>
                  <a:tcPr marL="67456" marR="67456" marT="33728" marB="3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3">
                <a:tc>
                  <a:txBody>
                    <a:bodyPr/>
                    <a:lstStyle/>
                    <a:p>
                      <a:pPr algn="l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Народився</a:t>
                      </a:r>
                    </a:p>
                  </a:txBody>
                  <a:tcPr marL="67456" marR="67456" marT="33728" marB="3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hlinkClick r:id="rId2" tooltip="5 травня"/>
                        </a:rPr>
                        <a:t>5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2" tooltip="5 травня"/>
                        </a:rPr>
                        <a:t>травня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hlinkClick r:id="rId3" tooltip="1818"/>
                        </a:rPr>
                        <a:t>1818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4" tooltip="Трір"/>
                        </a:rPr>
                        <a:t>Трір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5" tooltip="Королівство Пруссія"/>
                        </a:rPr>
                        <a:t>Королівство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hlinkClick r:id="rId5" tooltip="Королівство Пруссія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5" tooltip="Королівство Пруссія"/>
                        </a:rPr>
                        <a:t>Пруссія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7456" marR="67456" marT="33728" marB="3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4890">
                <a:tc>
                  <a:txBody>
                    <a:bodyPr/>
                    <a:lstStyle/>
                    <a:p>
                      <a:pPr algn="l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Помер</a:t>
                      </a:r>
                    </a:p>
                  </a:txBody>
                  <a:tcPr marL="67456" marR="67456" marT="33728" marB="3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hlinkClick r:id="rId6" tooltip="14 березня"/>
                        </a:rPr>
                        <a:t>14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6" tooltip="14 березня"/>
                        </a:rPr>
                        <a:t>березня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hlinkClick r:id="rId7" tooltip="1883"/>
                        </a:rPr>
                        <a:t>1883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hlinkClick r:id="rId8" tooltip="Лондон"/>
                        </a:rPr>
                        <a:t>Лондон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9" tooltip="Сполучене Королівство Великобританії та Ірландії"/>
                        </a:rPr>
                        <a:t>Сполучене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hlinkClick r:id="rId9" tooltip="Сполучене Королівство Великобританії та Ірландії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9" tooltip="Сполучене Королівство Великобританії та Ірландії"/>
                        </a:rPr>
                        <a:t>Королівство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hlinkClick r:id="rId9" tooltip="Сполучене Королівство Великобританії та Ірландії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9" tooltip="Сполучене Королівство Великобританії та Ірландії"/>
                        </a:rPr>
                        <a:t>Великобританії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hlinkClick r:id="rId9" tooltip="Сполучене Королівство Великобританії та Ірландії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hlinkClick r:id="rId9" tooltip="Сполучене Королівство Великобританії та Ірландії"/>
                        </a:rPr>
                        <a:t>Ірландії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запалення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легенів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7456" marR="67456" marT="33728" marB="3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694">
                <a:tc>
                  <a:txBody>
                    <a:bodyPr/>
                    <a:lstStyle/>
                    <a:p>
                      <a:pPr algn="l"/>
                      <a:r>
                        <a:rPr lang="uk-UA" sz="1400">
                          <a:effectLst/>
                        </a:rPr>
                        <a:t>Школа/Традиція</a:t>
                      </a:r>
                    </a:p>
                  </a:txBody>
                  <a:tcPr marL="67456" marR="67456" marT="33728" marB="3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марксизм</a:t>
                      </a:r>
                    </a:p>
                  </a:txBody>
                  <a:tcPr marL="67456" marR="67456" marT="33728" marB="3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3883" y="4797152"/>
            <a:ext cx="9134117" cy="2060848"/>
          </a:xfrm>
        </p:spPr>
        <p:txBody>
          <a:bodyPr/>
          <a:lstStyle/>
          <a:p>
            <a:pPr algn="just"/>
            <a:r>
              <a:rPr lang="uk-UA" sz="2100" dirty="0"/>
              <a:t>Більшість радянських кримінологічних вчень ґрунтувалося на двох постулатах:</a:t>
            </a:r>
          </a:p>
          <a:p>
            <a:pPr algn="just"/>
            <a:r>
              <a:rPr lang="uk-UA" sz="2100" dirty="0"/>
              <a:t>• Соціалістичному суспільству не властиві корінні протиріччя, що породжують злочинність.</a:t>
            </a:r>
          </a:p>
          <a:p>
            <a:pPr algn="just"/>
            <a:r>
              <a:rPr lang="uk-UA" sz="2100" dirty="0"/>
              <a:t>• Злочинність не вічна і повинна зникнути з побудовою вищої фази соціалізму - комунізму.</a:t>
            </a:r>
          </a:p>
          <a:p>
            <a:endParaRPr lang="uk-UA" dirty="0"/>
          </a:p>
        </p:txBody>
      </p:sp>
      <p:pic>
        <p:nvPicPr>
          <p:cNvPr id="372737" name="Picture 1" descr="Karl Marx 0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883" y="4282"/>
            <a:ext cx="2381250" cy="414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2739" name="Picture 3" descr="Engel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282"/>
            <a:ext cx="2381250" cy="40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81306" y="1"/>
            <a:ext cx="168669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/>
              <a:t>Фрі́дріх Е́нґельс</a:t>
            </a:r>
            <a:r>
              <a:rPr lang="vi-VN" sz="1400" dirty="0"/>
              <a:t> (</a:t>
            </a:r>
            <a:r>
              <a:rPr lang="vi-VN" sz="1400" dirty="0">
                <a:hlinkClick r:id="rId12" tooltip="Німецька мова"/>
              </a:rPr>
              <a:t>нім.</a:t>
            </a:r>
            <a:r>
              <a:rPr lang="vi-VN" sz="1400" dirty="0"/>
              <a:t> </a:t>
            </a:r>
            <a:r>
              <a:rPr lang="en-US" sz="1400" i="1" dirty="0"/>
              <a:t>Friedrich Engels</a:t>
            </a:r>
            <a:r>
              <a:rPr lang="en-US" sz="1400" dirty="0"/>
              <a:t>; </a:t>
            </a:r>
            <a:r>
              <a:rPr lang="en-US" sz="1400" dirty="0">
                <a:hlinkClick r:id="rId13" tooltip="28 листопада"/>
              </a:rPr>
              <a:t>28 </a:t>
            </a:r>
            <a:r>
              <a:rPr lang="vi-VN" sz="1400" dirty="0">
                <a:hlinkClick r:id="rId13" tooltip="28 листопада"/>
              </a:rPr>
              <a:t>листопада</a:t>
            </a:r>
            <a:r>
              <a:rPr lang="vi-VN" sz="1400" dirty="0"/>
              <a:t> </a:t>
            </a:r>
            <a:r>
              <a:rPr lang="vi-VN" sz="1400" dirty="0">
                <a:hlinkClick r:id="rId14" tooltip="1820"/>
              </a:rPr>
              <a:t>1820</a:t>
            </a:r>
            <a:r>
              <a:rPr lang="vi-VN" sz="1400" dirty="0"/>
              <a:t>, м. Бармен, </a:t>
            </a:r>
            <a:r>
              <a:rPr lang="vi-VN" sz="1400"/>
              <a:t>нині </a:t>
            </a:r>
            <a:r>
              <a:rPr lang="vi-VN" sz="1400">
                <a:hlinkClick r:id="rId15" tooltip="Вупперталь"/>
              </a:rPr>
              <a:t>Вупперталь</a:t>
            </a:r>
            <a:r>
              <a:rPr lang="vi-VN" sz="1400"/>
              <a:t>,</a:t>
            </a:r>
            <a:r>
              <a:rPr lang="vi-VN" sz="1400">
                <a:hlinkClick r:id="rId16" tooltip="Німеччина"/>
              </a:rPr>
              <a:t>Німеччина</a:t>
            </a:r>
            <a:r>
              <a:rPr lang="vi-VN" sz="1400" dirty="0"/>
              <a:t> — </a:t>
            </a:r>
            <a:r>
              <a:rPr lang="vi-VN" sz="1400" dirty="0">
                <a:hlinkClick r:id="rId17" tooltip="5 серпня"/>
              </a:rPr>
              <a:t>5 серпня</a:t>
            </a:r>
            <a:r>
              <a:rPr lang="vi-VN" sz="1400" dirty="0"/>
              <a:t> </a:t>
            </a:r>
            <a:r>
              <a:rPr lang="vi-VN" sz="1400" dirty="0">
                <a:hlinkClick r:id="rId18" tooltip="1895"/>
              </a:rPr>
              <a:t>1895</a:t>
            </a:r>
            <a:r>
              <a:rPr lang="vi-VN" sz="1400" dirty="0"/>
              <a:t>, </a:t>
            </a:r>
            <a:r>
              <a:rPr lang="vi-VN" sz="1400" dirty="0">
                <a:hlinkClick r:id="rId8" tooltip="Лондон"/>
              </a:rPr>
              <a:t>Лондон</a:t>
            </a:r>
            <a:r>
              <a:rPr lang="vi-VN" sz="1400" dirty="0"/>
              <a:t>) — </a:t>
            </a:r>
            <a:r>
              <a:rPr lang="vi-VN" sz="1400" dirty="0">
                <a:hlinkClick r:id="rId16" tooltip="Німеччина"/>
              </a:rPr>
              <a:t>німецький</a:t>
            </a:r>
            <a:r>
              <a:rPr lang="vi-VN" sz="1400" dirty="0"/>
              <a:t> </a:t>
            </a:r>
            <a:r>
              <a:rPr lang="vi-VN" sz="1400" dirty="0">
                <a:hlinkClick r:id="rId19" tooltip="Підприємець"/>
              </a:rPr>
              <a:t>підприємець</a:t>
            </a:r>
            <a:r>
              <a:rPr lang="vi-VN" sz="1400" dirty="0"/>
              <a:t>, </a:t>
            </a:r>
            <a:r>
              <a:rPr lang="vi-VN" sz="1400" dirty="0">
                <a:hlinkClick r:id="rId20" tooltip="Політичний діяч"/>
              </a:rPr>
              <a:t>політичний діяч</a:t>
            </a:r>
            <a:r>
              <a:rPr lang="vi-VN" sz="1400" dirty="0"/>
              <a:t>, </a:t>
            </a:r>
            <a:r>
              <a:rPr lang="vi-VN" sz="1400" dirty="0">
                <a:hlinkClick r:id="rId21" tooltip="Філософ"/>
              </a:rPr>
              <a:t>філософ</a:t>
            </a:r>
            <a:r>
              <a:rPr lang="vi-VN" sz="1400" dirty="0"/>
              <a:t>, </a:t>
            </a:r>
            <a:r>
              <a:rPr lang="vi-VN" sz="1400" dirty="0">
                <a:hlinkClick r:id="rId22" tooltip="Історик"/>
              </a:rPr>
              <a:t>історик</a:t>
            </a:r>
            <a:r>
              <a:rPr lang="vi-VN" sz="1400" dirty="0"/>
              <a:t>, </a:t>
            </a:r>
            <a:r>
              <a:rPr lang="vi-VN" sz="1400" dirty="0">
                <a:hlinkClick r:id="rId23" tooltip="Публіцист"/>
              </a:rPr>
              <a:t>публіцист</a:t>
            </a:r>
            <a:r>
              <a:rPr lang="vi-VN" sz="1400" dirty="0"/>
              <a:t>. Один з основоположників </a:t>
            </a:r>
            <a:r>
              <a:rPr lang="vi-VN" sz="1400" dirty="0">
                <a:hlinkClick r:id="rId24" tooltip="Марксизм"/>
              </a:rPr>
              <a:t>марксизму</a:t>
            </a:r>
            <a:r>
              <a:rPr lang="vi-VN" sz="1400" dirty="0"/>
              <a:t> — перший </a:t>
            </a:r>
            <a:r>
              <a:rPr lang="vi-VN" sz="1400" dirty="0">
                <a:hlinkClick r:id="rId25" tooltip="Систематизатор (ще не написана)"/>
              </a:rPr>
              <a:t>систематизатор</a:t>
            </a:r>
            <a:r>
              <a:rPr lang="vi-VN" sz="1400" dirty="0"/>
              <a:t> та </a:t>
            </a:r>
            <a:r>
              <a:rPr lang="vi-VN" sz="1400" dirty="0">
                <a:hlinkClick r:id="rId26" tooltip="Видавник (ще не написана)"/>
              </a:rPr>
              <a:t>видавник</a:t>
            </a:r>
            <a:r>
              <a:rPr lang="vi-VN" sz="1400" dirty="0"/>
              <a:t> творів </a:t>
            </a:r>
            <a:r>
              <a:rPr lang="vi-VN" sz="1400" dirty="0">
                <a:hlinkClick r:id="rId27" tooltip="Карл Маркс"/>
              </a:rPr>
              <a:t>Карла Маркса</a:t>
            </a:r>
            <a:r>
              <a:rPr lang="vi-VN" sz="1400" dirty="0"/>
              <a:t>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xmlns="" val="354503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316953"/>
            <a:ext cx="9144000" cy="566738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Психічні аномалії й злочинність: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791744" y="16592"/>
          <a:ext cx="6876256" cy="3184496"/>
        </p:xfrm>
        <a:graphic>
          <a:graphicData uri="http://schemas.openxmlformats.org/drawingml/2006/table">
            <a:tbl>
              <a:tblPr/>
              <a:tblGrid>
                <a:gridCol w="3438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904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</a:rPr>
                        <a:t>Фрідріх Ніцше</a:t>
                      </a:r>
                      <a:endParaRPr lang="uk-UA" sz="1800" dirty="0">
                        <a:effectLst/>
                      </a:endParaRP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04">
                <a:tc>
                  <a:txBody>
                    <a:bodyPr/>
                    <a:lstStyle/>
                    <a:p>
                      <a:pPr algn="r"/>
                      <a:r>
                        <a:rPr lang="uk-UA" sz="1800" dirty="0">
                          <a:effectLst/>
                        </a:rPr>
                        <a:t>Дата народження: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hlinkClick r:id="rId2" tooltip="15 жовтня"/>
                        </a:rPr>
                        <a:t>15 жовтня</a:t>
                      </a:r>
                      <a:r>
                        <a:rPr lang="uk-UA" sz="1800"/>
                        <a:t> </a:t>
                      </a:r>
                      <a:r>
                        <a:rPr lang="uk-UA" sz="1800">
                          <a:hlinkClick r:id="rId3" tooltip="1844"/>
                        </a:rPr>
                        <a:t>1844</a:t>
                      </a:r>
                      <a:endParaRPr lang="uk-UA" sz="1800"/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045">
                <a:tc>
                  <a:txBody>
                    <a:bodyPr/>
                    <a:lstStyle/>
                    <a:p>
                      <a:pPr algn="r"/>
                      <a:r>
                        <a:rPr lang="uk-UA" sz="1800">
                          <a:effectLst/>
                        </a:rPr>
                        <a:t>Місце народження: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с. </a:t>
                      </a:r>
                      <a:r>
                        <a:rPr lang="ru-RU" sz="1800">
                          <a:hlinkClick r:id="rId4" tooltip="Рекен"/>
                        </a:rPr>
                        <a:t>Рекен</a:t>
                      </a:r>
                      <a:r>
                        <a:rPr lang="ru-RU" sz="1800"/>
                        <a:t> (р-н Бурґенлянд землі </a:t>
                      </a:r>
                      <a:r>
                        <a:rPr lang="ru-RU" sz="1800">
                          <a:hlinkClick r:id="rId5" tooltip="Саксонія-Ангальт"/>
                        </a:rPr>
                        <a:t>Саксонія-Ангальт</a:t>
                      </a:r>
                      <a:r>
                        <a:rPr lang="ru-RU" sz="1800"/>
                        <a:t>)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904">
                <a:tc>
                  <a:txBody>
                    <a:bodyPr/>
                    <a:lstStyle/>
                    <a:p>
                      <a:pPr algn="r"/>
                      <a:r>
                        <a:rPr lang="uk-UA" sz="1800" dirty="0">
                          <a:effectLst/>
                        </a:rPr>
                        <a:t>Дата смерті: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hlinkClick r:id="rId6" tooltip="25 серпня"/>
                        </a:rPr>
                        <a:t>25 серпня</a:t>
                      </a:r>
                      <a:r>
                        <a:rPr lang="uk-UA" sz="1800"/>
                        <a:t> </a:t>
                      </a:r>
                      <a:r>
                        <a:rPr lang="uk-UA" sz="1800">
                          <a:hlinkClick r:id="rId7" tooltip="1900"/>
                        </a:rPr>
                        <a:t>1900</a:t>
                      </a:r>
                      <a:endParaRPr lang="uk-UA" sz="1800"/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04">
                <a:tc>
                  <a:txBody>
                    <a:bodyPr/>
                    <a:lstStyle/>
                    <a:p>
                      <a:pPr algn="r"/>
                      <a:r>
                        <a:rPr lang="uk-UA" sz="1800">
                          <a:effectLst/>
                        </a:rPr>
                        <a:t>Місце смерті: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hlinkClick r:id="rId8" tooltip="Веймар"/>
                        </a:rPr>
                        <a:t>Веймар</a:t>
                      </a:r>
                      <a:r>
                        <a:rPr lang="uk-UA" sz="1800"/>
                        <a:t> (</a:t>
                      </a:r>
                      <a:r>
                        <a:rPr lang="uk-UA" sz="1800">
                          <a:hlinkClick r:id="rId9" tooltip="Тюрінгія"/>
                        </a:rPr>
                        <a:t>Тюрінгія</a:t>
                      </a:r>
                      <a:r>
                        <a:rPr lang="uk-UA" sz="1800"/>
                        <a:t>)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04">
                <a:tc>
                  <a:txBody>
                    <a:bodyPr/>
                    <a:lstStyle/>
                    <a:p>
                      <a:pPr algn="r"/>
                      <a:r>
                        <a:rPr lang="uk-UA" sz="1800">
                          <a:effectLst/>
                        </a:rPr>
                        <a:t>Мова творів: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hlinkClick r:id="rId10" tooltip="Німецька"/>
                        </a:rPr>
                        <a:t>німецька</a:t>
                      </a:r>
                      <a:endParaRPr lang="uk-UA" sz="1800"/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04">
                <a:tc>
                  <a:txBody>
                    <a:bodyPr/>
                    <a:lstStyle/>
                    <a:p>
                      <a:pPr algn="r"/>
                      <a:r>
                        <a:rPr lang="uk-UA" sz="1800">
                          <a:effectLst/>
                        </a:rPr>
                        <a:t>Рід діяльності: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hlinkClick r:id="rId11" tooltip="Філософ"/>
                        </a:rPr>
                        <a:t>філософ</a:t>
                      </a:r>
                      <a:endParaRPr lang="uk-UA" sz="1800"/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04">
                <a:tc>
                  <a:txBody>
                    <a:bodyPr/>
                    <a:lstStyle/>
                    <a:p>
                      <a:pPr algn="r"/>
                      <a:r>
                        <a:rPr lang="uk-UA" sz="1800">
                          <a:effectLst/>
                        </a:rPr>
                        <a:t>Напрямок:</a:t>
                      </a:r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hlinkClick r:id="rId12" tooltip="Ірраціоналізм"/>
                        </a:rPr>
                        <a:t>ірраціоналізм</a:t>
                      </a:r>
                      <a:endParaRPr lang="uk-UA" sz="1800" dirty="0"/>
                    </a:p>
                  </a:txBody>
                  <a:tcPr marL="89452" marR="89452" marT="44726" marB="44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3861048"/>
            <a:ext cx="9144000" cy="299695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500" i="1" dirty="0"/>
              <a:t>Фрідріх Ніцше: «Люди, які тепер жорстокі, повинні розглядатися як збережені ступені колишніх культур: гірський хребет людства виявляє тут більш глибокі нашарування, які в інших випадках залишаються прихованими. У відсталих людей мозок завдяки всіляких випадковостей в ході успадкування не отримав достатньо тонкого і багатостороннього розвитку. Вони показують нам, ким ми всі були, і лякають нас; але самі вони настільки ж мало відповідальні, як шматок граніту за те, що він - граніт.» </a:t>
            </a:r>
            <a:endParaRPr lang="uk-UA" sz="2500" dirty="0"/>
          </a:p>
          <a:p>
            <a:endParaRPr lang="uk-UA" dirty="0"/>
          </a:p>
        </p:txBody>
      </p:sp>
      <p:pic>
        <p:nvPicPr>
          <p:cNvPr id="373761" name="Picture 1" descr="Nietzsche187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92"/>
            <a:ext cx="2267744" cy="32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1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124200" y="188913"/>
            <a:ext cx="5761038" cy="3667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uk-UA" b="1" dirty="0">
                <a:latin typeface="Arial" charset="0"/>
                <a:cs typeface="Times New Roman" pitchFamily="18" charset="0"/>
              </a:rPr>
              <a:t>Особа, яка вчинила злочин (особа злочинця)</a:t>
            </a:r>
            <a:endParaRPr lang="uk-UA" dirty="0">
              <a:latin typeface="Arial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43250" y="549275"/>
            <a:ext cx="5761038" cy="1079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eaLnBrk="0" hangingPunct="0"/>
            <a:r>
              <a:rPr lang="uk-UA" sz="1400" b="1">
                <a:latin typeface="Arial" charset="0"/>
                <a:cs typeface="Times New Roman" pitchFamily="18" charset="0"/>
              </a:rPr>
              <a:t> </a:t>
            </a:r>
            <a:r>
              <a:rPr lang="uk-UA" sz="1400">
                <a:latin typeface="Arial" charset="0"/>
                <a:cs typeface="Times New Roman" pitchFamily="18" charset="0"/>
              </a:rPr>
              <a:t>– сукупність соціальних, психічних та інших властивостей, які складають суспільну небезпеку особи, винної в порушенні кримінального закону, у поєднанні з іншими умовами і обставинами впливають на її антисоціальну поведінку</a:t>
            </a:r>
            <a:endParaRPr lang="uk-UA" sz="1400">
              <a:latin typeface="Arial" charset="0"/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353051" y="3460750"/>
            <a:ext cx="1984375" cy="5270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uk-UA" sz="1400" b="1" dirty="0">
                <a:latin typeface="Arial" charset="0"/>
                <a:cs typeface="Times New Roman" pitchFamily="18" charset="0"/>
              </a:rPr>
              <a:t>Розвиток поглядів на особу злочинця</a:t>
            </a:r>
            <a:endParaRPr lang="uk-UA" dirty="0">
              <a:latin typeface="Arial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703388" y="1700214"/>
            <a:ext cx="3600450" cy="1423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uk-UA" sz="1400">
                <a:latin typeface="Arial" charset="0"/>
                <a:cs typeface="Times New Roman" pitchFamily="18" charset="0"/>
              </a:rPr>
              <a:t>Спочатку точка зору радянських кримінологів зводилася до цитування К.Маркса про те, що сутність людини є сутністю усіх суспільних відносин. Спеціальних висновків про особу злочинця не існувало</a:t>
            </a:r>
            <a:endParaRPr lang="uk-UA">
              <a:latin typeface="Arial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319963" y="1684338"/>
            <a:ext cx="3205162" cy="1528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uk-UA" sz="1400">
                <a:latin typeface="Arial" charset="0"/>
                <a:cs typeface="Times New Roman" pitchFamily="18" charset="0"/>
              </a:rPr>
              <a:t>В роботі “Особа злочинця” (1971 р.) дається таке визначення: “Особа злочинця – це особа людини, яка винно  вчинила небезпечне діяння, заборонене законом під загрозою  кримінальної відповідальності”</a:t>
            </a:r>
            <a:endParaRPr lang="uk-UA">
              <a:latin typeface="Arial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703388" y="4187826"/>
            <a:ext cx="3600450" cy="197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uk-UA" sz="1400">
              <a:latin typeface="Arial" charset="0"/>
            </a:endParaRPr>
          </a:p>
          <a:p>
            <a:r>
              <a:rPr lang="uk-UA" sz="1400">
                <a:latin typeface="Arial" charset="0"/>
                <a:cs typeface="Times New Roman" pitchFamily="18" charset="0"/>
              </a:rPr>
              <a:t>І.І.Карпець під особою злочинця пропонує розуміти “сукупність соціальних і соціально значимих властивостей, що характеризують особу, яка винно порушує кримінальний закон, і в поєднанні з іншими умовами і обставинами впливають на її антисоціальну поведінку”</a:t>
            </a:r>
            <a:endParaRPr lang="uk-UA">
              <a:latin typeface="Arial" charset="0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7364413" y="4254500"/>
            <a:ext cx="3160712" cy="191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uk-UA" sz="1400">
                <a:latin typeface="Arial" charset="0"/>
                <a:cs typeface="Times New Roman" pitchFamily="18" charset="0"/>
              </a:rPr>
              <a:t>Н.С.Лєйкіна під особою злочинця розуміє сукупність соціально значимих властивостей, що впливають у поєднанні із зовнішніми умовами і обставинами на її злочинну поведінку</a:t>
            </a:r>
            <a:endParaRPr lang="uk-UA">
              <a:latin typeface="Arial" charset="0"/>
            </a:endParaRPr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3648076" y="3141664"/>
            <a:ext cx="1704975" cy="600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 flipH="1">
            <a:off x="3524250" y="3727451"/>
            <a:ext cx="1828800" cy="474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 flipH="1">
            <a:off x="7319964" y="3213100"/>
            <a:ext cx="1584325" cy="503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7364413" y="3727451"/>
            <a:ext cx="1611312" cy="493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1506538" y="782128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1506538" y="933451"/>
            <a:ext cx="52546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450850"/>
            <a:r>
              <a:rPr lang="ru-RU" sz="1100" dirty="0">
                <a:latin typeface="Arial" charset="0"/>
              </a:rPr>
              <a:t/>
            </a:r>
            <a:br>
              <a:rPr lang="ru-RU" sz="1100" dirty="0">
                <a:latin typeface="Arial" charset="0"/>
              </a:rPr>
            </a:br>
            <a:endParaRPr lang="ru-RU" dirty="0">
              <a:latin typeface="Arial" charset="0"/>
            </a:endParaRPr>
          </a:p>
          <a:p>
            <a:pPr indent="450850" eaLnBrk="0" hangingPunct="0"/>
            <a:r>
              <a:rPr lang="uk-UA" sz="1400" dirty="0">
                <a:latin typeface="Arial" charset="0"/>
                <a:cs typeface="Times New Roman" pitchFamily="18" charset="0"/>
              </a:rPr>
              <a:t> </a:t>
            </a:r>
            <a:endParaRPr lang="ru-RU" sz="1100" dirty="0">
              <a:latin typeface="Arial" charset="0"/>
            </a:endParaRPr>
          </a:p>
          <a:p>
            <a:pPr indent="450850" eaLnBrk="0" hangingPunct="0"/>
            <a:endParaRPr lang="ru-RU" dirty="0">
              <a:latin typeface="Arial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1543051" y="1737803"/>
            <a:ext cx="298159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167199"/>
      </p:ext>
    </p:extLst>
  </p:cSld>
  <p:clrMapOvr>
    <a:masterClrMapping/>
  </p:clrMapOvr>
  <p:transition advTm="4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4800601" y="0"/>
            <a:ext cx="3648075" cy="731838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400" b="1" dirty="0">
                <a:latin typeface="Arial" charset="0"/>
                <a:cs typeface="Times New Roman" pitchFamily="18" charset="0"/>
              </a:rPr>
              <a:t>ПСИХОЛОГІЧНІ</a:t>
            </a:r>
            <a:endParaRPr lang="ru-RU" sz="1100" b="1" dirty="0">
              <a:latin typeface="Arial" charset="0"/>
            </a:endParaRPr>
          </a:p>
          <a:p>
            <a:pPr algn="ctr" eaLnBrk="0" hangingPunct="0"/>
            <a:r>
              <a:rPr lang="uk-UA" sz="1400" b="1" dirty="0">
                <a:latin typeface="Arial" charset="0"/>
                <a:cs typeface="Times New Roman" pitchFamily="18" charset="0"/>
              </a:rPr>
              <a:t>ПІДСТРУКТУРИ ОСОБИСТОСТІ</a:t>
            </a:r>
            <a:endParaRPr lang="ru-RU" sz="1100" b="1" dirty="0">
              <a:latin typeface="Arial" charset="0"/>
            </a:endParaRPr>
          </a:p>
          <a:p>
            <a:pPr algn="ctr" eaLnBrk="0" hangingPunct="0"/>
            <a:r>
              <a:rPr lang="uk-UA" sz="1400" b="1" dirty="0">
                <a:latin typeface="Arial" charset="0"/>
                <a:cs typeface="Times New Roman" pitchFamily="18" charset="0"/>
              </a:rPr>
              <a:t> (за Платоновим К.К.)</a:t>
            </a:r>
            <a:endParaRPr lang="uk-UA" b="1" dirty="0">
              <a:latin typeface="Arial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524001" y="908050"/>
            <a:ext cx="9142413" cy="64874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сукупність найхарактерніших соціальних і обумовлених ними біологічних рис і особливостей, які визначають соціальну сутність людини з її суворою індивідуальністю і неповторністю, що виражається в поведінці даного індивіда.</a:t>
            </a:r>
            <a:endParaRPr lang="uk-UA" sz="1400" dirty="0"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314825" y="1628775"/>
            <a:ext cx="3868738" cy="129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endParaRPr lang="uk-UA" sz="1200" b="1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1-ша підструктура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 (елементи не мають природних задатків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 і повністю соціально обумовлені) Спрямованість: 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   - переконання;        - світогляд;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     - ідеали;                   - схильність; 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- інтереси;               - бажання</a:t>
            </a:r>
            <a:endParaRPr lang="uk-UA" sz="1200" b="1">
              <a:latin typeface="Times New Roman" pitchFamily="18" charset="0"/>
            </a:endParaRP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5664200" y="3284539"/>
            <a:ext cx="1531938" cy="720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D0D03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uk-UA" sz="1400" b="1" dirty="0">
              <a:latin typeface="Arial" charset="0"/>
            </a:endParaRPr>
          </a:p>
          <a:p>
            <a:pPr algn="ctr"/>
            <a:r>
              <a:rPr lang="uk-UA" sz="1400" b="1" dirty="0">
                <a:latin typeface="Arial" charset="0"/>
                <a:cs typeface="Times New Roman" pitchFamily="18" charset="0"/>
              </a:rPr>
              <a:t>ОСОБИСТІСТЬ</a:t>
            </a:r>
            <a:endParaRPr lang="uk-UA" dirty="0">
              <a:latin typeface="Arial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371726" y="2992438"/>
            <a:ext cx="3076575" cy="1084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4-та підструктура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Біопсихічні властивості:</a:t>
            </a:r>
            <a:endParaRPr lang="ru-RU" sz="1200" b="1">
              <a:latin typeface="Times New Roman" pitchFamily="18" charset="0"/>
            </a:endParaRPr>
          </a:p>
          <a:p>
            <a:pPr algn="l" eaLnBrk="0" hangingPunct="0"/>
            <a:r>
              <a:rPr lang="uk-UA" sz="1200" b="1">
                <a:latin typeface="Times New Roman" pitchFamily="18" charset="0"/>
              </a:rPr>
              <a:t>                            </a:t>
            </a:r>
            <a:r>
              <a:rPr lang="uk-UA" sz="1200" b="1">
                <a:latin typeface="Times New Roman" pitchFamily="18" charset="0"/>
                <a:cs typeface="Times New Roman" pitchFamily="18" charset="0"/>
              </a:rPr>
              <a:t>темперамент;</a:t>
            </a:r>
            <a:endParaRPr lang="ru-RU" sz="1200" b="1">
              <a:latin typeface="Times New Roman" pitchFamily="18" charset="0"/>
            </a:endParaRPr>
          </a:p>
          <a:p>
            <a:pPr algn="l" eaLnBrk="0" hangingPunct="0"/>
            <a:r>
              <a:rPr lang="uk-UA" sz="1200" b="1">
                <a:latin typeface="Times New Roman" pitchFamily="18" charset="0"/>
              </a:rPr>
              <a:t>                                </a:t>
            </a:r>
            <a:r>
              <a:rPr lang="uk-UA" sz="1200" b="1">
                <a:latin typeface="Times New Roman" pitchFamily="18" charset="0"/>
                <a:cs typeface="Times New Roman" pitchFamily="18" charset="0"/>
              </a:rPr>
              <a:t>пам’ять;</a:t>
            </a:r>
            <a:endParaRPr lang="ru-RU" sz="1200" b="1">
              <a:latin typeface="Times New Roman" pitchFamily="18" charset="0"/>
            </a:endParaRPr>
          </a:p>
          <a:p>
            <a:pPr algn="l" eaLnBrk="0" hangingPunct="0"/>
            <a:r>
              <a:rPr lang="uk-UA" sz="1200" b="1">
                <a:latin typeface="Times New Roman" pitchFamily="18" charset="0"/>
              </a:rPr>
              <a:t>                              </a:t>
            </a:r>
            <a:r>
              <a:rPr lang="uk-UA" sz="1200" b="1">
                <a:latin typeface="Times New Roman" pitchFamily="18" charset="0"/>
                <a:cs typeface="Times New Roman" pitchFamily="18" charset="0"/>
              </a:rPr>
              <a:t>мислення;</a:t>
            </a:r>
            <a:endParaRPr lang="ru-RU" sz="1200" b="1">
              <a:latin typeface="Times New Roman" pitchFamily="18" charset="0"/>
            </a:endParaRPr>
          </a:p>
          <a:p>
            <a:pPr algn="l" eaLnBrk="0" hangingPunct="0"/>
            <a:r>
              <a:rPr lang="uk-UA" sz="1200" b="1">
                <a:latin typeface="Times New Roman" pitchFamily="18" charset="0"/>
              </a:rPr>
              <a:t>            </a:t>
            </a:r>
            <a:r>
              <a:rPr lang="uk-UA" sz="1200" b="1">
                <a:latin typeface="Times New Roman" pitchFamily="18" charset="0"/>
                <a:cs typeface="Times New Roman" pitchFamily="18" charset="0"/>
              </a:rPr>
              <a:t>анатомо-фізіологічні особливості</a:t>
            </a:r>
            <a:endParaRPr lang="uk-UA" sz="1200" b="1">
              <a:latin typeface="Times New Roman" pitchFamily="18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7743826" y="2992438"/>
            <a:ext cx="2924175" cy="114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2-га підструктура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(елементи зазнають впливу біологічно обумовлених властивостей особи)</a:t>
            </a:r>
            <a:endParaRPr lang="ru-RU" sz="1200" b="1">
              <a:latin typeface="Times New Roman" pitchFamily="18" charset="0"/>
            </a:endParaRPr>
          </a:p>
          <a:p>
            <a:pPr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Соціальний досвід: </a:t>
            </a:r>
            <a:endParaRPr lang="ru-RU" sz="1200" b="1">
              <a:latin typeface="Times New Roman" pitchFamily="18" charset="0"/>
            </a:endParaRPr>
          </a:p>
          <a:p>
            <a:pPr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- звички;     - навички;</a:t>
            </a:r>
            <a:endParaRPr lang="ru-RU" sz="1200" b="1">
              <a:latin typeface="Times New Roman" pitchFamily="18" charset="0"/>
            </a:endParaRPr>
          </a:p>
          <a:p>
            <a:pPr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- вміння;	- знання</a:t>
            </a:r>
            <a:endParaRPr lang="ru-RU" sz="1200" b="1">
              <a:latin typeface="Times New Roman" pitchFamily="18" charset="0"/>
            </a:endParaRPr>
          </a:p>
          <a:p>
            <a:pPr algn="l" eaLnBrk="0" hangingPunct="0"/>
            <a:endParaRPr lang="ru-RU" sz="1200" b="1">
              <a:solidFill>
                <a:srgbClr val="0D0D03"/>
              </a:solidFill>
              <a:latin typeface="Times New Roman" pitchFamily="18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4583113" y="4365625"/>
            <a:ext cx="3713162" cy="1366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indent="90488"/>
            <a:endParaRPr lang="uk-UA" sz="1200" b="1">
              <a:latin typeface="Arial" charset="0"/>
              <a:cs typeface="Times New Roman" pitchFamily="18" charset="0"/>
            </a:endParaRPr>
          </a:p>
          <a:p>
            <a:pPr indent="90488"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3-тя підструктура — підструктура форм відображення (елементи зазнають істотного впливу біологічних особливостей особи).</a:t>
            </a:r>
            <a:endParaRPr lang="ru-RU" sz="1200" b="1">
              <a:latin typeface="Times New Roman" pitchFamily="18" charset="0"/>
            </a:endParaRPr>
          </a:p>
          <a:p>
            <a:pPr indent="90488" algn="ctr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Психічні процеси: </a:t>
            </a:r>
            <a:endParaRPr lang="ru-RU" sz="1200" b="1">
              <a:latin typeface="Times New Roman" pitchFamily="18" charset="0"/>
            </a:endParaRPr>
          </a:p>
          <a:p>
            <a:pPr indent="90488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        - воля;           - почуття;    - сприйняття; </a:t>
            </a:r>
            <a:endParaRPr lang="ru-RU" sz="1200" b="1">
              <a:latin typeface="Times New Roman" pitchFamily="18" charset="0"/>
            </a:endParaRPr>
          </a:p>
          <a:p>
            <a:pPr indent="90488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        - відчуття;    - емоції;       - уява</a:t>
            </a:r>
            <a:endParaRPr lang="ru-RU" sz="1200" b="1">
              <a:latin typeface="Times New Roman" pitchFamily="18" charset="0"/>
            </a:endParaRPr>
          </a:p>
          <a:p>
            <a:pPr indent="90488" eaLnBrk="0" hangingPunct="0"/>
            <a:r>
              <a:rPr lang="uk-UA" sz="1200" b="1">
                <a:latin typeface="Times New Roman" pitchFamily="18" charset="0"/>
                <a:cs typeface="Times New Roman" pitchFamily="18" charset="0"/>
              </a:rPr>
              <a:t>        </a:t>
            </a:r>
            <a:endParaRPr lang="uk-UA" sz="1200" b="1">
              <a:latin typeface="Times New Roman" pitchFamily="18" charset="0"/>
            </a:endParaRPr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5448300" y="350043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>
            <a:off x="7175500" y="3500438"/>
            <a:ext cx="552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4027" name="Line 11"/>
          <p:cNvSpPr>
            <a:spLocks noChangeShapeType="1"/>
          </p:cNvSpPr>
          <p:nvPr/>
        </p:nvSpPr>
        <p:spPr bwMode="auto">
          <a:xfrm>
            <a:off x="6383338" y="2924176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6383338" y="4005263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0125" name="Text Box 13" descr="Почтовая бумага"/>
          <p:cNvSpPr txBox="1">
            <a:spLocks noChangeArrowheads="1"/>
          </p:cNvSpPr>
          <p:nvPr/>
        </p:nvSpPr>
        <p:spPr bwMode="auto">
          <a:xfrm>
            <a:off x="1774825" y="6092826"/>
            <a:ext cx="8686800" cy="57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l" eaLnBrk="1" hangingPunct="1"/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ПЕРША ПІДСТРУКТУРА ФОРМУЄТЬСЯ ВИХОВАННЯМ, ДРУГА – НАВЧАННЯМ, ТРЕТЯ –  ВПРАВАМИ, ЧЕТВЕРТА – ШЛЯХОМ ПОСТІЙНИХ ТРЕНУВАНЬ.</a:t>
            </a:r>
            <a:endParaRPr lang="uk-UA" sz="1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4030" name="Rectangle 14"/>
          <p:cNvSpPr>
            <a:spLocks noChangeArrowheads="1"/>
          </p:cNvSpPr>
          <p:nvPr/>
        </p:nvSpPr>
        <p:spPr bwMode="auto">
          <a:xfrm>
            <a:off x="-84138" y="436053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>
              <a:defRPr/>
            </a:pPr>
            <a:endParaRPr lang="uk-UA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1476376" y="436053"/>
            <a:ext cx="298159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1439863" y="436053"/>
            <a:ext cx="298159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245344"/>
      </p:ext>
    </p:extLst>
  </p:cSld>
  <p:clrMapOvr>
    <a:masterClrMapping/>
  </p:clrMapOvr>
  <p:transition advTm="4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776" y="507355"/>
            <a:ext cx="4320480" cy="14094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Соціалізація індивіда та становлення особи злочинця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2615548"/>
            <a:ext cx="324036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соціалізація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7812" y="3645024"/>
            <a:ext cx="3096344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/>
              <a:t>десоціалізація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4192" y="2615548"/>
            <a:ext cx="2736304" cy="8134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/>
              <a:t>ресоціалізація</a:t>
            </a:r>
            <a:endParaRPr lang="ru-RU" sz="3200" dirty="0"/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3323692" y="1916832"/>
            <a:ext cx="1404156" cy="698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5" idx="0"/>
          </p:cNvCxnSpPr>
          <p:nvPr/>
        </p:nvCxnSpPr>
        <p:spPr>
          <a:xfrm>
            <a:off x="6240016" y="1916832"/>
            <a:ext cx="285968" cy="17281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>
            <a:off x="7752184" y="1916832"/>
            <a:ext cx="1440160" cy="698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5" idx="1"/>
          </p:cNvCxnSpPr>
          <p:nvPr/>
        </p:nvCxnSpPr>
        <p:spPr>
          <a:xfrm>
            <a:off x="3323692" y="3529948"/>
            <a:ext cx="1654120" cy="5722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  <a:endCxn id="6" idx="2"/>
          </p:cNvCxnSpPr>
          <p:nvPr/>
        </p:nvCxnSpPr>
        <p:spPr>
          <a:xfrm flipV="1">
            <a:off x="8074156" y="3429000"/>
            <a:ext cx="1118188" cy="6732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463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7455"/>
            <a:ext cx="9144000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СОЦІАЛІЗАЦІЯ -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поступовий вплив, що здійснюється на людину суспільством з метою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привиття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їй поглядів, навичок, правил поведінки, вигідних і бажаних для суспільства. Під впливом соціалізації має сформуватися соціально корисна, з точки зору інтересів суспільства, поведінка. Саме в процесі соціалізації індивід стає особистістю. Три етапи процесу соціалізації за Н.В.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Андрієнковою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: первинна соціалізація (дитини); проміжна соціалізація (підлітка); цілісна соціалізація (від юнацтва до зрілості — від 17-18 до 23-25 років);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ДЕСОЦІАЛІЗАЦІЯ -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цей процес протилежний соціалізації. Результатом неправильної або недостатньої соціалізації є формування особи злочинця. Під формуванням особи злочинця розуміється закріплення в поведінці індивіда дій, що відхиляються від вимог правових норм, правил моралі та інших приписів соціально-схвальної поведінки;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РЕСОЦІАЛІЗАЦІЯ -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продовження процесу соціалізації індивіда після скоєння ним злочину. При призначенні покарання злочинцю виходять із того, що репресивний захід повинен бути доцільним, тобто усувати недоліки соціалізації. Процес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ресоціалізації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передбачає як виявлення дефектів особи, так і застосування тих заходів, які поповнили б соціалізацію і допомогли сформувати суспільно-корисні навички поведінки.</a:t>
            </a:r>
            <a:endParaRPr lang="uk-UA" sz="2200" dirty="0">
              <a:latin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>
              <a:latin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99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0608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uk-UA" sz="4800" dirty="0"/>
              <a:t>Основні напрями вивчення особи злочинця.</a:t>
            </a:r>
          </a:p>
        </p:txBody>
      </p:sp>
    </p:spTree>
    <p:extLst>
      <p:ext uri="{BB962C8B-B14F-4D97-AF65-F5344CB8AC3E}">
        <p14:creationId xmlns:p14="http://schemas.microsoft.com/office/powerpoint/2010/main" xmlns="" val="507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BCF206-CAD1-48C9-A861-ED6995CEC631}"/>
              </a:ext>
            </a:extLst>
          </p:cNvPr>
          <p:cNvSpPr/>
          <p:nvPr/>
        </p:nvSpPr>
        <p:spPr>
          <a:xfrm>
            <a:off x="508000" y="3105835"/>
            <a:ext cx="10547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2.Характеристика особи яка вчинила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1264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6655" y="333376"/>
            <a:ext cx="10894979" cy="633571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/>
              <a:t>	</a:t>
            </a:r>
            <a:r>
              <a:rPr lang="uk-UA" sz="3300" dirty="0"/>
              <a:t>Розкрити поняття "особа яка винила кримінальне правопорушення " неможливо без тлумачення і засвоєння поняття "особа". </a:t>
            </a:r>
          </a:p>
          <a:p>
            <a:pPr algn="just">
              <a:buNone/>
            </a:pPr>
            <a:r>
              <a:rPr lang="uk-UA" sz="3300" dirty="0"/>
              <a:t>		</a:t>
            </a:r>
          </a:p>
          <a:p>
            <a:pPr algn="ctr">
              <a:buNone/>
            </a:pPr>
            <a:r>
              <a:rPr lang="uk-UA" sz="3300" i="1" dirty="0"/>
              <a:t>Особа людини </a:t>
            </a:r>
            <a:r>
              <a:rPr lang="uk-UA" sz="3300" dirty="0"/>
              <a:t>— це цілісна система соціальних і психічних рис, властивостей і якостей учасника і носія суспільних відносин. </a:t>
            </a:r>
          </a:p>
          <a:p>
            <a:pPr>
              <a:buNone/>
            </a:pPr>
            <a:r>
              <a:rPr lang="uk-UA" sz="3300" dirty="0"/>
              <a:t>	</a:t>
            </a:r>
          </a:p>
          <a:p>
            <a:pPr algn="just">
              <a:buNone/>
            </a:pPr>
            <a:r>
              <a:rPr lang="uk-UA" sz="3300" dirty="0"/>
              <a:t>	</a:t>
            </a:r>
            <a:r>
              <a:rPr lang="uk-UA" sz="3300" b="1" dirty="0">
                <a:solidFill>
                  <a:schemeClr val="accent6"/>
                </a:solidFill>
              </a:rPr>
              <a:t>Про особу яка винила кримінальне правопорушення можна говорити лише у відношенні людини, винної в злочинній діяльності, тобто особи, що вчинила систему навмисних цілеспрямованих дій, передбачених кримінальним законом, спрямованих на реалізацію загального для них мотиву</a:t>
            </a:r>
            <a:r>
              <a:rPr lang="ru-RU" sz="3300" b="1" dirty="0">
                <a:solidFill>
                  <a:schemeClr val="accent6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Межі вивчення особи злочинця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213" y="1828800"/>
            <a:ext cx="10195860" cy="4343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Кримінологів більше цікавить генезис особи яка винила кримінальне правопорушення, тобто процес її становлення і розвитку, який розкриває детермінанти її формування.</a:t>
            </a:r>
          </a:p>
          <a:p>
            <a:pPr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Такий інтерес зникає, коли дана особа перестає бути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антиасоціально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орієнтованою. </a:t>
            </a:r>
          </a:p>
          <a:p>
            <a:pPr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Таким чином,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антисуспільні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властивості, які характеризують особу яка винила кримінальне правопорушення, існують до кримінального правопорушення і обумовлюють його вчинення, проте визнання конкретної особи злочинцем можливе лише після і у зв’язку з вчиненням нею злочину.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23593" y="404665"/>
            <a:ext cx="2305571" cy="889149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uk-UA" sz="1400" b="1" dirty="0">
              <a:solidFill>
                <a:srgbClr val="0D0D03"/>
              </a:solidFill>
              <a:cs typeface="Times New Roman" pitchFamily="16" charset="0"/>
            </a:endParaRPr>
          </a:p>
          <a:p>
            <a:pPr algn="ctr"/>
            <a:r>
              <a:rPr lang="uk-UA" b="1" dirty="0">
                <a:cs typeface="Times New Roman" pitchFamily="16" charset="0"/>
              </a:rPr>
              <a:t>СУБ’ЄКТ ЗЛОЧИНУ</a:t>
            </a:r>
            <a:endParaRPr lang="uk-UA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36160" y="332657"/>
            <a:ext cx="2592288" cy="889719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uk-UA" sz="1400" dirty="0">
              <a:solidFill>
                <a:srgbClr val="0D0D03"/>
              </a:solidFill>
              <a:cs typeface="Times New Roman" pitchFamily="16" charset="0"/>
            </a:endParaRPr>
          </a:p>
          <a:p>
            <a:pPr algn="ctr"/>
            <a:r>
              <a:rPr lang="uk-UA" b="1" dirty="0">
                <a:cs typeface="Times New Roman" pitchFamily="16" charset="0"/>
              </a:rPr>
              <a:t>ПІДОЗРЮВАНИЙ</a:t>
            </a:r>
            <a:endParaRPr lang="uk-UA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1545" y="2781300"/>
            <a:ext cx="2736031" cy="79171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uk-UA" sz="1400" dirty="0">
              <a:solidFill>
                <a:srgbClr val="0D0D03"/>
              </a:solidFill>
              <a:cs typeface="Times New Roman" pitchFamily="16" charset="0"/>
            </a:endParaRPr>
          </a:p>
          <a:p>
            <a:pPr algn="ctr"/>
            <a:r>
              <a:rPr lang="uk-UA" b="1" dirty="0">
                <a:cs typeface="Times New Roman" pitchFamily="16" charset="0"/>
              </a:rPr>
              <a:t>ОБВИНУВАЧУВАНИЙ</a:t>
            </a:r>
            <a:endParaRPr lang="ru-RU" b="1" dirty="0"/>
          </a:p>
          <a:p>
            <a:pPr eaLnBrk="0" hangingPunct="0"/>
            <a:endParaRPr lang="ru-RU" dirty="0">
              <a:solidFill>
                <a:srgbClr val="0D0D03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70514" y="332657"/>
            <a:ext cx="1804987" cy="93575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b="1" dirty="0">
                <a:cs typeface="Times New Roman" pitchFamily="16" charset="0"/>
              </a:rPr>
              <a:t>ВИННИЙ У ВЧИНЕННІ</a:t>
            </a:r>
            <a:endParaRPr lang="ru-RU" b="1" dirty="0"/>
          </a:p>
          <a:p>
            <a:pPr algn="ctr" eaLnBrk="0" hangingPunct="0"/>
            <a:r>
              <a:rPr lang="uk-UA" b="1" dirty="0">
                <a:cs typeface="Times New Roman" pitchFamily="16" charset="0"/>
              </a:rPr>
              <a:t>ЗЛОЧИНУ</a:t>
            </a:r>
            <a:endParaRPr lang="uk-UA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96225" y="2852738"/>
            <a:ext cx="2160215" cy="100831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uk-UA" sz="1400" b="1" dirty="0">
              <a:solidFill>
                <a:srgbClr val="0D0D03"/>
              </a:solidFill>
              <a:cs typeface="Times New Roman" pitchFamily="16" charset="0"/>
            </a:endParaRPr>
          </a:p>
          <a:p>
            <a:pPr algn="ctr"/>
            <a:r>
              <a:rPr lang="uk-UA" b="1" dirty="0">
                <a:cs typeface="Times New Roman" pitchFamily="16" charset="0"/>
              </a:rPr>
              <a:t>ПІДСУДНИЙ</a:t>
            </a:r>
            <a:endParaRPr lang="uk-UA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75275" y="3500438"/>
            <a:ext cx="1803400" cy="6477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uk-UA" dirty="0"/>
          </a:p>
          <a:p>
            <a:pPr algn="ctr"/>
            <a:r>
              <a:rPr lang="uk-UA" b="1" dirty="0">
                <a:cs typeface="Times New Roman" pitchFamily="16" charset="0"/>
              </a:rPr>
              <a:t>ЗАСУДЖЕНИЙ</a:t>
            </a:r>
            <a:endParaRPr lang="uk-UA" b="1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6350" y="1304925"/>
            <a:ext cx="1200150" cy="611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defRPr/>
            </a:pPr>
            <a:endParaRPr lang="uk-UA" sz="2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7391400" y="1196975"/>
            <a:ext cx="100965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defRPr/>
            </a:pPr>
            <a:endParaRPr lang="uk-UA" sz="2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240463" y="1268414"/>
            <a:ext cx="0" cy="293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defRPr/>
            </a:pPr>
            <a:endParaRPr lang="uk-UA" sz="2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240463" y="2924176"/>
            <a:ext cx="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defRPr/>
            </a:pPr>
            <a:endParaRPr lang="uk-UA" sz="2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872039" y="1557339"/>
            <a:ext cx="2808287" cy="1366837"/>
          </a:xfrm>
          <a:prstGeom prst="ellipse">
            <a:avLst/>
          </a:prstGeom>
          <a:solidFill>
            <a:srgbClr val="9900CC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2700" tIns="12700" rIns="12700" bIns="12700" anchor="ctr"/>
          <a:lstStyle/>
          <a:p>
            <a:pPr algn="ctr"/>
            <a:r>
              <a:rPr lang="uk-UA" b="1" dirty="0">
                <a:solidFill>
                  <a:srgbClr val="0D0D03"/>
                </a:solidFill>
              </a:rPr>
              <a:t>особа</a:t>
            </a:r>
          </a:p>
          <a:p>
            <a:pPr algn="ctr"/>
            <a:r>
              <a:rPr lang="uk-UA" b="1" dirty="0"/>
              <a:t> яка вчинила кримінальне правопорушення і </a:t>
            </a:r>
            <a:endParaRPr lang="ru-RU" dirty="0"/>
          </a:p>
          <a:p>
            <a:pPr algn="ctr"/>
            <a:r>
              <a:rPr lang="uk-UA" b="1" dirty="0"/>
              <a:t>СУМІЖНІ ПОНЯТТЯ</a:t>
            </a:r>
            <a:endParaRPr lang="uk-UA" dirty="0"/>
          </a:p>
          <a:p>
            <a:pPr algn="ctr"/>
            <a:endParaRPr lang="ru-RU" dirty="0">
              <a:solidFill>
                <a:srgbClr val="0D0D03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4727576" y="2708275"/>
            <a:ext cx="576263" cy="433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just">
              <a:defRPr/>
            </a:pPr>
            <a:endParaRPr lang="uk-UA" sz="2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7319963" y="2708275"/>
            <a:ext cx="576262" cy="433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just">
              <a:defRPr/>
            </a:pPr>
            <a:endParaRPr lang="uk-UA" sz="2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Вивчення особи злочинця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7864" y="1600200"/>
            <a:ext cx="8980584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/>
              <a:t>	</a:t>
            </a:r>
            <a:r>
              <a:rPr lang="uk-UA" sz="2800" b="1" dirty="0"/>
              <a:t>Кримінологічне дослідження особи злочинця пов'язано з декількома проміжками тимчасового характеру:</a:t>
            </a:r>
            <a:endParaRPr lang="ru-RU" sz="2800" b="1" dirty="0"/>
          </a:p>
          <a:p>
            <a:pPr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 періодом формування особи злочинця, із процесом її взаємодії з конкретною життєвою ситуацією до й під час вчинення злочину;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дослідження особи злочинця в процесі здійснення правосуддя у зв'язку з вчиненим злочином;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вивчення особи злочинця під час відбування кримінального покарання.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Поняття особи яка винила кримінальне правопорушення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0384" y="1828800"/>
            <a:ext cx="9756140" cy="434340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uk-UA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3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особою яка винила кримінальне правопорушення розуміється</a:t>
            </a:r>
            <a:r>
              <a:rPr lang="uk-UA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негативних соціально значимих властивостей, зав'язків і відносин, які у поєднані із зовнішніми умовами та обставинами характеризують людину винну у вчинені злочину.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accent6"/>
                </a:solidFill>
              </a:rPr>
              <a:t>Основні ознаки особи злочинця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10516873" cy="4343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i="1" dirty="0">
                <a:solidFill>
                  <a:schemeClr val="bg1"/>
                </a:solidFill>
              </a:rPr>
              <a:t>	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особи яка вчинила кримінальне правопорушення 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впорядкована взаємодія властивостей, що характеризують правопорушника.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467" y="3295"/>
            <a:ext cx="1150782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Вiтчизнянi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кримінологи поділяють названі ознаки на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тaкi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основнi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Біофізиологічні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стан здоров’я, антропометричні характеристики (ріст, вага і т.д.), уроджені властивості й аномалії як нервової системи, так і інших органів.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Соціально-демографічні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стать, вік, освіта, рід діяльності, сімейний стан, рівень доходів, місце проживання і т.д.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Соціально-рольові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ознаки, пов'язані із суспільними функціями особи, обумовленими його положенням у суспільстві і членством у певних соціальних групах.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Морально-психологічні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інтелектуальні якості, цільові настанови, ціннісні орієнтації, відношення до норм права і моралі, потреби тощо.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склад вчиненого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криміналбного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правопорушення,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спрямованicть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мотивацiя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злочинної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поведiнки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одноособовий чи груповий характер злочинної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дiяльностi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спiвучастi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(виконавець,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органiзатор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пiдмовник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пособник),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iнтенсивнicть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кримiнальної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дiяльностi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наяв­ність судимостей тощо.</a:t>
            </a:r>
          </a:p>
        </p:txBody>
      </p:sp>
    </p:spTree>
    <p:extLst>
      <p:ext uri="{BB962C8B-B14F-4D97-AF65-F5344CB8AC3E}">
        <p14:creationId xmlns:p14="http://schemas.microsoft.com/office/powerpoint/2010/main" xmlns="" val="113600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7175500" y="835025"/>
            <a:ext cx="1835150" cy="27384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uk-UA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987925" y="3257550"/>
            <a:ext cx="914400" cy="5603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200" dirty="0">
                <a:latin typeface="Arial" charset="0"/>
                <a:cs typeface="Times New Roman" pitchFamily="18" charset="0"/>
              </a:rPr>
              <a:t>Соціально-демографічні ознаки</a:t>
            </a:r>
            <a:endParaRPr lang="ru-RU" sz="1100" dirty="0">
              <a:latin typeface="Arial" charset="0"/>
            </a:endParaRPr>
          </a:p>
          <a:p>
            <a:pPr algn="l" eaLnBrk="0" hangingPunct="0"/>
            <a:endParaRPr lang="ru-RU" dirty="0">
              <a:latin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176963" y="2492376"/>
            <a:ext cx="914400" cy="5492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200" dirty="0">
                <a:latin typeface="Arial" charset="0"/>
                <a:cs typeface="Times New Roman" pitchFamily="18" charset="0"/>
              </a:rPr>
              <a:t>Кримінально-правові ознаки</a:t>
            </a:r>
            <a:endParaRPr lang="ru-RU" sz="1100" dirty="0">
              <a:latin typeface="Arial" charset="0"/>
            </a:endParaRPr>
          </a:p>
          <a:p>
            <a:pPr algn="l" eaLnBrk="0" hangingPunct="0"/>
            <a:endParaRPr lang="ru-RU" dirty="0">
              <a:latin typeface="Arial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176963" y="3257551"/>
            <a:ext cx="914400" cy="5492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200" dirty="0">
                <a:latin typeface="Arial" charset="0"/>
                <a:cs typeface="Times New Roman" pitchFamily="18" charset="0"/>
              </a:rPr>
              <a:t>Морально-психологічні ознаки. </a:t>
            </a:r>
            <a:endParaRPr lang="ru-RU" sz="1100" dirty="0">
              <a:latin typeface="Arial" charset="0"/>
            </a:endParaRPr>
          </a:p>
          <a:p>
            <a:pPr algn="l" eaLnBrk="0" hangingPunct="0"/>
            <a:endParaRPr lang="ru-RU" dirty="0">
              <a:latin typeface="Arial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987925" y="2492376"/>
            <a:ext cx="914400" cy="549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uk-UA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Соціально-рольові ознаки</a:t>
            </a:r>
            <a:endParaRPr lang="uk-UA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273925" y="935038"/>
            <a:ext cx="1646238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Мотиви злочину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7273925" y="1217614"/>
            <a:ext cx="1646238" cy="27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Характер та направленість посягань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7273925" y="1600200"/>
            <a:ext cx="1646238" cy="274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Одиночний чи груповий характер посягань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7273925" y="1982788"/>
            <a:ext cx="1646238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Рядова чи організуюча роль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7273925" y="2265364"/>
            <a:ext cx="1646238" cy="27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Фактичний чи юридичний рецидив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7273925" y="2647951"/>
            <a:ext cx="1646238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Строк покарання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7273925" y="2930526"/>
            <a:ext cx="1646238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Стаття КК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7273925" y="3221038"/>
            <a:ext cx="1646238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Вид покарання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3341688" y="835026"/>
            <a:ext cx="1530350" cy="21621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uk-UA">
              <a:solidFill>
                <a:srgbClr val="0D0D03"/>
              </a:solidFill>
              <a:latin typeface="Arial" charset="0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3433763" y="935038"/>
            <a:ext cx="1371600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Найближчого оточення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3433763" y="1217613"/>
            <a:ext cx="1371600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Побутових відносин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3433763" y="1508126"/>
            <a:ext cx="1371600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Сімейних відносин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3433763" y="1790701"/>
            <a:ext cx="1371600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Виробничих відносин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3433764" y="2073276"/>
            <a:ext cx="1366837" cy="347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Загально-цивільних відносин</a:t>
            </a:r>
            <a:endParaRPr lang="uk-UA" sz="1000">
              <a:latin typeface="Arial" charset="0"/>
            </a:endParaRPr>
          </a:p>
          <a:p>
            <a:pPr algn="ctr"/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432175" y="2636838"/>
            <a:ext cx="1371600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Виробничих відносин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3287714" y="3357564"/>
            <a:ext cx="1512887" cy="31194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uk-UA"/>
          </a:p>
        </p:txBody>
      </p:sp>
      <p:sp>
        <p:nvSpPr>
          <p:cNvPr id="216088" name="Rectangle 24"/>
          <p:cNvSpPr>
            <a:spLocks noChangeArrowheads="1"/>
          </p:cNvSpPr>
          <p:nvPr/>
        </p:nvSpPr>
        <p:spPr bwMode="auto">
          <a:xfrm>
            <a:off x="7104064" y="3860800"/>
            <a:ext cx="1900237" cy="27368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uk-UA"/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3433763" y="4835526"/>
            <a:ext cx="1371600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Сімейний стан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3433763" y="3413126"/>
            <a:ext cx="1371600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Стать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3433763" y="4552951"/>
            <a:ext cx="1371600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Професія і вид заняття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3433763" y="4268788"/>
            <a:ext cx="1371600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Соціальне положення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3433763" y="3978276"/>
            <a:ext cx="1371600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Освіта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3433763" y="3695701"/>
            <a:ext cx="1371600" cy="182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Вік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7" name="Rectangle 31"/>
          <p:cNvSpPr>
            <a:spLocks noChangeArrowheads="1"/>
          </p:cNvSpPr>
          <p:nvPr/>
        </p:nvSpPr>
        <p:spPr bwMode="auto">
          <a:xfrm>
            <a:off x="7175500" y="3933826"/>
            <a:ext cx="1646238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Ціннісні орієнтації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8" name="Rectangle 32"/>
          <p:cNvSpPr>
            <a:spLocks noChangeArrowheads="1"/>
          </p:cNvSpPr>
          <p:nvPr/>
        </p:nvSpPr>
        <p:spPr bwMode="auto">
          <a:xfrm>
            <a:off x="7175500" y="4365626"/>
            <a:ext cx="1646238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Світогляд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3432176" y="5949951"/>
            <a:ext cx="1293813" cy="455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Житлово-побутові умови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70" name="Rectangle 34"/>
          <p:cNvSpPr>
            <a:spLocks noChangeArrowheads="1"/>
          </p:cNvSpPr>
          <p:nvPr/>
        </p:nvSpPr>
        <p:spPr bwMode="auto">
          <a:xfrm>
            <a:off x="3433763" y="5408613"/>
            <a:ext cx="1293812" cy="468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Матеріальне забезпечення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71" name="Rectangle 35"/>
          <p:cNvSpPr>
            <a:spLocks noChangeArrowheads="1"/>
          </p:cNvSpPr>
          <p:nvPr/>
        </p:nvSpPr>
        <p:spPr bwMode="auto">
          <a:xfrm>
            <a:off x="3433763" y="5126038"/>
            <a:ext cx="1371600" cy="18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Місце проживання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72" name="Rectangle 36"/>
          <p:cNvSpPr>
            <a:spLocks noChangeArrowheads="1"/>
          </p:cNvSpPr>
          <p:nvPr/>
        </p:nvSpPr>
        <p:spPr bwMode="auto">
          <a:xfrm>
            <a:off x="7175500" y="5949950"/>
            <a:ext cx="1646238" cy="311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Психічні аномалії, що не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000">
                <a:latin typeface="Arial" charset="0"/>
                <a:cs typeface="Times New Roman" pitchFamily="18" charset="0"/>
              </a:rPr>
              <a:t>виключають осудність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7175500" y="5373689"/>
            <a:ext cx="1646238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Рольові особливості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7175500" y="5661026"/>
            <a:ext cx="1646238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indent="90488" algn="ctr"/>
            <a:r>
              <a:rPr lang="uk-UA" sz="1000">
                <a:latin typeface="Arial" charset="0"/>
                <a:cs typeface="Times New Roman" pitchFamily="18" charset="0"/>
              </a:rPr>
              <a:t>Вольові ознаки</a:t>
            </a:r>
            <a:endParaRPr lang="ru-RU" sz="1100">
              <a:latin typeface="Arial" charset="0"/>
            </a:endParaRPr>
          </a:p>
          <a:p>
            <a:pPr indent="90488" eaLnBrk="0" hangingPunct="0"/>
            <a:endParaRPr lang="ru-RU">
              <a:latin typeface="Arial" charset="0"/>
            </a:endParaRPr>
          </a:p>
        </p:txBody>
      </p:sp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7175500" y="4797426"/>
            <a:ext cx="1646238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Емоційні особливості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1176" name="Rectangle 40"/>
          <p:cNvSpPr>
            <a:spLocks noChangeArrowheads="1"/>
          </p:cNvSpPr>
          <p:nvPr/>
        </p:nvSpPr>
        <p:spPr bwMode="auto">
          <a:xfrm>
            <a:off x="7175500" y="5084764"/>
            <a:ext cx="1646238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indent="90488" algn="ctr"/>
            <a:r>
              <a:rPr lang="uk-UA" sz="1000">
                <a:latin typeface="Arial" charset="0"/>
                <a:cs typeface="Times New Roman" pitchFamily="18" charset="0"/>
              </a:rPr>
              <a:t>Інтелектуальні ознаки</a:t>
            </a:r>
            <a:endParaRPr lang="ru-RU" sz="1100">
              <a:latin typeface="Arial" charset="0"/>
            </a:endParaRPr>
          </a:p>
          <a:p>
            <a:pPr indent="90488" eaLnBrk="0" hangingPunct="0"/>
            <a:endParaRPr lang="ru-RU">
              <a:latin typeface="Arial" charset="0"/>
            </a:endParaRPr>
          </a:p>
        </p:txBody>
      </p:sp>
      <p:sp>
        <p:nvSpPr>
          <p:cNvPr id="91177" name="Rectangle 41"/>
          <p:cNvSpPr>
            <a:spLocks noChangeArrowheads="1"/>
          </p:cNvSpPr>
          <p:nvPr/>
        </p:nvSpPr>
        <p:spPr bwMode="auto">
          <a:xfrm>
            <a:off x="7175500" y="6308726"/>
            <a:ext cx="1646238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000">
                <a:latin typeface="Arial" charset="0"/>
                <a:cs typeface="Times New Roman" pitchFamily="18" charset="0"/>
              </a:rPr>
              <a:t>Рівень потреб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216106" name="Line 42"/>
          <p:cNvSpPr>
            <a:spLocks noChangeShapeType="1"/>
          </p:cNvSpPr>
          <p:nvPr/>
        </p:nvSpPr>
        <p:spPr bwMode="auto">
          <a:xfrm flipV="1">
            <a:off x="4800601" y="3832225"/>
            <a:ext cx="644525" cy="820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6107" name="Line 43"/>
          <p:cNvSpPr>
            <a:spLocks noChangeShapeType="1"/>
          </p:cNvSpPr>
          <p:nvPr/>
        </p:nvSpPr>
        <p:spPr bwMode="auto">
          <a:xfrm>
            <a:off x="6634163" y="3832225"/>
            <a:ext cx="469900" cy="749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6108" name="Line 44"/>
          <p:cNvSpPr>
            <a:spLocks noChangeShapeType="1"/>
          </p:cNvSpPr>
          <p:nvPr/>
        </p:nvSpPr>
        <p:spPr bwMode="auto">
          <a:xfrm flipH="1" flipV="1">
            <a:off x="4895851" y="1736725"/>
            <a:ext cx="549275" cy="731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6109" name="Line 45"/>
          <p:cNvSpPr>
            <a:spLocks noChangeShapeType="1"/>
          </p:cNvSpPr>
          <p:nvPr/>
        </p:nvSpPr>
        <p:spPr bwMode="auto">
          <a:xfrm flipV="1">
            <a:off x="6634164" y="2019300"/>
            <a:ext cx="547687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506538" y="531303"/>
            <a:ext cx="298159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543050" y="680528"/>
            <a:ext cx="9144000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AECB11-B5C4-456A-9B0C-E7783B537849}"/>
              </a:ext>
            </a:extLst>
          </p:cNvPr>
          <p:cNvSpPr txBox="1"/>
          <p:nvPr/>
        </p:nvSpPr>
        <p:spPr>
          <a:xfrm>
            <a:off x="321013" y="152401"/>
            <a:ext cx="1136190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особи яка вчинила кримінальне правопорушення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354966"/>
      </p:ext>
    </p:extLst>
  </p:cSld>
  <p:clrMapOvr>
    <a:masterClrMapping/>
  </p:clrMapOvr>
  <p:transition advTm="4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024" y="220486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/>
              <a:t>3.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і типологія осіб які вчинили кримінальні правопорушення </a:t>
            </a:r>
            <a:r>
              <a:rPr lang="uk-UA" sz="3600" b="1" dirty="0"/>
              <a:t>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41900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0"/>
            <a:ext cx="10917382" cy="476672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/>
              <a:t>Генезис вивчення особи яка вчинила кримінальне правопорушення: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886690"/>
            <a:ext cx="10418618" cy="5971309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 релігії (індуїзм, буддизм і брахманізм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вводять поняття «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сутність, «душа» людини проходити через безліч втілень, тобто наявність злих намірів приносити негативну карму (вчинення) злочинів;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Божественне провидіння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 існування людини визначається божественним приреченням ще до його народження (біологічні теорії сформовані на основі теологічні і філософських наслідків та протестантської етики, де злочинність властива лише найбіднішим верствам населення);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Релігійний дуалізм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існування якоїсь злої сили (злого божества або іншої надприродної істоти), яка перебуває у вічній боротьбі із силами добра, причому у різних версіях дуалізму ця сила може виступати як у ролі творця миру, так і в ролі його загарбника;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Спокуса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модель «спокуси» заснована на уявленні про протиборство диявола й божественних сил добра;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Одержимість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детерміністська модель, яка в цьому плані може розглядатися як передумова позитивістських кримінологічних  теорій (злий дух, змушує людину робити погані вчинки, повернення її до нормального існування, необхідно було провести обряд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екзорцизма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вигнання нечистого духу з тіла);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Епоха просвітництва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Почали використовуватись спроби раціонального пояснення походження негативних соціальних явищ. Пошуки проводились у двох напрямках: 1) біологічна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схильністьдо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девіантної поведінки;  2)  соціальне середовище як основний фактор, який впливає на вчинки людини. 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864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289" y="1"/>
            <a:ext cx="113229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Класифікаційні групування осіб </a:t>
            </a:r>
            <a:r>
              <a:rPr lang="uk-UA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вчинили кримінальні правопорушення</a:t>
            </a:r>
            <a:r>
              <a:rPr lang="uk-UA" sz="3000" b="1" dirty="0"/>
              <a:t>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соціально-демографічними даними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(стать, вік, місце прожи­вання). У кримінально-правовій статистиці виділяють неповнолітніх з 14 до 18 років, осіб молодого віку (18-35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pокiв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зрiлого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віку (35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соціально-економічними показниками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ocвiтa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професiя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наявнicть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вiдсутнicть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роботи,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матерiальне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тощо);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громадянством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(громадяни України,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iноземцi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 без громадянства);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станом особи в момент вчинення кримінального правопорушення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(алкогольне чи наркотичне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сп'янiння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перебування у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складi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злочинної групи, організованої злочинної групи, в місцях позбавлення волі тощо);</a:t>
            </a:r>
          </a:p>
        </p:txBody>
      </p:sp>
    </p:spTree>
    <p:extLst>
      <p:ext uri="{BB962C8B-B14F-4D97-AF65-F5344CB8AC3E}">
        <p14:creationId xmlns:p14="http://schemas.microsoft.com/office/powerpoint/2010/main" xmlns="" val="296701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464" y="1"/>
            <a:ext cx="113229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вчинених кримінальних правопорушень :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убивцi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злодiї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на­сильники,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хулiгани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грабiжники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шахраї, хабарники тощо.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залеж­но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вiд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суспiльної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небезпеки вчиненого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дiяння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які вчинили особливо кримінальний проступок або злочин(нетяжкий, тяжкий, особливо тяжкий, а також особи,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якi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ранiше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вiдбували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покарання у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виглядi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по­збавлення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волi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особливо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небезпечнi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рецидивicти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4907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3287955" y="1773238"/>
            <a:ext cx="4176470" cy="792162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uk-UA" sz="1600" b="1" dirty="0">
                <a:latin typeface="Arial" charset="0"/>
                <a:cs typeface="Times New Roman" pitchFamily="18" charset="0"/>
              </a:rPr>
              <a:t>Типи </a:t>
            </a:r>
            <a:r>
              <a:rPr lang="uk-UA" sz="16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осіб які вчинили кримінальні правопорушення </a:t>
            </a:r>
            <a:endParaRPr lang="uk-UA" dirty="0">
              <a:latin typeface="Arial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703389" y="2997201"/>
            <a:ext cx="2155825" cy="2879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endParaRPr lang="uk-UA" sz="1400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З негативно-зневажливим відношенням до особи і її найважливішим благам (агресивно-насильницькі злочини).</a:t>
            </a:r>
            <a:endParaRPr lang="uk-UA">
              <a:latin typeface="Times New Roman" pitchFamily="18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008438" y="2924175"/>
            <a:ext cx="1943100" cy="2952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endParaRPr lang="uk-UA" sz="1400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З корисливими спонуканнями, пов’язаними з ігноруванням права власності (крадіжки, шахрайство, хабарництво та інші корисливі злочини).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6240464" y="2997201"/>
            <a:ext cx="2232025" cy="2879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endParaRPr lang="uk-UA" sz="1400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Індивідуалістичне, антисоціальне відношення до різних нормативних установок і своїх обов’язків (хуліганство, самоправство, опір представникам влади).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616951" y="2997201"/>
            <a:ext cx="1800225" cy="2879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endParaRPr lang="uk-UA" sz="1400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uk-UA">
                <a:latin typeface="Times New Roman" pitchFamily="18" charset="0"/>
                <a:cs typeface="Times New Roman" pitchFamily="18" charset="0"/>
              </a:rPr>
              <a:t>З легковажно-безвідповідальним ставленням до існуючих позитивних норм поведінки і законів (необережні злочини).</a:t>
            </a: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2424113" y="2781300"/>
            <a:ext cx="7042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7104063" y="27813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2424113" y="2781301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5016500" y="2781301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5808663" y="1484314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9480550" y="2781301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2208180" y="801689"/>
            <a:ext cx="8044767" cy="8270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6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Типологія осіб які вчинили кримінальні правопорушення за характером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антисоціальної спрямованості і ціннісним орієнтаціям</a:t>
            </a:r>
            <a:endParaRPr lang="uk-UA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-49213" y="65036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>
              <a:defRPr/>
            </a:pPr>
            <a:endParaRPr lang="uk-UA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-49213" y="65036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-49213" y="65036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338658"/>
      </p:ext>
    </p:extLst>
  </p:cSld>
  <p:clrMapOvr>
    <a:masterClrMapping/>
  </p:clrMapOvr>
  <p:transition advTm="4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3216277" y="1601788"/>
            <a:ext cx="6910214" cy="782637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вчинили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кримінальне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endParaRPr lang="ru-RU" sz="2000" b="1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endParaRPr lang="ru-RU" dirty="0">
              <a:solidFill>
                <a:srgbClr val="0D0D03"/>
              </a:solidFill>
              <a:latin typeface="Arial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445669" y="3068638"/>
            <a:ext cx="1557338" cy="2736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dirty="0">
                <a:latin typeface="Arial" charset="0"/>
                <a:cs typeface="Times New Roman" pitchFamily="18" charset="0"/>
              </a:rPr>
              <a:t>який вперше вчинив кримінальне правопорушення, що суперечить загальній соціально позитивній </a:t>
            </a:r>
            <a:r>
              <a:rPr lang="uk-UA" dirty="0" err="1">
                <a:latin typeface="Arial" charset="0"/>
                <a:cs typeface="Times New Roman" pitchFamily="18" charset="0"/>
              </a:rPr>
              <a:t>спрямова-ності</a:t>
            </a:r>
            <a:r>
              <a:rPr lang="uk-UA" sz="1700" dirty="0">
                <a:latin typeface="Arial" charset="0"/>
                <a:cs typeface="Times New Roman" pitchFamily="18" charset="0"/>
              </a:rPr>
              <a:t>.</a:t>
            </a:r>
            <a:endParaRPr lang="uk-UA" sz="1700" dirty="0">
              <a:latin typeface="Arial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303838" y="3068638"/>
            <a:ext cx="1651000" cy="2736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dirty="0">
                <a:latin typeface="Arial" charset="0"/>
                <a:cs typeface="Times New Roman" pitchFamily="18" charset="0"/>
              </a:rPr>
              <a:t>який вчинив кримінальне правопорушення вперше, але раніше допускав різні правопорушення і аморальні вчинки.</a:t>
            </a:r>
            <a:endParaRPr lang="uk-UA" dirty="0">
              <a:latin typeface="Arial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7104063" y="3068638"/>
            <a:ext cx="1644650" cy="2736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dirty="0">
                <a:latin typeface="Arial" charset="0"/>
                <a:cs typeface="Times New Roman" pitchFamily="18" charset="0"/>
              </a:rPr>
              <a:t>який раніше вчиняв кримінальне правопорушення, </a:t>
            </a:r>
            <a:r>
              <a:rPr lang="uk-UA" dirty="0" err="1">
                <a:latin typeface="Arial" charset="0"/>
                <a:cs typeface="Times New Roman" pitchFamily="18" charset="0"/>
              </a:rPr>
              <a:t>рецедивісти</a:t>
            </a:r>
            <a:r>
              <a:rPr lang="uk-UA" dirty="0">
                <a:latin typeface="Arial" charset="0"/>
                <a:cs typeface="Times New Roman" pitchFamily="18" charset="0"/>
              </a:rPr>
              <a:t>, що обрали для себе кримінальну субкультуру.</a:t>
            </a:r>
            <a:endParaRPr lang="uk-UA" dirty="0">
              <a:latin typeface="Arial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8975725" y="3213100"/>
            <a:ext cx="1555750" cy="2592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dirty="0">
                <a:latin typeface="Arial" charset="0"/>
                <a:cs typeface="Times New Roman" pitchFamily="18" charset="0"/>
              </a:rPr>
              <a:t>який вчиняє кримінальне правопорушення неодноразово і  був засудженим до позбавлення волі.</a:t>
            </a:r>
            <a:endParaRPr lang="uk-UA" dirty="0">
              <a:latin typeface="Arial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432175" y="2708276"/>
            <a:ext cx="1557338" cy="36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r>
              <a:rPr lang="uk-UA" sz="1400" b="1">
                <a:latin typeface="Arial" charset="0"/>
              </a:rPr>
              <a:t>    </a:t>
            </a:r>
            <a:r>
              <a:rPr lang="uk-UA" sz="1600" b="1">
                <a:latin typeface="Arial" charset="0"/>
                <a:cs typeface="Times New Roman" pitchFamily="18" charset="0"/>
              </a:rPr>
              <a:t>Випадковий</a:t>
            </a:r>
            <a:endParaRPr lang="uk-UA" sz="1600">
              <a:latin typeface="Arial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303839" y="2708276"/>
            <a:ext cx="1646237" cy="36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r>
              <a:rPr lang="uk-UA" sz="1400" b="1">
                <a:latin typeface="Arial" charset="0"/>
              </a:rPr>
              <a:t>      </a:t>
            </a:r>
            <a:r>
              <a:rPr lang="uk-UA" sz="1600" b="1">
                <a:latin typeface="Arial" charset="0"/>
                <a:cs typeface="Times New Roman" pitchFamily="18" charset="0"/>
              </a:rPr>
              <a:t>Нестійкий</a:t>
            </a:r>
            <a:endParaRPr lang="uk-UA" sz="1600">
              <a:latin typeface="Arial" charset="0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7104063" y="2708276"/>
            <a:ext cx="1644650" cy="36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r>
              <a:rPr lang="uk-UA" sz="1400" b="1">
                <a:solidFill>
                  <a:srgbClr val="0D0D03"/>
                </a:solidFill>
                <a:latin typeface="Arial" charset="0"/>
              </a:rPr>
              <a:t>          </a:t>
            </a:r>
            <a:r>
              <a:rPr lang="uk-UA" sz="1600" b="1">
                <a:latin typeface="Arial" charset="0"/>
                <a:cs typeface="Times New Roman" pitchFamily="18" charset="0"/>
              </a:rPr>
              <a:t>Злісний</a:t>
            </a:r>
            <a:endParaRPr lang="uk-UA" sz="1600">
              <a:latin typeface="Arial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8975726" y="2716214"/>
            <a:ext cx="1552575" cy="4968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Особливо злісний</a:t>
            </a:r>
            <a:endParaRPr lang="uk-UA" sz="1600">
              <a:latin typeface="Arial" charset="0"/>
            </a:endParaRPr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 flipH="1">
            <a:off x="2424113" y="2205039"/>
            <a:ext cx="2286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 flipH="1">
            <a:off x="7680326" y="2133600"/>
            <a:ext cx="2378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2424113" y="2205039"/>
            <a:ext cx="0" cy="503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10056813" y="2133600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2223" name="Line 15"/>
          <p:cNvSpPr>
            <a:spLocks noChangeShapeType="1"/>
          </p:cNvSpPr>
          <p:nvPr/>
        </p:nvSpPr>
        <p:spPr bwMode="auto">
          <a:xfrm>
            <a:off x="4224338" y="2205039"/>
            <a:ext cx="0" cy="503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>
            <a:off x="7751763" y="2133601"/>
            <a:ext cx="0" cy="574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1631950" y="3068638"/>
            <a:ext cx="1644650" cy="2736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2000" dirty="0">
                <a:latin typeface="Arial" charset="0"/>
                <a:cs typeface="Times New Roman" pitchFamily="18" charset="0"/>
              </a:rPr>
              <a:t>який вчинив кримінальне правопорушення під впливом несприятливих особистих і неособистих обставин</a:t>
            </a:r>
            <a:r>
              <a:rPr lang="uk-UA" sz="1400" dirty="0">
                <a:solidFill>
                  <a:srgbClr val="0D0D03"/>
                </a:solidFill>
                <a:latin typeface="Arial" charset="0"/>
                <a:cs typeface="Times New Roman" pitchFamily="18" charset="0"/>
              </a:rPr>
              <a:t>.</a:t>
            </a:r>
            <a:endParaRPr lang="uk-UA" dirty="0">
              <a:solidFill>
                <a:srgbClr val="0D0D03"/>
              </a:solidFill>
              <a:latin typeface="Arial" charset="0"/>
            </a:endParaRP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1631950" y="2708276"/>
            <a:ext cx="1644650" cy="36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Ситуативний</a:t>
            </a:r>
            <a:endParaRPr lang="uk-UA" sz="1600">
              <a:latin typeface="Arial" charset="0"/>
            </a:endParaRPr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>
            <a:off x="6167439" y="2349501"/>
            <a:ext cx="3175" cy="366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1809349" y="260350"/>
            <a:ext cx="8482507" cy="13414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2000" b="1" dirty="0">
                <a:solidFill>
                  <a:schemeClr val="accent6"/>
                </a:solidFill>
                <a:latin typeface="Arial" charset="0"/>
                <a:cs typeface="Times New Roman" pitchFamily="18" charset="0"/>
              </a:rPr>
              <a:t>ТИПОЛОГІЯ  ОСІБ ЯКІ ВЧИНИЛИ КРИМІНАЛЬНІ ПРАВОПОРУШЕННЯ  ЗЛОЧИНЦІВ ЗА ГЛИБИНОЮ І СТІЙКІСТЮ </a:t>
            </a:r>
            <a:endParaRPr lang="ru-RU" sz="2000" dirty="0">
              <a:solidFill>
                <a:schemeClr val="accent6"/>
              </a:solidFill>
              <a:latin typeface="Arial" charset="0"/>
            </a:endParaRPr>
          </a:p>
          <a:p>
            <a:pPr algn="ctr"/>
            <a:r>
              <a:rPr lang="uk-UA" sz="2000" b="1" dirty="0">
                <a:solidFill>
                  <a:schemeClr val="accent6"/>
                </a:solidFill>
                <a:latin typeface="Arial" charset="0"/>
                <a:cs typeface="Times New Roman" pitchFamily="18" charset="0"/>
              </a:rPr>
              <a:t>АНТИСОЦІАЛЬНОЇ СПРЯМОВАНОСТІ</a:t>
            </a:r>
            <a:endParaRPr lang="uk-UA" sz="2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22229" name="Rectangle 21"/>
          <p:cNvSpPr>
            <a:spLocks noChangeArrowheads="1"/>
          </p:cNvSpPr>
          <p:nvPr/>
        </p:nvSpPr>
        <p:spPr bwMode="auto">
          <a:xfrm>
            <a:off x="-95250" y="58051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>
              <a:defRPr/>
            </a:pPr>
            <a:endParaRPr lang="uk-UA"/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-95250" y="58051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-95250" y="58051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697424"/>
      </p:ext>
    </p:extLst>
  </p:cSld>
  <p:clrMapOvr>
    <a:masterClrMapping/>
  </p:clrMapOvr>
  <p:transition advTm="4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5448300" y="549276"/>
            <a:ext cx="1714500" cy="1109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400" b="1" dirty="0">
                <a:latin typeface="Arial" charset="0"/>
                <a:cs typeface="Times New Roman" pitchFamily="18" charset="0"/>
              </a:rPr>
              <a:t>ТИПИ </a:t>
            </a:r>
            <a:endParaRPr lang="ru-RU" sz="1100" dirty="0">
              <a:latin typeface="Arial" charset="0"/>
            </a:endParaRPr>
          </a:p>
          <a:p>
            <a:pPr algn="ctr" eaLnBrk="0" hangingPunct="0"/>
            <a:r>
              <a:rPr lang="uk-UA" sz="1400" b="1" dirty="0">
                <a:latin typeface="Arial" charset="0"/>
                <a:cs typeface="Times New Roman" pitchFamily="18" charset="0"/>
              </a:rPr>
              <a:t>ОСІБ , </a:t>
            </a:r>
            <a:endParaRPr lang="ru-RU" sz="1100" dirty="0">
              <a:latin typeface="Arial" charset="0"/>
            </a:endParaRPr>
          </a:p>
          <a:p>
            <a:pPr algn="ctr" eaLnBrk="0" hangingPunct="0"/>
            <a:r>
              <a:rPr lang="uk-UA" sz="1400" b="1" dirty="0">
                <a:latin typeface="Arial" charset="0"/>
                <a:cs typeface="Times New Roman" pitchFamily="18" charset="0"/>
              </a:rPr>
              <a:t>що ґрунтуються на видах мотивації</a:t>
            </a:r>
            <a:endParaRPr lang="uk-UA" dirty="0">
              <a:latin typeface="Arial" charset="0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071813" y="1268414"/>
            <a:ext cx="1871662" cy="485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 b="1">
                <a:latin typeface="Arial" charset="0"/>
                <a:cs typeface="Times New Roman" pitchFamily="18" charset="0"/>
              </a:rPr>
              <a:t>політична</a:t>
            </a:r>
            <a:endParaRPr lang="ru-RU" sz="1100" b="1">
              <a:latin typeface="Arial" charset="0"/>
            </a:endParaRPr>
          </a:p>
          <a:p>
            <a:pPr algn="ctr" eaLnBrk="0" hangingPunct="0"/>
            <a:r>
              <a:rPr lang="uk-UA" sz="1400" b="1">
                <a:latin typeface="Arial" charset="0"/>
                <a:cs typeface="Times New Roman" pitchFamily="18" charset="0"/>
              </a:rPr>
              <a:t> </a:t>
            </a:r>
            <a:endParaRPr lang="uk-UA">
              <a:latin typeface="Arial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341688" y="2176463"/>
            <a:ext cx="2393950" cy="118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насильницько-егоїстична мотивація (охоплює хуліганські мотиви,  помсту, ревнощі,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сексуальні прагнення тощо)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7608888" y="1341438"/>
            <a:ext cx="2101850" cy="341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 b="1">
                <a:latin typeface="Arial" charset="0"/>
                <a:cs typeface="Times New Roman" pitchFamily="18" charset="0"/>
              </a:rPr>
              <a:t>корислива</a:t>
            </a:r>
            <a:r>
              <a:rPr lang="uk-UA" sz="1400">
                <a:latin typeface="Arial" charset="0"/>
                <a:cs typeface="Times New Roman" pitchFamily="18" charset="0"/>
              </a:rPr>
              <a:t> </a:t>
            </a:r>
            <a:endParaRPr lang="uk-UA">
              <a:latin typeface="Arial" charset="0"/>
            </a:endParaRP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 flipH="1">
            <a:off x="4943475" y="1052514"/>
            <a:ext cx="508000" cy="504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7175500" y="1125538"/>
            <a:ext cx="433388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5240" name="Rectangle 8" descr="Белый мрамор"/>
          <p:cNvSpPr>
            <a:spLocks noChangeArrowheads="1"/>
          </p:cNvSpPr>
          <p:nvPr/>
        </p:nvSpPr>
        <p:spPr bwMode="auto">
          <a:xfrm>
            <a:off x="6999289" y="2176464"/>
            <a:ext cx="2344737" cy="1684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анархістсько-індивідуалістична мотивація (полягає в запереченні вимог правопорядку, нехтуванні обов’язками, що “обмежують особисту свободу”)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solidFill>
                <a:srgbClr val="0D0D03"/>
              </a:solidFill>
              <a:latin typeface="Arial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341689" y="3589339"/>
            <a:ext cx="2344737" cy="1495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легковажно-безвідповідальна мотивація (є наслідком поверхового відображення суб’єктом реальної дійсності, викривленого передбачення майбутніх подій)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solidFill>
                <a:srgbClr val="0D0D03"/>
              </a:solidFill>
              <a:latin typeface="Arial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6999289" y="3940175"/>
            <a:ext cx="2344737" cy="91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“боягузливо-малодушна”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мотивація як наслідок 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боягузтва, малодушшя,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страху, паніки</a:t>
            </a:r>
            <a:endParaRPr lang="uk-UA">
              <a:latin typeface="Arial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5016500" y="5157788"/>
            <a:ext cx="2647950" cy="658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З “вимушеною” орієнтацією на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задоволення елементарних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життєвих потреб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solidFill>
                <a:srgbClr val="0D0D03"/>
              </a:solidFill>
              <a:latin typeface="Arial" charset="0"/>
            </a:endParaRPr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5719764" y="1628775"/>
            <a:ext cx="592137" cy="1079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4269" name="Line 13"/>
          <p:cNvSpPr>
            <a:spLocks noChangeShapeType="1"/>
          </p:cNvSpPr>
          <p:nvPr/>
        </p:nvSpPr>
        <p:spPr bwMode="auto">
          <a:xfrm>
            <a:off x="6311900" y="1628776"/>
            <a:ext cx="687388" cy="1103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4270" name="Line 14"/>
          <p:cNvSpPr>
            <a:spLocks noChangeShapeType="1"/>
          </p:cNvSpPr>
          <p:nvPr/>
        </p:nvSpPr>
        <p:spPr bwMode="auto">
          <a:xfrm flipH="1">
            <a:off x="5719764" y="1628776"/>
            <a:ext cx="592137" cy="265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4271" name="Line 15"/>
          <p:cNvSpPr>
            <a:spLocks noChangeShapeType="1"/>
          </p:cNvSpPr>
          <p:nvPr/>
        </p:nvSpPr>
        <p:spPr bwMode="auto">
          <a:xfrm>
            <a:off x="6311900" y="1628776"/>
            <a:ext cx="687388" cy="2841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4272" name="Line 16"/>
          <p:cNvSpPr>
            <a:spLocks noChangeShapeType="1"/>
          </p:cNvSpPr>
          <p:nvPr/>
        </p:nvSpPr>
        <p:spPr bwMode="auto">
          <a:xfrm flipH="1">
            <a:off x="6311900" y="1484313"/>
            <a:ext cx="0" cy="3600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5249" name="Text Box 17" descr="Белый мрамор"/>
          <p:cNvSpPr txBox="1">
            <a:spLocks noChangeArrowheads="1"/>
          </p:cNvSpPr>
          <p:nvPr/>
        </p:nvSpPr>
        <p:spPr bwMode="auto">
          <a:xfrm>
            <a:off x="476655" y="6092826"/>
            <a:ext cx="9791295" cy="6207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l" eaLnBrk="1" hangingPunct="1"/>
            <a:r>
              <a:rPr lang="uk-UA" sz="18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За основу взяті вже сформовані особисті якості особи що вчиняє кримінальне правопорушення злочинця, що проявилися у вчиненому правопорушенні</a:t>
            </a:r>
            <a:endParaRPr lang="uk-UA" sz="1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3143251" y="549275"/>
            <a:ext cx="1800225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 b="1">
                <a:latin typeface="Times New Roman" pitchFamily="18" charset="0"/>
                <a:cs typeface="Times New Roman" pitchFamily="18" charset="0"/>
              </a:rPr>
              <a:t>самоствердження</a:t>
            </a:r>
            <a:endParaRPr lang="uk-UA" sz="1400">
              <a:latin typeface="Times New Roman" pitchFamily="18" charset="0"/>
            </a:endParaRP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7608889" y="549275"/>
            <a:ext cx="2103437" cy="503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uk-UA" sz="1400" b="1">
                <a:latin typeface="Arial" charset="0"/>
                <a:cs typeface="Times New Roman" pitchFamily="18" charset="0"/>
              </a:rPr>
              <a:t>корислива насильницька</a:t>
            </a:r>
            <a:endParaRPr lang="ru-RU" sz="1100" b="1">
              <a:latin typeface="Arial" charset="0"/>
            </a:endParaRPr>
          </a:p>
          <a:p>
            <a:pPr algn="ctr" eaLnBrk="0" hangingPunct="0"/>
            <a:r>
              <a:rPr lang="uk-UA" sz="1400" b="1">
                <a:latin typeface="Arial" charset="0"/>
                <a:cs typeface="Times New Roman" pitchFamily="18" charset="0"/>
              </a:rPr>
              <a:t> </a:t>
            </a:r>
            <a:endParaRPr lang="uk-UA" b="1">
              <a:latin typeface="Arial" charset="0"/>
            </a:endParaRPr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>
            <a:off x="4943476" y="692151"/>
            <a:ext cx="50482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4277" name="Line 21"/>
          <p:cNvSpPr>
            <a:spLocks noChangeShapeType="1"/>
          </p:cNvSpPr>
          <p:nvPr/>
        </p:nvSpPr>
        <p:spPr bwMode="auto">
          <a:xfrm flipH="1">
            <a:off x="7175500" y="765176"/>
            <a:ext cx="433388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1506538" y="715453"/>
            <a:ext cx="298159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1543051" y="715453"/>
            <a:ext cx="298159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1506538" y="715453"/>
            <a:ext cx="298159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indent="269875"/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824706"/>
      </p:ext>
    </p:extLst>
  </p:cSld>
  <p:clrMapOvr>
    <a:masterClrMapping/>
  </p:clrMapOvr>
  <p:transition advTm="4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 descr="Белый мрамор"/>
          <p:cNvSpPr txBox="1">
            <a:spLocks noChangeArrowheads="1"/>
          </p:cNvSpPr>
          <p:nvPr/>
        </p:nvSpPr>
        <p:spPr bwMode="auto">
          <a:xfrm>
            <a:off x="1774826" y="4941888"/>
            <a:ext cx="8575675" cy="172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uk-UA" sz="18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Причини конкретного злочину (індивідуальної злочинної поведінки) формуються під впливом морально-психологічних властивостей особи в результаті несприятливих умов морального формування індивіда і зовнішніх обставин (конкретної ситуації), яка спонукає намір і рішучість вчинити даний злочин.</a:t>
            </a:r>
            <a:endParaRPr lang="uk-UA" sz="18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575050" y="115889"/>
            <a:ext cx="5486400" cy="72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6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Схема індивідуальної злочинної поведінки (механізм)</a:t>
            </a:r>
            <a:endParaRPr lang="uk-UA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232401" y="1125539"/>
            <a:ext cx="2206625" cy="503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Соціальне середовище</a:t>
            </a:r>
            <a:endParaRPr lang="uk-UA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847850" y="1844675"/>
            <a:ext cx="1277938" cy="57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Формування </a:t>
            </a:r>
            <a:endParaRPr lang="ru-RU" sz="11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мотивації</a:t>
            </a:r>
            <a:endParaRPr lang="uk-UA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359151" y="1989138"/>
            <a:ext cx="1223963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Прийняття </a:t>
            </a:r>
            <a:endParaRPr lang="ru-RU" sz="11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рішення (планування)</a:t>
            </a:r>
            <a:endParaRPr lang="uk-UA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099050" y="2071689"/>
            <a:ext cx="1365250" cy="731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Виконання </a:t>
            </a:r>
            <a:endParaRPr lang="ru-RU" sz="11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рішення</a:t>
            </a:r>
            <a:endParaRPr lang="ru-RU" sz="11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(реалізація)</a:t>
            </a:r>
            <a:endParaRPr lang="uk-UA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6648451" y="2155826"/>
            <a:ext cx="817563" cy="36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Злочин</a:t>
            </a:r>
            <a:endParaRPr lang="uk-UA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7653338" y="2071688"/>
            <a:ext cx="23749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Посткримінальна поведінка</a:t>
            </a:r>
            <a:endParaRPr lang="uk-UA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 flipH="1">
            <a:off x="1631951" y="1484313"/>
            <a:ext cx="4763" cy="295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>
            <a:off x="10560050" y="1484313"/>
            <a:ext cx="0" cy="295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4819651" y="4292601"/>
            <a:ext cx="2651125" cy="373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Особа яка вчиняє злочин</a:t>
            </a:r>
            <a:endParaRPr lang="uk-UA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178301" y="2997200"/>
            <a:ext cx="3108325" cy="109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uk-UA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а) прогноз наслідків;</a:t>
            </a:r>
            <a:endParaRPr lang="ru-RU" sz="1400" b="1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1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б) установка на протиправну поведінку;</a:t>
            </a:r>
            <a:endParaRPr lang="uk-UA" sz="1400" b="1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uk-UA" sz="1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в)</a:t>
            </a:r>
            <a:r>
              <a:rPr lang="en-US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14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“затримка” або відмова від злочинного наміру.</a:t>
            </a:r>
            <a:endParaRPr lang="uk-UA" sz="1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7470775" y="2865439"/>
            <a:ext cx="3017838" cy="135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indent="90488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аналіз вчиненого;</a:t>
            </a:r>
            <a:endParaRPr lang="ru-RU" sz="1400" b="1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 реалізація майна;</a:t>
            </a:r>
            <a:endParaRPr lang="ru-RU" sz="1400" b="1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 приховування слідів злочину;</a:t>
            </a:r>
            <a:endParaRPr lang="ru-RU" sz="1400" b="1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 “відмивання” легалізація злочинних прибутків;</a:t>
            </a:r>
            <a:endParaRPr lang="ru-RU" sz="1400" b="1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д) алгоритм дій у разі виявлення;</a:t>
            </a:r>
            <a:endParaRPr lang="uk-UA" sz="14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1631950" y="4437064"/>
            <a:ext cx="318770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 flipV="1">
            <a:off x="7470776" y="4437063"/>
            <a:ext cx="3089275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2495550" y="2420938"/>
            <a:ext cx="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8934450" y="2514601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1703389" y="2997200"/>
            <a:ext cx="2314575" cy="109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l" eaLnBrk="1" hangingPunct="1"/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соціальне середовище; </a:t>
            </a:r>
            <a:endParaRPr lang="ru-RU" sz="1400" b="1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 конкретна життєва ситуація;</a:t>
            </a:r>
            <a:endParaRPr lang="ru-RU" sz="1400" b="1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uk-UA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морально-психологічні якості</a:t>
            </a:r>
            <a:endParaRPr lang="uk-UA" sz="14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>
            <a:off x="4583114" y="2584450"/>
            <a:ext cx="649287" cy="376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flipH="1">
            <a:off x="3125789" y="1679575"/>
            <a:ext cx="3025775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 flipH="1">
            <a:off x="4583113" y="1628775"/>
            <a:ext cx="165735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H="1">
            <a:off x="5824538" y="1628775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>
            <a:off x="6281739" y="1628776"/>
            <a:ext cx="73183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6281738" y="1628775"/>
            <a:ext cx="2743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>
            <a:off x="3143251" y="2205038"/>
            <a:ext cx="182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79" name="Line 27"/>
          <p:cNvSpPr>
            <a:spLocks noChangeShapeType="1"/>
          </p:cNvSpPr>
          <p:nvPr/>
        </p:nvSpPr>
        <p:spPr bwMode="auto">
          <a:xfrm>
            <a:off x="4583114" y="2341563"/>
            <a:ext cx="509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>
            <a:off x="6464300" y="2332038"/>
            <a:ext cx="184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81" name="Line 29"/>
          <p:cNvSpPr>
            <a:spLocks noChangeShapeType="1"/>
          </p:cNvSpPr>
          <p:nvPr/>
        </p:nvSpPr>
        <p:spPr bwMode="auto">
          <a:xfrm>
            <a:off x="7470776" y="2332038"/>
            <a:ext cx="182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82" name="Line 30"/>
          <p:cNvSpPr>
            <a:spLocks noChangeShapeType="1"/>
          </p:cNvSpPr>
          <p:nvPr/>
        </p:nvSpPr>
        <p:spPr bwMode="auto">
          <a:xfrm flipH="1" flipV="1">
            <a:off x="7470776" y="1454151"/>
            <a:ext cx="308927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8383" name="Line 31"/>
          <p:cNvSpPr>
            <a:spLocks noChangeShapeType="1"/>
          </p:cNvSpPr>
          <p:nvPr/>
        </p:nvSpPr>
        <p:spPr bwMode="auto">
          <a:xfrm flipH="1" flipV="1">
            <a:off x="1631950" y="1484313"/>
            <a:ext cx="3600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20826" y="97421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1520826" y="974216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999260"/>
      </p:ext>
    </p:extLst>
  </p:cSld>
  <p:clrMapOvr>
    <a:masterClrMapping/>
  </p:clrMapOvr>
  <p:transition advTm="4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800600" y="981076"/>
            <a:ext cx="3200400" cy="36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Криміногенна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endParaRPr lang="ru-RU" sz="2000" b="1" dirty="0">
              <a:latin typeface="Arial" charset="0"/>
              <a:cs typeface="Times New Roman" pitchFamily="18" charset="0"/>
            </a:endParaRPr>
          </a:p>
          <a:p>
            <a:pPr algn="l" eaLnBrk="0" hangingPunct="0"/>
            <a:endParaRPr lang="ru-RU" dirty="0">
              <a:solidFill>
                <a:srgbClr val="0D0D03"/>
              </a:solidFill>
              <a:latin typeface="Arial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232401" y="1844676"/>
            <a:ext cx="1831975" cy="404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2000" b="1">
                <a:latin typeface="Arial" charset="0"/>
                <a:cs typeface="Times New Roman" pitchFamily="18" charset="0"/>
              </a:rPr>
              <a:t>Змішані</a:t>
            </a:r>
            <a:endParaRPr lang="uk-UA" sz="2000" b="1">
              <a:latin typeface="Arial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524001" y="1916114"/>
            <a:ext cx="2835275" cy="549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2000" b="1">
                <a:latin typeface="Arial" charset="0"/>
                <a:cs typeface="Times New Roman" pitchFamily="18" charset="0"/>
              </a:rPr>
              <a:t>Створені  людьми</a:t>
            </a:r>
            <a:endParaRPr lang="uk-UA" sz="2000" b="1">
              <a:latin typeface="Arial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7832726" y="1700214"/>
            <a:ext cx="2835275" cy="1050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Визвані природними силами, </a:t>
            </a:r>
            <a:endParaRPr lang="ru-RU" sz="1600" b="1">
              <a:latin typeface="Arial" charset="0"/>
            </a:endParaRPr>
          </a:p>
          <a:p>
            <a:pPr algn="ctr" eaLnBrk="0" hangingPunct="0"/>
            <a:r>
              <a:rPr lang="uk-UA" sz="1600" b="1">
                <a:latin typeface="Arial" charset="0"/>
                <a:cs typeface="Times New Roman" pitchFamily="18" charset="0"/>
              </a:rPr>
              <a:t>несприятливими обставинами</a:t>
            </a:r>
            <a:endParaRPr lang="uk-UA" sz="1600" b="1">
              <a:latin typeface="Arial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774825" y="3141663"/>
            <a:ext cx="1557338" cy="641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Створені </a:t>
            </a:r>
            <a:endParaRPr lang="ru-RU" sz="1600" b="1">
              <a:latin typeface="Arial" charset="0"/>
            </a:endParaRPr>
          </a:p>
          <a:p>
            <a:pPr algn="ctr" eaLnBrk="0" hangingPunct="0"/>
            <a:r>
              <a:rPr lang="uk-UA" sz="1600" b="1">
                <a:latin typeface="Arial" charset="0"/>
                <a:cs typeface="Times New Roman" pitchFamily="18" charset="0"/>
              </a:rPr>
              <a:t>злочинцем</a:t>
            </a:r>
            <a:endParaRPr lang="uk-UA" sz="1600" b="1">
              <a:latin typeface="Arial" charset="0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008439" y="3141663"/>
            <a:ext cx="2105025" cy="641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Обопільними</a:t>
            </a:r>
            <a:endParaRPr lang="ru-RU" sz="1600" b="1">
              <a:latin typeface="Arial" charset="0"/>
            </a:endParaRPr>
          </a:p>
          <a:p>
            <a:pPr algn="ctr" eaLnBrk="0" hangingPunct="0"/>
            <a:r>
              <a:rPr lang="uk-UA" sz="1600" b="1">
                <a:latin typeface="Arial" charset="0"/>
                <a:cs typeface="Times New Roman" pitchFamily="18" charset="0"/>
              </a:rPr>
              <a:t>діями</a:t>
            </a:r>
            <a:endParaRPr lang="uk-UA" sz="1600" b="1">
              <a:latin typeface="Arial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743700" y="3141663"/>
            <a:ext cx="2654300" cy="8239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 b="1">
                <a:latin typeface="Arial" charset="0"/>
                <a:cs typeface="Times New Roman" pitchFamily="18" charset="0"/>
              </a:rPr>
              <a:t>Створені іншими людьми, </a:t>
            </a:r>
            <a:endParaRPr lang="ru-RU" sz="1400" b="1">
              <a:latin typeface="Arial" charset="0"/>
            </a:endParaRPr>
          </a:p>
          <a:p>
            <a:pPr algn="ctr" eaLnBrk="0" hangingPunct="0"/>
            <a:r>
              <a:rPr lang="uk-UA" sz="1400" b="1">
                <a:latin typeface="Arial" charset="0"/>
                <a:cs typeface="Times New Roman" pitchFamily="18" charset="0"/>
              </a:rPr>
              <a:t>в тому числі потерпілими </a:t>
            </a:r>
            <a:endParaRPr lang="ru-RU" sz="1400" b="1">
              <a:latin typeface="Arial" charset="0"/>
            </a:endParaRPr>
          </a:p>
          <a:p>
            <a:pPr algn="ctr" eaLnBrk="0" hangingPunct="0"/>
            <a:r>
              <a:rPr lang="uk-UA" sz="1400" b="1">
                <a:latin typeface="Arial" charset="0"/>
                <a:cs typeface="Times New Roman" pitchFamily="18" charset="0"/>
              </a:rPr>
              <a:t>(віктимологічні ситуації)</a:t>
            </a:r>
            <a:endParaRPr lang="uk-UA" sz="1400" b="1">
              <a:latin typeface="Arial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287714" y="4292601"/>
            <a:ext cx="3749675" cy="581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Неправомірними і аморальними діями</a:t>
            </a:r>
            <a:endParaRPr lang="uk-UA" sz="1600" b="1">
              <a:latin typeface="Arial" charset="0"/>
            </a:endParaRPr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 flipH="1">
            <a:off x="3143250" y="1196975"/>
            <a:ext cx="16462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 flipH="1">
            <a:off x="8040689" y="1125539"/>
            <a:ext cx="14636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3143250" y="1196976"/>
            <a:ext cx="0" cy="639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9480550" y="1125538"/>
            <a:ext cx="1588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>
            <a:off x="4367214" y="2133600"/>
            <a:ext cx="822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 flipH="1">
            <a:off x="7104064" y="2060575"/>
            <a:ext cx="720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>
            <a:off x="2490789" y="2533650"/>
            <a:ext cx="1587" cy="641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>
            <a:off x="5087938" y="3789363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>
            <a:off x="2711450" y="3789363"/>
            <a:ext cx="1588" cy="823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>
            <a:off x="2208213" y="3789363"/>
            <a:ext cx="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0" name="Line 20"/>
          <p:cNvSpPr>
            <a:spLocks noChangeShapeType="1"/>
          </p:cNvSpPr>
          <p:nvPr/>
        </p:nvSpPr>
        <p:spPr bwMode="auto">
          <a:xfrm>
            <a:off x="8328025" y="4005263"/>
            <a:ext cx="1588" cy="1738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>
            <a:off x="7751763" y="4005264"/>
            <a:ext cx="0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2" name="Line 22"/>
          <p:cNvSpPr>
            <a:spLocks noChangeShapeType="1"/>
          </p:cNvSpPr>
          <p:nvPr/>
        </p:nvSpPr>
        <p:spPr bwMode="auto">
          <a:xfrm>
            <a:off x="4367214" y="2420939"/>
            <a:ext cx="3519487" cy="661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3" name="Line 23"/>
          <p:cNvSpPr>
            <a:spLocks noChangeShapeType="1"/>
          </p:cNvSpPr>
          <p:nvPr/>
        </p:nvSpPr>
        <p:spPr bwMode="auto">
          <a:xfrm>
            <a:off x="3359151" y="3500439"/>
            <a:ext cx="549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6167439" y="3500439"/>
            <a:ext cx="549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5" name="Line 25"/>
          <p:cNvSpPr>
            <a:spLocks noChangeShapeType="1"/>
          </p:cNvSpPr>
          <p:nvPr/>
        </p:nvSpPr>
        <p:spPr bwMode="auto">
          <a:xfrm>
            <a:off x="7175501" y="5734050"/>
            <a:ext cx="1152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3260726" y="5373689"/>
            <a:ext cx="3749675" cy="5032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Arial" charset="0"/>
              </a:rPr>
              <a:t>Правомірними діями</a:t>
            </a:r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 flipH="1">
            <a:off x="7104063" y="4724400"/>
            <a:ext cx="639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2711451" y="4581525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>
            <a:off x="2208213" y="5661025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4008439" y="115888"/>
            <a:ext cx="4389437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КЛАСИФІКАЦІЯ КРИМІНОГЕННИХ СИТУАЦІЙ</a:t>
            </a:r>
            <a:endParaRPr lang="ru-RU" sz="11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(ЗА ДЖЕРЕЛОМ ВИНИКНЕННЯ)</a:t>
            </a:r>
            <a:endParaRPr lang="uk-UA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-138113" y="-1113348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-138113" y="-1106936"/>
            <a:ext cx="73780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501" tIns="12700" rIns="36501" bIns="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5981701" y="-965433"/>
            <a:ext cx="25713" cy="67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r>
              <a:rPr lang="uk-UA" sz="2400" b="1">
                <a:latin typeface="Arial" charset="0"/>
                <a:cs typeface="Times New Roman" pitchFamily="18" charset="0"/>
              </a:rPr>
              <a:t/>
            </a:r>
            <a:br>
              <a:rPr lang="uk-UA" sz="2400" b="1">
                <a:latin typeface="Arial" charset="0"/>
                <a:cs typeface="Times New Roman" pitchFamily="18" charset="0"/>
              </a:rPr>
            </a:br>
            <a:endParaRPr 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834775"/>
      </p:ext>
    </p:extLst>
  </p:cSld>
  <p:clrMapOvr>
    <a:masterClrMapping/>
  </p:clrMapOvr>
  <p:transition advTm="4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527174" y="0"/>
            <a:ext cx="9140826" cy="1412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1pPr>
            <a:lvl2pPr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lvl="1" algn="just" eaLnBrk="1" hangingPunct="1"/>
            <a:r>
              <a:rPr lang="uk-UA" sz="1800" b="1" dirty="0">
                <a:solidFill>
                  <a:srgbClr val="0D0D03"/>
                </a:solidFill>
                <a:latin typeface="Times New Roman" pitchFamily="18" charset="0"/>
              </a:rPr>
              <a:t>Ситуація злочину - </a:t>
            </a:r>
            <a:r>
              <a:rPr lang="uk-UA" sz="1800" dirty="0">
                <a:solidFill>
                  <a:srgbClr val="0D0D03"/>
                </a:solidFill>
                <a:latin typeface="Times New Roman" pitchFamily="18" charset="0"/>
              </a:rPr>
              <a:t>сукупність обставин, в яких  опиняється особа перед чи під час вчинення злочину, що впливають на його свідомість, почуття і волю та згідно з моральними властивостями якої безпосередньо обумовлюють намір і рішучість вчинити умисний злочин або призводить до необережного злочину.</a:t>
            </a:r>
          </a:p>
          <a:p>
            <a:pPr lvl="1" algn="ctr" eaLnBrk="1" hangingPunct="1"/>
            <a:r>
              <a:rPr lang="uk-UA" sz="1800" b="1" dirty="0">
                <a:solidFill>
                  <a:srgbClr val="0D0D03"/>
                </a:solidFill>
                <a:latin typeface="Times New Roman" pitchFamily="18" charset="0"/>
              </a:rPr>
              <a:t>Класифікація криміногенних ситуацій: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527174" y="1628775"/>
            <a:ext cx="2790826" cy="731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Короткочасні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(які виникають в 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момент злочину)</a:t>
            </a:r>
            <a:endParaRPr lang="uk-UA">
              <a:latin typeface="Arial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527174" y="2565400"/>
            <a:ext cx="2790826" cy="731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Тривалі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400">
                <a:latin typeface="Arial" charset="0"/>
                <a:cs typeface="Times New Roman" pitchFamily="18" charset="0"/>
              </a:rPr>
              <a:t>(які виникають до вчинення злочину)</a:t>
            </a:r>
            <a:endParaRPr lang="uk-UA">
              <a:latin typeface="Arial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6240016" y="1916114"/>
            <a:ext cx="2522984" cy="549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 dirty="0">
                <a:latin typeface="Arial" charset="0"/>
                <a:cs typeface="Times New Roman" pitchFamily="18" charset="0"/>
              </a:rPr>
              <a:t>Розповсюджуються на велику територію (загальні)</a:t>
            </a:r>
            <a:endParaRPr lang="uk-UA" dirty="0">
              <a:latin typeface="Arial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240017" y="2565401"/>
            <a:ext cx="2521397" cy="44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 dirty="0">
                <a:latin typeface="Arial" charset="0"/>
                <a:cs typeface="Times New Roman" pitchFamily="18" charset="0"/>
              </a:rPr>
              <a:t>Сконцентровані на обмеженій території (локальні)</a:t>
            </a:r>
            <a:endParaRPr lang="uk-UA" dirty="0">
              <a:latin typeface="Arial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656139" y="1989138"/>
            <a:ext cx="1373187" cy="91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За часом виникнення</a:t>
            </a:r>
            <a:endParaRPr lang="uk-UA">
              <a:latin typeface="Arial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8975725" y="1916113"/>
            <a:ext cx="1512888" cy="109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 dirty="0">
                <a:latin typeface="Arial" charset="0"/>
                <a:cs typeface="Times New Roman" pitchFamily="18" charset="0"/>
              </a:rPr>
              <a:t>За просторовою розповсюдженістю</a:t>
            </a:r>
            <a:endParaRPr lang="ru-RU" sz="1100" dirty="0">
              <a:latin typeface="Arial" charset="0"/>
            </a:endParaRPr>
          </a:p>
          <a:p>
            <a:pPr algn="l" eaLnBrk="0" hangingPunct="0"/>
            <a:endParaRPr lang="ru-RU" dirty="0">
              <a:latin typeface="Arial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527175" y="3597276"/>
            <a:ext cx="2751139" cy="411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Торкаються тільки дану особу</a:t>
            </a:r>
            <a:endParaRPr lang="uk-UA">
              <a:latin typeface="Arial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527175" y="4076701"/>
            <a:ext cx="2717801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Торкаються багатьох осіб</a:t>
            </a:r>
            <a:endParaRPr lang="uk-UA">
              <a:latin typeface="Arial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4643439" y="3597276"/>
            <a:ext cx="1373187" cy="823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За рівнем</a:t>
            </a:r>
            <a:endParaRPr lang="ru-RU" sz="1100">
              <a:latin typeface="Arial" charset="0"/>
            </a:endParaRPr>
          </a:p>
          <a:p>
            <a:pPr algn="ctr" eaLnBrk="0" hangingPunct="0"/>
            <a:r>
              <a:rPr lang="uk-UA" sz="1600" b="1">
                <a:latin typeface="Arial" charset="0"/>
                <a:cs typeface="Times New Roman" pitchFamily="18" charset="0"/>
              </a:rPr>
              <a:t>дії</a:t>
            </a:r>
            <a:endParaRPr lang="uk-UA">
              <a:latin typeface="Arial" charset="0"/>
            </a:endParaRPr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4295775" y="1989139"/>
            <a:ext cx="36195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4295775" y="2492376"/>
            <a:ext cx="361950" cy="455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8759825" y="2205038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6383338" y="3500438"/>
            <a:ext cx="2470150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Проблемні ситуації</a:t>
            </a:r>
            <a:endParaRPr lang="uk-UA">
              <a:latin typeface="Arial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6380163" y="3979863"/>
            <a:ext cx="2470150" cy="366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Конфліктні ситуації</a:t>
            </a:r>
            <a:endParaRPr lang="uk-UA">
              <a:latin typeface="Arial" charset="0"/>
            </a:endParaRP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6383338" y="4508501"/>
            <a:ext cx="24701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Екстремальні ситуації</a:t>
            </a:r>
            <a:endParaRPr lang="uk-UA">
              <a:latin typeface="Arial" charset="0"/>
            </a:endParaRPr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4295776" y="3789364"/>
            <a:ext cx="3667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>
            <a:off x="4224338" y="4221163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9213850" y="3597276"/>
            <a:ext cx="1373188" cy="823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За змістом</a:t>
            </a:r>
            <a:endParaRPr lang="uk-UA">
              <a:latin typeface="Arial" charset="0"/>
            </a:endParaRPr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3575050" y="4797426"/>
            <a:ext cx="24701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Провокуючі</a:t>
            </a:r>
            <a:endParaRPr lang="uk-UA">
              <a:latin typeface="Arial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3575050" y="5661026"/>
            <a:ext cx="24701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Спонукаючі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6672264" y="5084764"/>
            <a:ext cx="1646237" cy="100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600" b="1">
                <a:latin typeface="Arial" charset="0"/>
                <a:cs typeface="Times New Roman" pitchFamily="18" charset="0"/>
              </a:rPr>
              <a:t>За характером впливу на винного</a:t>
            </a:r>
            <a:endParaRPr lang="uk-UA">
              <a:latin typeface="Arial" charset="0"/>
            </a:endParaRPr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>
            <a:off x="8832850" y="3644901"/>
            <a:ext cx="382588" cy="136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73" name="Line 25"/>
          <p:cNvSpPr>
            <a:spLocks noChangeShapeType="1"/>
          </p:cNvSpPr>
          <p:nvPr/>
        </p:nvSpPr>
        <p:spPr bwMode="auto">
          <a:xfrm>
            <a:off x="8832851" y="4149725"/>
            <a:ext cx="3667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 flipV="1">
            <a:off x="8832851" y="4365625"/>
            <a:ext cx="366713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6024563" y="4941888"/>
            <a:ext cx="6477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>
            <a:off x="6024563" y="5373688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2477" name="Line 29"/>
          <p:cNvSpPr>
            <a:spLocks noChangeShapeType="1"/>
          </p:cNvSpPr>
          <p:nvPr/>
        </p:nvSpPr>
        <p:spPr bwMode="auto">
          <a:xfrm flipV="1">
            <a:off x="6024563" y="5373688"/>
            <a:ext cx="6477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3575050" y="6165851"/>
            <a:ext cx="24701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l"/>
            <a:r>
              <a:rPr lang="uk-UA" sz="1400">
                <a:latin typeface="Arial" charset="0"/>
              </a:rPr>
              <a:t>              </a:t>
            </a:r>
            <a:r>
              <a:rPr lang="uk-UA" sz="1400">
                <a:latin typeface="Arial" charset="0"/>
                <a:cs typeface="Times New Roman" pitchFamily="18" charset="0"/>
              </a:rPr>
              <a:t>Утруднюючі</a:t>
            </a:r>
            <a:endParaRPr lang="uk-UA">
              <a:latin typeface="Arial" charset="0"/>
            </a:endParaRPr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 flipH="1">
            <a:off x="6024563" y="5373688"/>
            <a:ext cx="647700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3575050" y="5229226"/>
            <a:ext cx="247015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/>
          <a:p>
            <a:pPr algn="ctr"/>
            <a:r>
              <a:rPr lang="uk-UA" sz="1400">
                <a:latin typeface="Arial" charset="0"/>
                <a:cs typeface="Times New Roman" pitchFamily="18" charset="0"/>
              </a:rPr>
              <a:t>Супутні</a:t>
            </a:r>
            <a:endParaRPr lang="ru-RU" sz="1100">
              <a:latin typeface="Arial" charset="0"/>
            </a:endParaRPr>
          </a:p>
          <a:p>
            <a:pPr algn="l" eaLnBrk="0" hangingPunct="0"/>
            <a:endParaRPr lang="ru-RU">
              <a:latin typeface="Arial" charset="0"/>
            </a:endParaRPr>
          </a:p>
        </p:txBody>
      </p:sp>
      <p:sp>
        <p:nvSpPr>
          <p:cNvPr id="232482" name="Rectangle 34"/>
          <p:cNvSpPr>
            <a:spLocks noChangeArrowheads="1"/>
          </p:cNvSpPr>
          <p:nvPr/>
        </p:nvSpPr>
        <p:spPr bwMode="auto">
          <a:xfrm>
            <a:off x="1524001" y="-1976948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>
              <a:defRPr/>
            </a:pPr>
            <a:endParaRPr lang="uk-UA"/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524001" y="-1976948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1524001" y="-1976948"/>
            <a:ext cx="2571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algn="l"/>
            <a:endParaRPr lang="uk-UA">
              <a:latin typeface="Arial" charset="0"/>
            </a:endParaRPr>
          </a:p>
        </p:txBody>
      </p:sp>
      <p:sp>
        <p:nvSpPr>
          <p:cNvPr id="232485" name="Line 37"/>
          <p:cNvSpPr>
            <a:spLocks noChangeShapeType="1"/>
          </p:cNvSpPr>
          <p:nvPr/>
        </p:nvSpPr>
        <p:spPr bwMode="auto">
          <a:xfrm flipH="1">
            <a:off x="8759825" y="2781300"/>
            <a:ext cx="215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88192739"/>
      </p:ext>
    </p:extLst>
  </p:cSld>
  <p:clrMapOvr>
    <a:masterClrMapping/>
  </p:clrMapOvr>
  <p:transition advTm="4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2636913"/>
            <a:ext cx="619268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66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6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4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0"/>
            <a:ext cx="9975273" cy="476672"/>
          </a:xfrm>
        </p:spPr>
        <p:txBody>
          <a:bodyPr>
            <a:noAutofit/>
          </a:bodyPr>
          <a:lstStyle/>
          <a:p>
            <a:r>
              <a:rPr lang="uk-UA" sz="2000" b="1" dirty="0"/>
              <a:t>Генезис вивчення </a:t>
            </a:r>
            <a:r>
              <a:rPr lang="ru-RU" sz="2000" b="1" dirty="0"/>
              <a:t>особи яка вчинила </a:t>
            </a:r>
            <a:r>
              <a:rPr lang="uk-UA" sz="2000" b="1" dirty="0"/>
              <a:t>кримінальне</a:t>
            </a:r>
            <a:r>
              <a:rPr lang="ru-RU" sz="2000" b="1" dirty="0"/>
              <a:t> </a:t>
            </a:r>
            <a:r>
              <a:rPr lang="uk-UA" sz="2000" b="1" dirty="0"/>
              <a:t>правопорушення</a:t>
            </a:r>
            <a:r>
              <a:rPr lang="ru-RU" sz="2000" b="1" dirty="0"/>
              <a:t> </a:t>
            </a:r>
            <a:r>
              <a:rPr lang="uk-UA" sz="2000" b="1" dirty="0"/>
              <a:t>особи: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109" y="404664"/>
            <a:ext cx="11166764" cy="6453336"/>
          </a:xfrm>
        </p:spPr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Епоха освіти 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 соціальних відхилень, у тому числі злочинів, лежать у самій природі приватно власного суспільства;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 школа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пояснювала існування злочинності опираючись на постулат повної свободи волі людини, доповнивши його концепцією раціонального вибору, та прагнула взагалі виключити ознаки особистості людини-злочинця, із предмета кримінології;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Антропологічна школа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запропонувала шукати ознаки, пов'язані зі злочинною поведінкою, в особливостях сутності, зовнішності та природі самої людини;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Позитивізм у кримінології 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поведінки людей, науковий підхід (вимога фактів, наукових доказів) і схильність до детермінізму; визнання індивідуального характеру злочинної поведінки конкретної людини й необхідності індивідуалізації покарання; вчинення злочинів уважалося психологічним або фізіологічним відхиленням, яке можна намагатися вилікувати;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Клінічна кримінологія 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 злочинів пояснюється внутрішньою схильністю окремих індивідів до вчинення злочинів, яка може бути виявлена спеціальними тестами, а також вивченням способу життя, і скоректована використанням медичних методів;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конституційного нахилу -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злочинна поведінка залежить від типу статури людини, яка пов'язується з роботою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жалюзей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внутрішньої секреції;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uk-UA" dirty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120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8" y="166254"/>
            <a:ext cx="10751127" cy="831273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Генезис вивчення</a:t>
            </a:r>
            <a:r>
              <a:rPr lang="ru-RU" sz="3200" b="1" dirty="0"/>
              <a:t>особи яка вчинила </a:t>
            </a:r>
            <a:r>
              <a:rPr lang="uk-UA" sz="3200" b="1" dirty="0"/>
              <a:t>кримінальне</a:t>
            </a:r>
            <a:r>
              <a:rPr lang="ru-RU" sz="3200" b="1" dirty="0"/>
              <a:t> </a:t>
            </a:r>
            <a:r>
              <a:rPr lang="uk-UA" sz="3200" b="1" dirty="0"/>
              <a:t>правопорушення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1136072"/>
            <a:ext cx="10270836" cy="572192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Психологічні теорії злочинності </a:t>
            </a:r>
            <a:r>
              <a:rPr lang="uk-UA" sz="2400" dirty="0"/>
              <a:t>– злочинна поведінка пояснюється  несвідомими інстинктами або схильностями. Коли контролюючий вольовий фактор не здатний придушити природний інстинкт — виникає конфлікт, що виливається у злочин. Також вчинення злочинів уважалося ознакою психічною хворобою або інших психопатологічних розладів;</a:t>
            </a:r>
            <a:endParaRPr lang="en-US" sz="2400" dirty="0"/>
          </a:p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Соціологічна школа </a:t>
            </a:r>
            <a:r>
              <a:rPr lang="uk-UA" sz="2400" dirty="0"/>
              <a:t>- суспільство містить у собі зародок усіх злочинів тому, що у ньому полягають умови, що відповідають їхньому розвитку.</a:t>
            </a:r>
            <a:endParaRPr lang="en-US" sz="2400" dirty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  <a:p>
            <a:pPr algn="just">
              <a:buFont typeface="Wingdings" pitchFamily="2" charset="2"/>
              <a:buChar char="Ø"/>
            </a:pPr>
            <a:endParaRPr lang="uk-UA" dirty="0"/>
          </a:p>
          <a:p>
            <a:pPr algn="just">
              <a:buFont typeface="Wingdings" pitchFamily="2" charset="2"/>
              <a:buChar char="Ø"/>
            </a:pPr>
            <a:endParaRPr lang="uk-UA" dirty="0"/>
          </a:p>
          <a:p>
            <a:pPr algn="just"/>
            <a:endParaRPr lang="uk-UA" dirty="0"/>
          </a:p>
          <a:p>
            <a:pPr algn="just">
              <a:buFont typeface="Wingdings" pitchFamily="2" charset="2"/>
              <a:buChar char="Ø"/>
            </a:pPr>
            <a:endParaRPr lang="uk-UA" dirty="0"/>
          </a:p>
          <a:p>
            <a:pPr algn="just">
              <a:buFont typeface="Wingdings" pitchFamily="2" charset="2"/>
              <a:buChar char="Ø"/>
            </a:pPr>
            <a:endParaRPr lang="uk-UA" dirty="0"/>
          </a:p>
          <a:p>
            <a:pPr algn="just">
              <a:buFont typeface="Wingdings" pitchFamily="2" charset="2"/>
              <a:buChar char="Ø"/>
            </a:pPr>
            <a:endParaRPr lang="uk-UA" dirty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472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590326"/>
            <a:ext cx="9124794" cy="630762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Особистість злочинця в працях філософів:</a:t>
            </a:r>
            <a:endParaRPr lang="uk-UA" sz="28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48206" y="1"/>
          <a:ext cx="7219794" cy="3637318"/>
        </p:xfrm>
        <a:graphic>
          <a:graphicData uri="http://schemas.openxmlformats.org/drawingml/2006/table">
            <a:tbl>
              <a:tblPr/>
              <a:tblGrid>
                <a:gridCol w="3609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9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77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u="none" dirty="0">
                          <a:solidFill>
                            <a:schemeClr val="tx1"/>
                          </a:solidFill>
                          <a:effectLst/>
                          <a:hlinkClick r:id="rId2" tooltip="Західна філософія"/>
                        </a:rPr>
                        <a:t>Західна філософія</a:t>
                      </a:r>
                      <a:r>
                        <a:rPr lang="uk-UA" sz="1800" b="1" u="non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uk-UA" sz="1800" b="1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800" b="1" u="none" dirty="0">
                          <a:solidFill>
                            <a:schemeClr val="tx1"/>
                          </a:solidFill>
                          <a:effectLst/>
                          <a:hlinkClick r:id="rId3" tooltip="Антична філософія"/>
                        </a:rPr>
                        <a:t>Антична філософія</a:t>
                      </a:r>
                      <a:endParaRPr lang="uk-UA" sz="1800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770">
                <a:tc>
                  <a:txBody>
                    <a:bodyPr/>
                    <a:lstStyle/>
                    <a:p>
                      <a:pPr algn="l"/>
                      <a:r>
                        <a:rPr lang="uk-UA" sz="1800" u="none" dirty="0">
                          <a:solidFill>
                            <a:schemeClr val="tx1"/>
                          </a:solidFill>
                          <a:effectLst/>
                        </a:rPr>
                        <a:t>Народився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u="none" dirty="0">
                          <a:solidFill>
                            <a:schemeClr val="tx1"/>
                          </a:solidFill>
                        </a:rPr>
                        <a:t>пр. 428–427 ДРХ</a:t>
                      </a:r>
                      <a:r>
                        <a:rPr lang="uk-UA" sz="1800" u="none" baseline="30000" dirty="0">
                          <a:solidFill>
                            <a:schemeClr val="tx1"/>
                          </a:solidFill>
                          <a:hlinkClick r:id="rId4"/>
                        </a:rPr>
                        <a:t>[1]</a:t>
                      </a:r>
                      <a:r>
                        <a:rPr lang="uk-UA" sz="18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uk-UA" sz="18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uk-UA" sz="1800" u="none" dirty="0">
                          <a:solidFill>
                            <a:schemeClr val="tx1"/>
                          </a:solidFill>
                          <a:hlinkClick r:id="rId5" tooltip="Афіни"/>
                        </a:rPr>
                        <a:t>Афіни</a:t>
                      </a:r>
                      <a:endParaRPr lang="uk-UA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5384">
                <a:tc>
                  <a:txBody>
                    <a:bodyPr/>
                    <a:lstStyle/>
                    <a:p>
                      <a:pPr algn="l"/>
                      <a:r>
                        <a:rPr lang="uk-UA" sz="1800" u="none" dirty="0">
                          <a:solidFill>
                            <a:schemeClr val="tx1"/>
                          </a:solidFill>
                          <a:effectLst/>
                        </a:rPr>
                        <a:t>Помер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u="none" dirty="0">
                          <a:solidFill>
                            <a:schemeClr val="tx1"/>
                          </a:solidFill>
                        </a:rPr>
                        <a:t>пр. 348–347 ДРХ</a:t>
                      </a:r>
                      <a:br>
                        <a:rPr lang="uk-UA" sz="18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uk-UA" sz="1800" u="none" dirty="0">
                          <a:solidFill>
                            <a:schemeClr val="tx1"/>
                          </a:solidFill>
                          <a:hlinkClick r:id="rId5" tooltip="Афіни"/>
                        </a:rPr>
                        <a:t>Афіни</a:t>
                      </a:r>
                      <a:r>
                        <a:rPr lang="uk-UA" sz="18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uk-UA" sz="1800" u="none" dirty="0">
                          <a:solidFill>
                            <a:schemeClr val="tx1"/>
                          </a:solidFill>
                        </a:rPr>
                      </a:br>
                      <a:endParaRPr lang="uk-UA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5384">
                <a:tc>
                  <a:txBody>
                    <a:bodyPr/>
                    <a:lstStyle/>
                    <a:p>
                      <a:pPr algn="l"/>
                      <a:r>
                        <a:rPr lang="uk-UA" sz="1800" u="none">
                          <a:solidFill>
                            <a:schemeClr val="tx1"/>
                          </a:solidFill>
                          <a:effectLst/>
                        </a:rPr>
                        <a:t>Основні інтереси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none" dirty="0">
                          <a:solidFill>
                            <a:schemeClr val="tx1"/>
                          </a:solidFill>
                          <a:hlinkClick r:id="rId6" tooltip="Риторика"/>
                        </a:rPr>
                        <a:t>риторика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7" tooltip="Мистецтво"/>
                        </a:rPr>
                        <a:t>мистецтво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8" tooltip="Література"/>
                        </a:rPr>
                        <a:t>література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9" tooltip="Епістемологія"/>
                        </a:rPr>
                        <a:t>епістемологія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hlinkClick r:id="rId10" tooltip="Право"/>
                        </a:rPr>
                        <a:t>право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11" tooltip="Чесноти"/>
                        </a:rPr>
                        <a:t>чесноти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12" tooltip="Політика"/>
                        </a:rPr>
                        <a:t>політика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13" tooltip="Освіта"/>
                        </a:rPr>
                        <a:t>освіта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14" tooltip="Сім'я"/>
                        </a:rPr>
                        <a:t>сім'я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u="none" dirty="0" err="1">
                          <a:solidFill>
                            <a:schemeClr val="tx1"/>
                          </a:solidFill>
                          <a:hlinkClick r:id="rId15" tooltip="Мілітаризм"/>
                        </a:rPr>
                        <a:t>мілітаризм</a:t>
                      </a:r>
                      <a:endParaRPr lang="ru-RU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54">
                <a:tc>
                  <a:txBody>
                    <a:bodyPr/>
                    <a:lstStyle/>
                    <a:p>
                      <a:pPr algn="l"/>
                      <a:r>
                        <a:rPr lang="uk-UA" sz="1800" u="none">
                          <a:solidFill>
                            <a:schemeClr val="tx1"/>
                          </a:solidFill>
                          <a:effectLst/>
                        </a:rPr>
                        <a:t>Значні ідеї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u="none" dirty="0">
                          <a:solidFill>
                            <a:schemeClr val="tx1"/>
                          </a:solidFill>
                          <a:hlinkClick r:id="rId16" tooltip="Реалізм (філософія)"/>
                        </a:rPr>
                        <a:t>Реалізм</a:t>
                      </a:r>
                      <a:endParaRPr lang="uk-UA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4221088"/>
            <a:ext cx="9144000" cy="2636912"/>
          </a:xfrm>
        </p:spPr>
        <p:txBody>
          <a:bodyPr>
            <a:normAutofit/>
          </a:bodyPr>
          <a:lstStyle/>
          <a:p>
            <a:pPr algn="just"/>
            <a:r>
              <a:rPr lang="uk-UA" sz="2600" dirty="0">
                <a:hlinkClick r:id="rId17" tooltip="Платон"/>
              </a:rPr>
              <a:t>Платон</a:t>
            </a:r>
            <a:r>
              <a:rPr lang="uk-UA" sz="2600" dirty="0"/>
              <a:t> вказував на недосконалість людської природи, яке необхідно враховувати при складанні законів. Він уважав, що законослухняна поведінка людини визначається не його спадковістю, а його вихованням: «…чесноти вчити можна… немає нічого дивного, коли в гарних батьків бувають погані, а в поганих гарні діти»</a:t>
            </a:r>
          </a:p>
        </p:txBody>
      </p:sp>
      <p:pic>
        <p:nvPicPr>
          <p:cNvPr id="349189" name="Picture 5" descr="http://t2.gstatic.com/images?q=tbn:ANd9GcTF5oEJKYRZCgln2y1_LpTXRNxKmJdRba3W7i5DJZvdNF7m04zvq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6"/>
            <a:ext cx="1979712" cy="35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763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3501008"/>
            <a:ext cx="6987480" cy="504056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</a:rPr>
              <a:t>Особистість злочинця в працях філософів:</a:t>
            </a:r>
            <a:endParaRPr lang="uk-UA" sz="240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429000" y="0"/>
          <a:ext cx="7250742" cy="3627120"/>
        </p:xfrm>
        <a:graphic>
          <a:graphicData uri="http://schemas.openxmlformats.org/drawingml/2006/table">
            <a:tbl>
              <a:tblPr/>
              <a:tblGrid>
                <a:gridCol w="3625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5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72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Західна філософія</a:t>
                      </a:r>
                      <a:br>
                        <a:rPr lang="uk-UA" sz="1400" b="1" dirty="0">
                          <a:effectLst/>
                        </a:rPr>
                      </a:br>
                      <a:r>
                        <a:rPr lang="uk-UA" sz="1400" b="1" dirty="0">
                          <a:effectLst/>
                          <a:hlinkClick r:id="rId2" tooltip="Антична філософія"/>
                        </a:rPr>
                        <a:t>Антична філософія</a:t>
                      </a:r>
                      <a:endParaRPr lang="uk-UA" sz="1400" b="1" dirty="0"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effectLst/>
                        </a:rPr>
                        <a:t/>
                      </a:r>
                      <a:br>
                        <a:rPr lang="el-GR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Аристотель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uk-UA" sz="1400">
                          <a:effectLst/>
                        </a:rPr>
                        <a:t>Народився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linkClick r:id="rId3" tooltip="384 до н. е."/>
                        </a:rPr>
                        <a:t>384 до н. е.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 err="1">
                          <a:hlinkClick r:id="rId4" tooltip="Стагіра"/>
                        </a:rPr>
                        <a:t>Стагіра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5" tooltip="Халкідіки"/>
                        </a:rPr>
                        <a:t>Халкідіки</a:t>
                      </a:r>
                      <a:endParaRPr lang="ru-RU" sz="14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uk-UA" sz="1400">
                          <a:effectLst/>
                        </a:rPr>
                        <a:t>Помер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linkClick r:id="rId6" tooltip="322 до н. е."/>
                        </a:rPr>
                        <a:t>322 до н. е.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 err="1">
                          <a:hlinkClick r:id="rId7" tooltip="Халкіда"/>
                        </a:rPr>
                        <a:t>Халкіда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8" tooltip="Евбея"/>
                        </a:rPr>
                        <a:t>Евбея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uk-UA" sz="1400">
                          <a:effectLst/>
                        </a:rPr>
                        <a:t>Школа/Традиція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hlinkClick r:id="rId9" tooltip="Перипатетики"/>
                        </a:rPr>
                        <a:t>перипатетики</a:t>
                      </a:r>
                      <a:r>
                        <a:rPr lang="uk-UA" sz="1400" dirty="0"/>
                        <a:t>, </a:t>
                      </a:r>
                      <a:r>
                        <a:rPr lang="uk-UA" sz="1400" dirty="0" err="1">
                          <a:hlinkClick r:id="rId10" tooltip="Аристотелізм"/>
                        </a:rPr>
                        <a:t>аристотелізм</a:t>
                      </a:r>
                      <a:endParaRPr lang="uk-UA" sz="14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uk-UA" sz="1400">
                          <a:effectLst/>
                        </a:rPr>
                        <a:t>Основні інтереси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hlinkClick r:id="rId11" tooltip="Фізика"/>
                        </a:rPr>
                        <a:t>фізика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12" tooltip="Метафізика"/>
                        </a:rPr>
                        <a:t>метафізика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13" tooltip="Поезія"/>
                        </a:rPr>
                        <a:t>поезія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>
                          <a:hlinkClick r:id="rId14" tooltip="Театр"/>
                        </a:rPr>
                        <a:t>театр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15" tooltip="Музика"/>
                        </a:rPr>
                        <a:t>музика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>
                          <a:hlinkClick r:id="rId16" tooltip="Риторика"/>
                        </a:rPr>
                        <a:t>риторика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17" tooltip="Політика"/>
                        </a:rPr>
                        <a:t>політика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18" tooltip="Правління"/>
                        </a:rPr>
                        <a:t>правління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19" tooltip="Етика"/>
                        </a:rPr>
                        <a:t>етика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20" tooltip="Біологія"/>
                        </a:rPr>
                        <a:t>біологія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21" tooltip="Зоологія"/>
                        </a:rPr>
                        <a:t>зоологія</a:t>
                      </a:r>
                      <a:endParaRPr lang="ru-RU" sz="14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uk-UA" sz="1400">
                          <a:effectLst/>
                        </a:rPr>
                        <a:t>Значні ідеї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hlinkClick r:id="rId22" tooltip="Золотий перетин"/>
                        </a:rPr>
                        <a:t>Золотий</a:t>
                      </a:r>
                      <a:r>
                        <a:rPr lang="ru-RU" sz="1400" dirty="0">
                          <a:hlinkClick r:id="rId22" tooltip="Золотий перетин"/>
                        </a:rPr>
                        <a:t> </a:t>
                      </a:r>
                      <a:r>
                        <a:rPr lang="ru-RU" sz="1400" dirty="0" err="1">
                          <a:hlinkClick r:id="rId22" tooltip="Золотий перетин"/>
                        </a:rPr>
                        <a:t>перетин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23" tooltip="Розум"/>
                        </a:rPr>
                        <a:t>розум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24" tooltip="Логіка"/>
                        </a:rPr>
                        <a:t>логіка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>
                          <a:hlinkClick r:id="rId25" tooltip="Почуття"/>
                        </a:rPr>
                        <a:t>почуття</a:t>
                      </a:r>
                      <a:endParaRPr lang="ru-RU" sz="1400" dirty="0"/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4838700"/>
            <a:ext cx="9144000" cy="2019300"/>
          </a:xfrm>
        </p:spPr>
        <p:txBody>
          <a:bodyPr/>
          <a:lstStyle/>
          <a:p>
            <a:pPr algn="just"/>
            <a:r>
              <a:rPr lang="uk-UA" sz="1800" dirty="0"/>
              <a:t>Аристотель виходив з того, що вибір людини між дурними й шляхетними вчинками визначається, насамперед, страхом перед покаранням, воліючи свої вигоди й задоволення загальному добру: «людина приділяє собі більше благ і менше зол». Однак, хоча Аристотель і вважав, що визначальна роль у вчиненні злочину належить вільній волі людини, їм відзначається, що на це впливають зовнішні умови: соціальна нерівність, беззаконня і т.д., що злочини можуть вчинятися у пориві страстей, і такі вчинки повинні каратися менш строго, чому заздалегідь обмірковані.</a:t>
            </a:r>
          </a:p>
          <a:p>
            <a:endParaRPr lang="uk-UA" dirty="0"/>
          </a:p>
        </p:txBody>
      </p:sp>
      <p:pic>
        <p:nvPicPr>
          <p:cNvPr id="350209" name="Picture 1" descr="Aristotle by Raphael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649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онтинентальная Северная Америка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303670_TF02804879.potx" id="{D28B935F-A74A-4726-B110-D824442343FD}" vid="{F61EBCD8-3ADF-429D-AF0F-F21DF71A4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5506</Words>
  <Application>Microsoft Office PowerPoint</Application>
  <PresentationFormat>Произвольный</PresentationFormat>
  <Paragraphs>645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Континентальная Северная Америка 16x9</vt:lpstr>
      <vt:lpstr>ТЕМА  особа яка вчинила Кримінальне правопорушення  </vt:lpstr>
      <vt:lpstr>Питання лекційного  заняття:</vt:lpstr>
      <vt:lpstr>Рекомендована література</vt:lpstr>
      <vt:lpstr>Слайд 4</vt:lpstr>
      <vt:lpstr>Генезис вивчення особи яка вчинила кримінальне правопорушення:</vt:lpstr>
      <vt:lpstr>Генезис вивчення особи яка вчинила кримінальне правопорушення особи:</vt:lpstr>
      <vt:lpstr>Генезис вивченняособи яка вчинила кримінальне правопорушення</vt:lpstr>
      <vt:lpstr>Особистість злочинця в працях філософів:</vt:lpstr>
      <vt:lpstr>Особистість злочинця в працях філософів:</vt:lpstr>
      <vt:lpstr>Особистість злочинця в працях філософів:</vt:lpstr>
      <vt:lpstr>Особистість злочинця в працях філософів:</vt:lpstr>
      <vt:lpstr>Особистість злочинця в працях Середньовіччя:</vt:lpstr>
      <vt:lpstr>Особистість злочинця в Епоху Відродження:</vt:lpstr>
      <vt:lpstr>Особистість злочинця в Епоху Відродження:</vt:lpstr>
      <vt:lpstr>Особистість злочинця в Епоху Відродження:</vt:lpstr>
      <vt:lpstr>Особистість злочинця в Епоху Відродження:</vt:lpstr>
      <vt:lpstr>Особистість злочинця в Епоху Освіти:</vt:lpstr>
      <vt:lpstr>Особистість злочинця в працях Л.М. Толстого:</vt:lpstr>
      <vt:lpstr>Особистість злочинця в Епоху Освіти:</vt:lpstr>
      <vt:lpstr>Особистість злочинця в Класичній школі кримінології:</vt:lpstr>
      <vt:lpstr>Особистість злочинця в кримінології з позицій Фізіономіки:</vt:lpstr>
      <vt:lpstr>Особистість злочинця в кримінології з позицій Френології:</vt:lpstr>
      <vt:lpstr>Особистість злочинця в кримінології з позицій Кримінальної антропології:</vt:lpstr>
      <vt:lpstr>Особистість злочинця в кримінології з позицій Кримінальної антропології:</vt:lpstr>
      <vt:lpstr>Слайд 25</vt:lpstr>
      <vt:lpstr>Слайд 26</vt:lpstr>
      <vt:lpstr>Психологічні теорії злочинності:</vt:lpstr>
      <vt:lpstr>Ранні соціологічні теорії генезису злочинної особистості:</vt:lpstr>
      <vt:lpstr>Сучасні концепції соціальних основ злочинної поведінки:</vt:lpstr>
      <vt:lpstr>Теорії соціальної аномії:</vt:lpstr>
      <vt:lpstr>Слайд 31</vt:lpstr>
      <vt:lpstr>Особистість злочинця в сучасних філософських теоріях</vt:lpstr>
      <vt:lpstr>Соціальний і біологічний напрямок у радянській і українській кримінології:</vt:lpstr>
      <vt:lpstr>Ідеологічною основою радянської кримінології була теорія соціального конфлікту, запропонована Марксом і Енгельсом.</vt:lpstr>
      <vt:lpstr>Психічні аномалії й злочинність:</vt:lpstr>
      <vt:lpstr>Слайд 36</vt:lpstr>
      <vt:lpstr>Слайд 37</vt:lpstr>
      <vt:lpstr>Слайд 38</vt:lpstr>
      <vt:lpstr>Слайд 39</vt:lpstr>
      <vt:lpstr>Слайд 40</vt:lpstr>
      <vt:lpstr>Слайд 41</vt:lpstr>
      <vt:lpstr>Межі вивчення особи злочинця</vt:lpstr>
      <vt:lpstr>Слайд 43</vt:lpstr>
      <vt:lpstr>Вивчення особи злочинця</vt:lpstr>
      <vt:lpstr>Поняття особи яка винила кримінальне правопорушення</vt:lpstr>
      <vt:lpstr>Основні ознаки особи злочинця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Кримінологічне прогнозування та планування заходів протидії злочинності.</dc:title>
  <dc:creator>HP</dc:creator>
  <cp:lastModifiedBy>Татьяна</cp:lastModifiedBy>
  <cp:revision>9</cp:revision>
  <dcterms:created xsi:type="dcterms:W3CDTF">2020-07-14T18:53:37Z</dcterms:created>
  <dcterms:modified xsi:type="dcterms:W3CDTF">2020-07-15T12:28:23Z</dcterms:modified>
</cp:coreProperties>
</file>